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3"/>
  </p:notesMasterIdLst>
  <p:sldIdLst>
    <p:sldId id="256" r:id="rId2"/>
  </p:sldIdLst>
  <p:sldSz cx="43891200" cy="32918400"/>
  <p:notesSz cx="7010400" cy="9296400"/>
  <p:defaultTextStyle>
    <a:defPPr>
      <a:defRPr lang="en-US"/>
    </a:defPPr>
    <a:lvl1pPr marL="0" algn="l" defTabSz="3510269" rtl="0" eaLnBrk="1" latinLnBrk="0" hangingPunct="1">
      <a:defRPr sz="6912" kern="1200">
        <a:solidFill>
          <a:schemeClr val="tx1"/>
        </a:solidFill>
        <a:latin typeface="+mn-lt"/>
        <a:ea typeface="+mn-ea"/>
        <a:cs typeface="+mn-cs"/>
      </a:defRPr>
    </a:lvl1pPr>
    <a:lvl2pPr marL="1755133" algn="l" defTabSz="3510269" rtl="0" eaLnBrk="1" latinLnBrk="0" hangingPunct="1">
      <a:defRPr sz="6912" kern="1200">
        <a:solidFill>
          <a:schemeClr val="tx1"/>
        </a:solidFill>
        <a:latin typeface="+mn-lt"/>
        <a:ea typeface="+mn-ea"/>
        <a:cs typeface="+mn-cs"/>
      </a:defRPr>
    </a:lvl2pPr>
    <a:lvl3pPr marL="3510269" algn="l" defTabSz="3510269" rtl="0" eaLnBrk="1" latinLnBrk="0" hangingPunct="1">
      <a:defRPr sz="6912" kern="1200">
        <a:solidFill>
          <a:schemeClr val="tx1"/>
        </a:solidFill>
        <a:latin typeface="+mn-lt"/>
        <a:ea typeface="+mn-ea"/>
        <a:cs typeface="+mn-cs"/>
      </a:defRPr>
    </a:lvl3pPr>
    <a:lvl4pPr marL="5265405" algn="l" defTabSz="3510269" rtl="0" eaLnBrk="1" latinLnBrk="0" hangingPunct="1">
      <a:defRPr sz="6912" kern="1200">
        <a:solidFill>
          <a:schemeClr val="tx1"/>
        </a:solidFill>
        <a:latin typeface="+mn-lt"/>
        <a:ea typeface="+mn-ea"/>
        <a:cs typeface="+mn-cs"/>
      </a:defRPr>
    </a:lvl4pPr>
    <a:lvl5pPr marL="7020537" algn="l" defTabSz="3510269" rtl="0" eaLnBrk="1" latinLnBrk="0" hangingPunct="1">
      <a:defRPr sz="6912" kern="1200">
        <a:solidFill>
          <a:schemeClr val="tx1"/>
        </a:solidFill>
        <a:latin typeface="+mn-lt"/>
        <a:ea typeface="+mn-ea"/>
        <a:cs typeface="+mn-cs"/>
      </a:defRPr>
    </a:lvl5pPr>
    <a:lvl6pPr marL="8775673" algn="l" defTabSz="3510269" rtl="0" eaLnBrk="1" latinLnBrk="0" hangingPunct="1">
      <a:defRPr sz="6912" kern="1200">
        <a:solidFill>
          <a:schemeClr val="tx1"/>
        </a:solidFill>
        <a:latin typeface="+mn-lt"/>
        <a:ea typeface="+mn-ea"/>
        <a:cs typeface="+mn-cs"/>
      </a:defRPr>
    </a:lvl6pPr>
    <a:lvl7pPr marL="10530806" algn="l" defTabSz="3510269" rtl="0" eaLnBrk="1" latinLnBrk="0" hangingPunct="1">
      <a:defRPr sz="6912" kern="1200">
        <a:solidFill>
          <a:schemeClr val="tx1"/>
        </a:solidFill>
        <a:latin typeface="+mn-lt"/>
        <a:ea typeface="+mn-ea"/>
        <a:cs typeface="+mn-cs"/>
      </a:defRPr>
    </a:lvl7pPr>
    <a:lvl8pPr marL="12285942" algn="l" defTabSz="3510269" rtl="0" eaLnBrk="1" latinLnBrk="0" hangingPunct="1">
      <a:defRPr sz="6912" kern="1200">
        <a:solidFill>
          <a:schemeClr val="tx1"/>
        </a:solidFill>
        <a:latin typeface="+mn-lt"/>
        <a:ea typeface="+mn-ea"/>
        <a:cs typeface="+mn-cs"/>
      </a:defRPr>
    </a:lvl8pPr>
    <a:lvl9pPr marL="14041074" algn="l" defTabSz="3510269" rtl="0" eaLnBrk="1" latinLnBrk="0" hangingPunct="1">
      <a:defRPr sz="69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13824" userDrawn="1">
          <p15:clr>
            <a:srgbClr val="A4A3A4"/>
          </p15:clr>
        </p15:guide>
        <p15:guide id="3"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5E"/>
    <a:srgbClr val="9AB1D6"/>
    <a:srgbClr val="310EC4"/>
    <a:srgbClr val="2A829E"/>
    <a:srgbClr val="E2EFF4"/>
    <a:srgbClr val="ED1BA2"/>
    <a:srgbClr val="A7CF8B"/>
    <a:srgbClr val="E3F21E"/>
    <a:srgbClr val="5E8E3A"/>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3907" autoAdjust="0"/>
  </p:normalViewPr>
  <p:slideViewPr>
    <p:cSldViewPr snapToGrid="0">
      <p:cViewPr>
        <p:scale>
          <a:sx n="20" d="100"/>
          <a:sy n="20" d="100"/>
        </p:scale>
        <p:origin x="676" y="-432"/>
      </p:cViewPr>
      <p:guideLst>
        <p:guide orient="horz" pos="9216"/>
        <p:guide pos="1382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e29\Documents\Springfield\Round_1_LUR\Children\Student_Exposures.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Comparison of Children's NO2 Exposure Estimates</a:t>
            </a:r>
          </a:p>
        </c:rich>
      </c:tx>
      <c:layout>
        <c:manualLayout>
          <c:xMode val="edge"/>
          <c:yMode val="edge"/>
          <c:x val="0.17516574262381829"/>
          <c:y val="3.4471194905971673E-3"/>
        </c:manualLayout>
      </c:layout>
      <c:overlay val="0"/>
    </c:title>
    <c:autoTitleDeleted val="0"/>
    <c:plotArea>
      <c:layout>
        <c:manualLayout>
          <c:layoutTarget val="inner"/>
          <c:xMode val="edge"/>
          <c:yMode val="edge"/>
          <c:x val="0.11748528672434636"/>
          <c:y val="7.8496625759248539E-2"/>
          <c:w val="0.86093613700250748"/>
          <c:h val="0.744597268168677"/>
        </c:manualLayout>
      </c:layout>
      <c:lineChart>
        <c:grouping val="standard"/>
        <c:varyColors val="0"/>
        <c:ser>
          <c:idx val="9"/>
          <c:order val="1"/>
          <c:tx>
            <c:strRef>
              <c:f>NO2_Estimates!$H$1</c:f>
              <c:strCache>
                <c:ptCount val="1"/>
                <c:pt idx="0">
                  <c:v>School Estimate</c:v>
                </c:pt>
              </c:strCache>
            </c:strRef>
          </c:tx>
          <c:spPr>
            <a:ln w="25400" cap="rnd">
              <a:solidFill>
                <a:schemeClr val="tx1"/>
              </a:solidFill>
              <a:round/>
            </a:ln>
            <a:effectLst/>
          </c:spPr>
          <c:marker>
            <c:symbol val="none"/>
          </c:marker>
          <c:val>
            <c:numRef>
              <c:f>NO2_Estimates!$H$2:$H$26</c:f>
              <c:numCache>
                <c:formatCode>0.0</c:formatCode>
                <c:ptCount val="25"/>
                <c:pt idx="0">
                  <c:v>43.391101837158203</c:v>
                </c:pt>
                <c:pt idx="1">
                  <c:v>43.391101837158203</c:v>
                </c:pt>
                <c:pt idx="2">
                  <c:v>43.391101837158203</c:v>
                </c:pt>
                <c:pt idx="3">
                  <c:v>43.391101837158203</c:v>
                </c:pt>
                <c:pt idx="4">
                  <c:v>43.391101837158203</c:v>
                </c:pt>
                <c:pt idx="5">
                  <c:v>43.391101837158203</c:v>
                </c:pt>
                <c:pt idx="6">
                  <c:v>43.391101837158203</c:v>
                </c:pt>
                <c:pt idx="7">
                  <c:v>43.391101837158203</c:v>
                </c:pt>
                <c:pt idx="8">
                  <c:v>43.391101837158203</c:v>
                </c:pt>
                <c:pt idx="9">
                  <c:v>43.391101837158203</c:v>
                </c:pt>
                <c:pt idx="10">
                  <c:v>43.391101837158203</c:v>
                </c:pt>
                <c:pt idx="11">
                  <c:v>43.391101837158203</c:v>
                </c:pt>
                <c:pt idx="12">
                  <c:v>43.391101837158203</c:v>
                </c:pt>
                <c:pt idx="13">
                  <c:v>43.391101837158203</c:v>
                </c:pt>
                <c:pt idx="14">
                  <c:v>43.391101837158203</c:v>
                </c:pt>
                <c:pt idx="15">
                  <c:v>43.391101837158203</c:v>
                </c:pt>
                <c:pt idx="16">
                  <c:v>43.391101837158203</c:v>
                </c:pt>
                <c:pt idx="17">
                  <c:v>43.391101837158203</c:v>
                </c:pt>
                <c:pt idx="18">
                  <c:v>43.391101837158203</c:v>
                </c:pt>
                <c:pt idx="19">
                  <c:v>43.391101837158203</c:v>
                </c:pt>
                <c:pt idx="20">
                  <c:v>43.391101837158203</c:v>
                </c:pt>
                <c:pt idx="21">
                  <c:v>43.391101837158203</c:v>
                </c:pt>
                <c:pt idx="22">
                  <c:v>43.391101837158203</c:v>
                </c:pt>
                <c:pt idx="23">
                  <c:v>43.391101837158203</c:v>
                </c:pt>
                <c:pt idx="24">
                  <c:v>43.391101837158203</c:v>
                </c:pt>
              </c:numCache>
            </c:numRef>
          </c:val>
          <c:smooth val="0"/>
          <c:extLst>
            <c:ext xmlns:c16="http://schemas.microsoft.com/office/drawing/2014/chart" uri="{C3380CC4-5D6E-409C-BE32-E72D297353CC}">
              <c16:uniqueId val="{00000000-2232-4836-8DB0-417DFF23F81C}"/>
            </c:ext>
          </c:extLst>
        </c:ser>
        <c:ser>
          <c:idx val="5"/>
          <c:order val="4"/>
          <c:tx>
            <c:strRef>
              <c:f>NO2_Estimates!$E$1</c:f>
              <c:strCache>
                <c:ptCount val="1"/>
                <c:pt idx="0">
                  <c:v>EPA Annual Standard</c:v>
                </c:pt>
              </c:strCache>
            </c:strRef>
          </c:tx>
          <c:spPr>
            <a:ln w="25400" cap="rnd">
              <a:solidFill>
                <a:schemeClr val="accent2">
                  <a:lumMod val="75000"/>
                </a:schemeClr>
              </a:solidFill>
              <a:prstDash val="solid"/>
              <a:round/>
            </a:ln>
            <a:effectLst/>
          </c:spPr>
          <c:marker>
            <c:symbol val="none"/>
          </c:marker>
          <c:val>
            <c:numRef>
              <c:f>NO2_Estimates!$E$2:$E$26</c:f>
              <c:numCache>
                <c:formatCode>0.0</c:formatCode>
                <c:ptCount val="25"/>
                <c:pt idx="0">
                  <c:v>53</c:v>
                </c:pt>
                <c:pt idx="1">
                  <c:v>53</c:v>
                </c:pt>
                <c:pt idx="2">
                  <c:v>53</c:v>
                </c:pt>
                <c:pt idx="3">
                  <c:v>53</c:v>
                </c:pt>
                <c:pt idx="4">
                  <c:v>53</c:v>
                </c:pt>
                <c:pt idx="5">
                  <c:v>53</c:v>
                </c:pt>
                <c:pt idx="6">
                  <c:v>53</c:v>
                </c:pt>
                <c:pt idx="7">
                  <c:v>53</c:v>
                </c:pt>
                <c:pt idx="8">
                  <c:v>53</c:v>
                </c:pt>
                <c:pt idx="9">
                  <c:v>53</c:v>
                </c:pt>
                <c:pt idx="10">
                  <c:v>53</c:v>
                </c:pt>
                <c:pt idx="11">
                  <c:v>53</c:v>
                </c:pt>
                <c:pt idx="12">
                  <c:v>53</c:v>
                </c:pt>
                <c:pt idx="13">
                  <c:v>53</c:v>
                </c:pt>
                <c:pt idx="14">
                  <c:v>53</c:v>
                </c:pt>
                <c:pt idx="15">
                  <c:v>53</c:v>
                </c:pt>
                <c:pt idx="16">
                  <c:v>53</c:v>
                </c:pt>
                <c:pt idx="17">
                  <c:v>53</c:v>
                </c:pt>
                <c:pt idx="18">
                  <c:v>53</c:v>
                </c:pt>
                <c:pt idx="19">
                  <c:v>53</c:v>
                </c:pt>
                <c:pt idx="20">
                  <c:v>53</c:v>
                </c:pt>
                <c:pt idx="21">
                  <c:v>53</c:v>
                </c:pt>
                <c:pt idx="22">
                  <c:v>53</c:v>
                </c:pt>
                <c:pt idx="23">
                  <c:v>53</c:v>
                </c:pt>
                <c:pt idx="24">
                  <c:v>53</c:v>
                </c:pt>
              </c:numCache>
            </c:numRef>
          </c:val>
          <c:smooth val="0"/>
          <c:extLst>
            <c:ext xmlns:c16="http://schemas.microsoft.com/office/drawing/2014/chart" uri="{C3380CC4-5D6E-409C-BE32-E72D297353CC}">
              <c16:uniqueId val="{00000001-2232-4836-8DB0-417DFF23F81C}"/>
            </c:ext>
          </c:extLst>
        </c:ser>
        <c:dLbls>
          <c:showLegendKey val="0"/>
          <c:showVal val="0"/>
          <c:showCatName val="0"/>
          <c:showSerName val="0"/>
          <c:showPercent val="0"/>
          <c:showBubbleSize val="0"/>
        </c:dLbls>
        <c:marker val="1"/>
        <c:smooth val="0"/>
        <c:axId val="464802176"/>
        <c:axId val="464781840"/>
      </c:lineChart>
      <c:scatterChart>
        <c:scatterStyle val="lineMarker"/>
        <c:varyColors val="0"/>
        <c:ser>
          <c:idx val="8"/>
          <c:order val="0"/>
          <c:tx>
            <c:strRef>
              <c:f>NO2_Estimates!$F$1</c:f>
              <c:strCache>
                <c:ptCount val="1"/>
                <c:pt idx="0">
                  <c:v>Personal Wristband</c:v>
                </c:pt>
              </c:strCache>
            </c:strRef>
          </c:tx>
          <c:spPr>
            <a:ln w="25400">
              <a:noFill/>
            </a:ln>
          </c:spPr>
          <c:marker>
            <c:symbol val="square"/>
            <c:size val="8"/>
            <c:spPr>
              <a:solidFill>
                <a:srgbClr val="0070C0"/>
              </a:solidFill>
              <a:ln>
                <a:noFill/>
              </a:ln>
            </c:spPr>
          </c:marker>
          <c:yVal>
            <c:numRef>
              <c:f>NO2_Estimates!$F$2:$F$26</c:f>
              <c:numCache>
                <c:formatCode>0.0</c:formatCode>
                <c:ptCount val="25"/>
                <c:pt idx="0">
                  <c:v>55.517949412215984</c:v>
                </c:pt>
                <c:pt idx="1">
                  <c:v>30.922827846735014</c:v>
                </c:pt>
                <c:pt idx="2">
                  <c:v>38.080732868521402</c:v>
                </c:pt>
                <c:pt idx="3">
                  <c:v>48.168135755831379</c:v>
                </c:pt>
                <c:pt idx="4">
                  <c:v>45.746369126860557</c:v>
                </c:pt>
                <c:pt idx="5">
                  <c:v>45.385860766324868</c:v>
                </c:pt>
                <c:pt idx="6">
                  <c:v>25.318712064802906</c:v>
                </c:pt>
                <c:pt idx="7">
                  <c:v>24.650716555735443</c:v>
                </c:pt>
                <c:pt idx="8">
                  <c:v>23.889188703004134</c:v>
                </c:pt>
                <c:pt idx="9">
                  <c:v>29.777537926485582</c:v>
                </c:pt>
                <c:pt idx="10">
                  <c:v>20.483300353780646</c:v>
                </c:pt>
                <c:pt idx="11">
                  <c:v>17.952869221082924</c:v>
                </c:pt>
                <c:pt idx="12">
                  <c:v>22.086087983332963</c:v>
                </c:pt>
                <c:pt idx="13">
                  <c:v>39.845295916531747</c:v>
                </c:pt>
                <c:pt idx="14">
                  <c:v>19.697787371829463</c:v>
                </c:pt>
                <c:pt idx="15">
                  <c:v>26.251723931162672</c:v>
                </c:pt>
                <c:pt idx="16">
                  <c:v>18.54050488697008</c:v>
                </c:pt>
                <c:pt idx="17">
                  <c:v>26.53354919949631</c:v>
                </c:pt>
                <c:pt idx="18">
                  <c:v>28.440366972477062</c:v>
                </c:pt>
                <c:pt idx="19">
                  <c:v>52.143174108922437</c:v>
                </c:pt>
                <c:pt idx="20">
                  <c:v>20.009594051687952</c:v>
                </c:pt>
                <c:pt idx="21">
                  <c:v>17.113389698387</c:v>
                </c:pt>
                <c:pt idx="22">
                  <c:v>22.240211069137128</c:v>
                </c:pt>
                <c:pt idx="23">
                  <c:v>25.981891227438975</c:v>
                </c:pt>
                <c:pt idx="24">
                  <c:v>38.507186533992183</c:v>
                </c:pt>
              </c:numCache>
            </c:numRef>
          </c:yVal>
          <c:smooth val="0"/>
          <c:extLst>
            <c:ext xmlns:c16="http://schemas.microsoft.com/office/drawing/2014/chart" uri="{C3380CC4-5D6E-409C-BE32-E72D297353CC}">
              <c16:uniqueId val="{00000002-2232-4836-8DB0-417DFF23F81C}"/>
            </c:ext>
          </c:extLst>
        </c:ser>
        <c:ser>
          <c:idx val="11"/>
          <c:order val="2"/>
          <c:tx>
            <c:strRef>
              <c:f>NO2_Estimates!$J$1</c:f>
              <c:strCache>
                <c:ptCount val="1"/>
                <c:pt idx="0">
                  <c:v>Home Indoor Estimate</c:v>
                </c:pt>
              </c:strCache>
            </c:strRef>
          </c:tx>
          <c:spPr>
            <a:ln w="19050">
              <a:noFill/>
            </a:ln>
          </c:spPr>
          <c:marker>
            <c:spPr>
              <a:solidFill>
                <a:schemeClr val="accent6"/>
              </a:solidFill>
            </c:spPr>
          </c:marker>
          <c:yVal>
            <c:numRef>
              <c:f>NO2_Estimates!$J$2:$J$26</c:f>
              <c:numCache>
                <c:formatCode>0.0</c:formatCode>
                <c:ptCount val="25"/>
                <c:pt idx="0">
                  <c:v>36.232402038574222</c:v>
                </c:pt>
                <c:pt idx="1">
                  <c:v>34.67997356414795</c:v>
                </c:pt>
                <c:pt idx="2">
                  <c:v>20.783162231445313</c:v>
                </c:pt>
                <c:pt idx="3">
                  <c:v>32.83461307525635</c:v>
                </c:pt>
                <c:pt idx="4">
                  <c:v>24.63464879989624</c:v>
                </c:pt>
                <c:pt idx="5">
                  <c:v>26.833139686584474</c:v>
                </c:pt>
                <c:pt idx="6">
                  <c:v>24.625327701568605</c:v>
                </c:pt>
                <c:pt idx="7">
                  <c:v>35.380466308593753</c:v>
                </c:pt>
                <c:pt idx="8">
                  <c:v>32.736492919921879</c:v>
                </c:pt>
                <c:pt idx="9">
                  <c:v>32.736492919921879</c:v>
                </c:pt>
                <c:pt idx="10">
                  <c:v>35.305810127258304</c:v>
                </c:pt>
                <c:pt idx="11">
                  <c:v>27.046123619079591</c:v>
                </c:pt>
                <c:pt idx="12">
                  <c:v>27.046123619079591</c:v>
                </c:pt>
                <c:pt idx="13">
                  <c:v>28.506438064575196</c:v>
                </c:pt>
                <c:pt idx="14">
                  <c:v>29.531463546752931</c:v>
                </c:pt>
                <c:pt idx="15">
                  <c:v>17.552140464782717</c:v>
                </c:pt>
                <c:pt idx="16">
                  <c:v>32.808620681762697</c:v>
                </c:pt>
                <c:pt idx="17">
                  <c:v>26.797196350097657</c:v>
                </c:pt>
                <c:pt idx="18">
                  <c:v>26.797196350097657</c:v>
                </c:pt>
                <c:pt idx="19">
                  <c:v>16.804248142242432</c:v>
                </c:pt>
                <c:pt idx="20">
                  <c:v>22.609484233856204</c:v>
                </c:pt>
                <c:pt idx="21">
                  <c:v>23.552033214569093</c:v>
                </c:pt>
                <c:pt idx="22">
                  <c:v>26.391449813842776</c:v>
                </c:pt>
                <c:pt idx="23">
                  <c:v>30.243332672119141</c:v>
                </c:pt>
                <c:pt idx="24">
                  <c:v>32.181045265197753</c:v>
                </c:pt>
              </c:numCache>
            </c:numRef>
          </c:yVal>
          <c:smooth val="0"/>
          <c:extLst>
            <c:ext xmlns:c16="http://schemas.microsoft.com/office/drawing/2014/chart" uri="{C3380CC4-5D6E-409C-BE32-E72D297353CC}">
              <c16:uniqueId val="{00000003-2232-4836-8DB0-417DFF23F81C}"/>
            </c:ext>
          </c:extLst>
        </c:ser>
        <c:ser>
          <c:idx val="13"/>
          <c:order val="3"/>
          <c:tx>
            <c:strRef>
              <c:f>NO2_Estimates!$R$1</c:f>
              <c:strCache>
                <c:ptCount val="1"/>
                <c:pt idx="0">
                  <c:v>Time-Weighted Estimate</c:v>
                </c:pt>
              </c:strCache>
            </c:strRef>
          </c:tx>
          <c:spPr>
            <a:ln w="25400">
              <a:noFill/>
            </a:ln>
            <a:effectLst/>
          </c:spPr>
          <c:marker>
            <c:symbol val="diamond"/>
            <c:size val="9"/>
            <c:spPr>
              <a:solidFill>
                <a:schemeClr val="accent4">
                  <a:lumMod val="75000"/>
                </a:schemeClr>
              </a:solidFill>
              <a:ln>
                <a:noFill/>
              </a:ln>
            </c:spPr>
          </c:marker>
          <c:yVal>
            <c:numRef>
              <c:f>NO2_Estimates!$R$2:$R$26</c:f>
              <c:numCache>
                <c:formatCode>0.0</c:formatCode>
                <c:ptCount val="25"/>
                <c:pt idx="0">
                  <c:v>34.679256403827409</c:v>
                </c:pt>
                <c:pt idx="1">
                  <c:v>33.919730922820008</c:v>
                </c:pt>
                <c:pt idx="2">
                  <c:v>24.294832950355289</c:v>
                </c:pt>
                <c:pt idx="3">
                  <c:v>32.475103660898036</c:v>
                </c:pt>
                <c:pt idx="4">
                  <c:v>26.525532703103902</c:v>
                </c:pt>
                <c:pt idx="5">
                  <c:v>28.063273219611588</c:v>
                </c:pt>
                <c:pt idx="6">
                  <c:v>26.687159126451885</c:v>
                </c:pt>
                <c:pt idx="7">
                  <c:v>34.301545648602016</c:v>
                </c:pt>
                <c:pt idx="8">
                  <c:v>32.203435534391652</c:v>
                </c:pt>
                <c:pt idx="9">
                  <c:v>32.386043369154905</c:v>
                </c:pt>
                <c:pt idx="10">
                  <c:v>34.100469232962112</c:v>
                </c:pt>
                <c:pt idx="11">
                  <c:v>28.24648388969365</c:v>
                </c:pt>
                <c:pt idx="12">
                  <c:v>28.218343675820353</c:v>
                </c:pt>
                <c:pt idx="13">
                  <c:v>29.726925055438869</c:v>
                </c:pt>
                <c:pt idx="14">
                  <c:v>30.080375067375741</c:v>
                </c:pt>
                <c:pt idx="15">
                  <c:v>22.034540362744384</c:v>
                </c:pt>
                <c:pt idx="16">
                  <c:v>32.384416217731967</c:v>
                </c:pt>
                <c:pt idx="17">
                  <c:v>28.031620552393047</c:v>
                </c:pt>
                <c:pt idx="18">
                  <c:v>28.186335868752327</c:v>
                </c:pt>
                <c:pt idx="19">
                  <c:v>21.216217266074324</c:v>
                </c:pt>
                <c:pt idx="20">
                  <c:v>25.646465780385643</c:v>
                </c:pt>
                <c:pt idx="21">
                  <c:v>25.728702626601308</c:v>
                </c:pt>
                <c:pt idx="22">
                  <c:v>27.753476296545028</c:v>
                </c:pt>
                <c:pt idx="23">
                  <c:v>30.441034565795089</c:v>
                </c:pt>
                <c:pt idx="24">
                  <c:v>31.864758369693561</c:v>
                </c:pt>
              </c:numCache>
            </c:numRef>
          </c:yVal>
          <c:smooth val="0"/>
          <c:extLst>
            <c:ext xmlns:c16="http://schemas.microsoft.com/office/drawing/2014/chart" uri="{C3380CC4-5D6E-409C-BE32-E72D297353CC}">
              <c16:uniqueId val="{00000004-2232-4836-8DB0-417DFF23F81C}"/>
            </c:ext>
          </c:extLst>
        </c:ser>
        <c:dLbls>
          <c:showLegendKey val="0"/>
          <c:showVal val="0"/>
          <c:showCatName val="0"/>
          <c:showSerName val="0"/>
          <c:showPercent val="0"/>
          <c:showBubbleSize val="0"/>
        </c:dLbls>
        <c:axId val="464802176"/>
        <c:axId val="464781840"/>
      </c:scatterChart>
      <c:catAx>
        <c:axId val="464802176"/>
        <c:scaling>
          <c:orientation val="minMax"/>
        </c:scaling>
        <c:delete val="0"/>
        <c:axPos val="b"/>
        <c:title>
          <c:tx>
            <c:rich>
              <a:bodyPr/>
              <a:lstStyle/>
              <a:p>
                <a:pPr>
                  <a:defRPr/>
                </a:pPr>
                <a:r>
                  <a:rPr lang="en-US"/>
                  <a:t>Child ID #</a:t>
                </a:r>
              </a:p>
            </c:rich>
          </c:tx>
          <c:overlay val="0"/>
        </c:title>
        <c:majorTickMark val="none"/>
        <c:minorTickMark val="none"/>
        <c:tickLblPos val="nextTo"/>
        <c:spPr>
          <a:noFill/>
          <a:ln w="9525" cap="flat" cmpd="sng" algn="ctr">
            <a:solidFill>
              <a:schemeClr val="tx1">
                <a:lumMod val="15000"/>
                <a:lumOff val="85000"/>
                <a:alpha val="83000"/>
              </a:schemeClr>
            </a:solidFill>
            <a:round/>
          </a:ln>
          <a:effectLst/>
        </c:spPr>
        <c:txPr>
          <a:bodyPr rot="-60000000" vert="horz"/>
          <a:lstStyle/>
          <a:p>
            <a:pPr>
              <a:defRPr/>
            </a:pPr>
            <a:endParaRPr lang="en-US"/>
          </a:p>
        </c:txPr>
        <c:crossAx val="464781840"/>
        <c:crosses val="autoZero"/>
        <c:auto val="1"/>
        <c:lblAlgn val="ctr"/>
        <c:lblOffset val="100"/>
        <c:tickLblSkip val="1"/>
        <c:noMultiLvlLbl val="0"/>
      </c:catAx>
      <c:valAx>
        <c:axId val="46478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NO2 (ppb)</a:t>
                </a:r>
              </a:p>
            </c:rich>
          </c:tx>
          <c:overlay val="0"/>
        </c:title>
        <c:numFmt formatCode="0.0" sourceLinked="1"/>
        <c:majorTickMark val="none"/>
        <c:minorTickMark val="none"/>
        <c:tickLblPos val="nextTo"/>
        <c:spPr>
          <a:noFill/>
          <a:ln>
            <a:noFill/>
          </a:ln>
          <a:effectLst/>
        </c:spPr>
        <c:txPr>
          <a:bodyPr rot="-60000000" vert="horz"/>
          <a:lstStyle/>
          <a:p>
            <a:pPr>
              <a:defRPr/>
            </a:pPr>
            <a:endParaRPr lang="en-US"/>
          </a:p>
        </c:txPr>
        <c:crossAx val="464802176"/>
        <c:crossesAt val="1"/>
        <c:crossBetween val="midCat"/>
      </c:valAx>
    </c:plotArea>
    <c:legend>
      <c:legendPos val="r"/>
      <c:layout>
        <c:manualLayout>
          <c:xMode val="edge"/>
          <c:yMode val="edge"/>
          <c:x val="0.1190476829537286"/>
          <c:y val="0.55315819561097168"/>
          <c:w val="0.2429795234854388"/>
          <c:h val="0.27193700233942625"/>
        </c:manualLayout>
      </c:layout>
      <c:overlay val="0"/>
      <c:spPr>
        <a:solidFill>
          <a:sysClr val="window" lastClr="FFFFFF"/>
        </a:solidFill>
        <a:ln>
          <a:solidFill>
            <a:sysClr val="windowText" lastClr="000000"/>
          </a:solidFill>
        </a:ln>
      </c:spPr>
      <c:txPr>
        <a:bodyPr/>
        <a:lstStyle/>
        <a:p>
          <a:pPr>
            <a:defRPr sz="2400"/>
          </a:pPr>
          <a:endParaRPr lang="en-US"/>
        </a:p>
      </c:txPr>
    </c:legend>
    <c:plotVisOnly val="1"/>
    <c:dispBlanksAs val="gap"/>
    <c:showDLblsOverMax val="0"/>
    <c:extLst/>
  </c:chart>
  <c:txPr>
    <a:bodyPr/>
    <a:lstStyle/>
    <a:p>
      <a:pPr>
        <a:defRPr sz="3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D0F63A-3A76-4513-9886-CAED6099CB9A}" type="datetimeFigureOut">
              <a:rPr lang="en-US" smtClean="0"/>
              <a:t>9/8/2020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557E3A-DDD4-408C-A8AD-08D99B25BCCA}" type="slidenum">
              <a:rPr lang="en-US" smtClean="0"/>
              <a:t>‹#›</a:t>
            </a:fld>
            <a:endParaRPr lang="en-US"/>
          </a:p>
        </p:txBody>
      </p:sp>
    </p:spTree>
    <p:extLst>
      <p:ext uri="{BB962C8B-B14F-4D97-AF65-F5344CB8AC3E}">
        <p14:creationId xmlns:p14="http://schemas.microsoft.com/office/powerpoint/2010/main" val="1841899655"/>
      </p:ext>
    </p:extLst>
  </p:cSld>
  <p:clrMap bg1="lt1" tx1="dk1" bg2="lt2" tx2="dk2" accent1="accent1" accent2="accent2" accent3="accent3" accent4="accent4" accent5="accent5" accent6="accent6" hlink="hlink" folHlink="folHlink"/>
  <p:notesStyle>
    <a:lvl1pPr marL="0" algn="l" defTabSz="3510269" rtl="0" eaLnBrk="1" latinLnBrk="0" hangingPunct="1">
      <a:defRPr sz="4607" kern="1200">
        <a:solidFill>
          <a:schemeClr val="tx1"/>
        </a:solidFill>
        <a:latin typeface="+mn-lt"/>
        <a:ea typeface="+mn-ea"/>
        <a:cs typeface="+mn-cs"/>
      </a:defRPr>
    </a:lvl1pPr>
    <a:lvl2pPr marL="1755133" algn="l" defTabSz="3510269" rtl="0" eaLnBrk="1" latinLnBrk="0" hangingPunct="1">
      <a:defRPr sz="4607" kern="1200">
        <a:solidFill>
          <a:schemeClr val="tx1"/>
        </a:solidFill>
        <a:latin typeface="+mn-lt"/>
        <a:ea typeface="+mn-ea"/>
        <a:cs typeface="+mn-cs"/>
      </a:defRPr>
    </a:lvl2pPr>
    <a:lvl3pPr marL="3510269" algn="l" defTabSz="3510269" rtl="0" eaLnBrk="1" latinLnBrk="0" hangingPunct="1">
      <a:defRPr sz="4607" kern="1200">
        <a:solidFill>
          <a:schemeClr val="tx1"/>
        </a:solidFill>
        <a:latin typeface="+mn-lt"/>
        <a:ea typeface="+mn-ea"/>
        <a:cs typeface="+mn-cs"/>
      </a:defRPr>
    </a:lvl3pPr>
    <a:lvl4pPr marL="5265405" algn="l" defTabSz="3510269" rtl="0" eaLnBrk="1" latinLnBrk="0" hangingPunct="1">
      <a:defRPr sz="4607" kern="1200">
        <a:solidFill>
          <a:schemeClr val="tx1"/>
        </a:solidFill>
        <a:latin typeface="+mn-lt"/>
        <a:ea typeface="+mn-ea"/>
        <a:cs typeface="+mn-cs"/>
      </a:defRPr>
    </a:lvl4pPr>
    <a:lvl5pPr marL="7020537" algn="l" defTabSz="3510269" rtl="0" eaLnBrk="1" latinLnBrk="0" hangingPunct="1">
      <a:defRPr sz="4607" kern="1200">
        <a:solidFill>
          <a:schemeClr val="tx1"/>
        </a:solidFill>
        <a:latin typeface="+mn-lt"/>
        <a:ea typeface="+mn-ea"/>
        <a:cs typeface="+mn-cs"/>
      </a:defRPr>
    </a:lvl5pPr>
    <a:lvl6pPr marL="8775673" algn="l" defTabSz="3510269" rtl="0" eaLnBrk="1" latinLnBrk="0" hangingPunct="1">
      <a:defRPr sz="4607" kern="1200">
        <a:solidFill>
          <a:schemeClr val="tx1"/>
        </a:solidFill>
        <a:latin typeface="+mn-lt"/>
        <a:ea typeface="+mn-ea"/>
        <a:cs typeface="+mn-cs"/>
      </a:defRPr>
    </a:lvl6pPr>
    <a:lvl7pPr marL="10530806" algn="l" defTabSz="3510269" rtl="0" eaLnBrk="1" latinLnBrk="0" hangingPunct="1">
      <a:defRPr sz="4607" kern="1200">
        <a:solidFill>
          <a:schemeClr val="tx1"/>
        </a:solidFill>
        <a:latin typeface="+mn-lt"/>
        <a:ea typeface="+mn-ea"/>
        <a:cs typeface="+mn-cs"/>
      </a:defRPr>
    </a:lvl7pPr>
    <a:lvl8pPr marL="12285942" algn="l" defTabSz="3510269" rtl="0" eaLnBrk="1" latinLnBrk="0" hangingPunct="1">
      <a:defRPr sz="4607" kern="1200">
        <a:solidFill>
          <a:schemeClr val="tx1"/>
        </a:solidFill>
        <a:latin typeface="+mn-lt"/>
        <a:ea typeface="+mn-ea"/>
        <a:cs typeface="+mn-cs"/>
      </a:defRPr>
    </a:lvl8pPr>
    <a:lvl9pPr marL="14041074" algn="l" defTabSz="3510269" rtl="0" eaLnBrk="1" latinLnBrk="0" hangingPunct="1">
      <a:defRPr sz="46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57E3A-DDD4-408C-A8AD-08D99B25BCCA}" type="slidenum">
              <a:rPr lang="en-US" smtClean="0"/>
              <a:t>1</a:t>
            </a:fld>
            <a:endParaRPr lang="en-US"/>
          </a:p>
        </p:txBody>
      </p:sp>
    </p:spTree>
    <p:extLst>
      <p:ext uri="{BB962C8B-B14F-4D97-AF65-F5344CB8AC3E}">
        <p14:creationId xmlns:p14="http://schemas.microsoft.com/office/powerpoint/2010/main" val="177839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56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8"/>
          </a:xfrm>
        </p:spPr>
        <p:txBody>
          <a:bodyPr/>
          <a:lstStyle>
            <a:lvl1pPr marL="0" indent="0" algn="ctr">
              <a:buNone/>
              <a:defRPr sz="10240"/>
            </a:lvl1pPr>
            <a:lvl2pPr marL="1950735" indent="0" algn="ctr">
              <a:buNone/>
              <a:defRPr sz="8533"/>
            </a:lvl2pPr>
            <a:lvl3pPr marL="3901470" indent="0" algn="ctr">
              <a:buNone/>
              <a:defRPr sz="7680"/>
            </a:lvl3pPr>
            <a:lvl4pPr marL="5852206" indent="0" algn="ctr">
              <a:buNone/>
              <a:defRPr sz="6827"/>
            </a:lvl4pPr>
            <a:lvl5pPr marL="7802941" indent="0" algn="ctr">
              <a:buNone/>
              <a:defRPr sz="6827"/>
            </a:lvl5pPr>
            <a:lvl6pPr marL="9753676" indent="0" algn="ctr">
              <a:buNone/>
              <a:defRPr sz="6827"/>
            </a:lvl6pPr>
            <a:lvl7pPr marL="11704411" indent="0" algn="ctr">
              <a:buNone/>
              <a:defRPr sz="6827"/>
            </a:lvl7pPr>
            <a:lvl8pPr marL="13655147" indent="0" algn="ctr">
              <a:buNone/>
              <a:defRPr sz="6827"/>
            </a:lvl8pPr>
            <a:lvl9pPr marL="15605882" indent="0" algn="ctr">
              <a:buNone/>
              <a:defRPr sz="68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3D7322-C343-479B-A082-C06419C786CA}"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4AFAC-5616-4841-BA62-13BB57C5E53C}" type="slidenum">
              <a:rPr lang="en-US" smtClean="0"/>
              <a:t>‹#›</a:t>
            </a:fld>
            <a:endParaRPr lang="en-US" dirty="0"/>
          </a:p>
        </p:txBody>
      </p:sp>
    </p:spTree>
    <p:extLst>
      <p:ext uri="{BB962C8B-B14F-4D97-AF65-F5344CB8AC3E}">
        <p14:creationId xmlns:p14="http://schemas.microsoft.com/office/powerpoint/2010/main" val="377584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D7322-C343-479B-A082-C06419C786CA}"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4AFAC-5616-4841-BA62-13BB57C5E53C}" type="slidenum">
              <a:rPr lang="en-US" smtClean="0"/>
              <a:t>‹#›</a:t>
            </a:fld>
            <a:endParaRPr lang="en-US" dirty="0"/>
          </a:p>
        </p:txBody>
      </p:sp>
    </p:spTree>
    <p:extLst>
      <p:ext uri="{BB962C8B-B14F-4D97-AF65-F5344CB8AC3E}">
        <p14:creationId xmlns:p14="http://schemas.microsoft.com/office/powerpoint/2010/main" val="123734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1"/>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1"/>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D7322-C343-479B-A082-C06419C786CA}"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4AFAC-5616-4841-BA62-13BB57C5E53C}" type="slidenum">
              <a:rPr lang="en-US" smtClean="0"/>
              <a:t>‹#›</a:t>
            </a:fld>
            <a:endParaRPr lang="en-US" dirty="0"/>
          </a:p>
        </p:txBody>
      </p:sp>
    </p:spTree>
    <p:extLst>
      <p:ext uri="{BB962C8B-B14F-4D97-AF65-F5344CB8AC3E}">
        <p14:creationId xmlns:p14="http://schemas.microsoft.com/office/powerpoint/2010/main" val="368275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D7322-C343-479B-A082-C06419C786CA}"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4AFAC-5616-4841-BA62-13BB57C5E53C}" type="slidenum">
              <a:rPr lang="en-US" smtClean="0"/>
              <a:t>‹#›</a:t>
            </a:fld>
            <a:endParaRPr lang="en-US" dirty="0"/>
          </a:p>
        </p:txBody>
      </p:sp>
    </p:spTree>
    <p:extLst>
      <p:ext uri="{BB962C8B-B14F-4D97-AF65-F5344CB8AC3E}">
        <p14:creationId xmlns:p14="http://schemas.microsoft.com/office/powerpoint/2010/main" val="383576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56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0240">
                <a:solidFill>
                  <a:schemeClr val="tx1"/>
                </a:solidFill>
              </a:defRPr>
            </a:lvl1pPr>
            <a:lvl2pPr marL="1950735" indent="0">
              <a:buNone/>
              <a:defRPr sz="8533">
                <a:solidFill>
                  <a:schemeClr val="tx1">
                    <a:tint val="75000"/>
                  </a:schemeClr>
                </a:solidFill>
              </a:defRPr>
            </a:lvl2pPr>
            <a:lvl3pPr marL="3901470" indent="0">
              <a:buNone/>
              <a:defRPr sz="7680">
                <a:solidFill>
                  <a:schemeClr val="tx1">
                    <a:tint val="75000"/>
                  </a:schemeClr>
                </a:solidFill>
              </a:defRPr>
            </a:lvl3pPr>
            <a:lvl4pPr marL="5852206" indent="0">
              <a:buNone/>
              <a:defRPr sz="6827">
                <a:solidFill>
                  <a:schemeClr val="tx1">
                    <a:tint val="75000"/>
                  </a:schemeClr>
                </a:solidFill>
              </a:defRPr>
            </a:lvl4pPr>
            <a:lvl5pPr marL="7802941" indent="0">
              <a:buNone/>
              <a:defRPr sz="6827">
                <a:solidFill>
                  <a:schemeClr val="tx1">
                    <a:tint val="75000"/>
                  </a:schemeClr>
                </a:solidFill>
              </a:defRPr>
            </a:lvl5pPr>
            <a:lvl6pPr marL="9753676" indent="0">
              <a:buNone/>
              <a:defRPr sz="6827">
                <a:solidFill>
                  <a:schemeClr val="tx1">
                    <a:tint val="75000"/>
                  </a:schemeClr>
                </a:solidFill>
              </a:defRPr>
            </a:lvl6pPr>
            <a:lvl7pPr marL="11704411" indent="0">
              <a:buNone/>
              <a:defRPr sz="6827">
                <a:solidFill>
                  <a:schemeClr val="tx1">
                    <a:tint val="75000"/>
                  </a:schemeClr>
                </a:solidFill>
              </a:defRPr>
            </a:lvl7pPr>
            <a:lvl8pPr marL="13655147" indent="0">
              <a:buNone/>
              <a:defRPr sz="6827">
                <a:solidFill>
                  <a:schemeClr val="tx1">
                    <a:tint val="75000"/>
                  </a:schemeClr>
                </a:solidFill>
              </a:defRPr>
            </a:lvl8pPr>
            <a:lvl9pPr marL="15605882" indent="0">
              <a:buNone/>
              <a:defRPr sz="68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3D7322-C343-479B-A082-C06419C786CA}"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4AFAC-5616-4841-BA62-13BB57C5E53C}" type="slidenum">
              <a:rPr lang="en-US" smtClean="0"/>
              <a:t>‹#›</a:t>
            </a:fld>
            <a:endParaRPr lang="en-US" dirty="0"/>
          </a:p>
        </p:txBody>
      </p:sp>
    </p:spTree>
    <p:extLst>
      <p:ext uri="{BB962C8B-B14F-4D97-AF65-F5344CB8AC3E}">
        <p14:creationId xmlns:p14="http://schemas.microsoft.com/office/powerpoint/2010/main" val="124904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3D7322-C343-479B-A082-C06419C786CA}" type="datetimeFigureOut">
              <a:rPr lang="en-US" smtClean="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4AFAC-5616-4841-BA62-13BB57C5E53C}" type="slidenum">
              <a:rPr lang="en-US" smtClean="0"/>
              <a:t>‹#›</a:t>
            </a:fld>
            <a:endParaRPr lang="en-US" dirty="0"/>
          </a:p>
        </p:txBody>
      </p:sp>
    </p:spTree>
    <p:extLst>
      <p:ext uri="{BB962C8B-B14F-4D97-AF65-F5344CB8AC3E}">
        <p14:creationId xmlns:p14="http://schemas.microsoft.com/office/powerpoint/2010/main" val="147754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8"/>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0240" b="1"/>
            </a:lvl1pPr>
            <a:lvl2pPr marL="1950735" indent="0">
              <a:buNone/>
              <a:defRPr sz="8533" b="1"/>
            </a:lvl2pPr>
            <a:lvl3pPr marL="3901470" indent="0">
              <a:buNone/>
              <a:defRPr sz="7680" b="1"/>
            </a:lvl3pPr>
            <a:lvl4pPr marL="5852206" indent="0">
              <a:buNone/>
              <a:defRPr sz="6827" b="1"/>
            </a:lvl4pPr>
            <a:lvl5pPr marL="7802941" indent="0">
              <a:buNone/>
              <a:defRPr sz="6827" b="1"/>
            </a:lvl5pPr>
            <a:lvl6pPr marL="9753676" indent="0">
              <a:buNone/>
              <a:defRPr sz="6827" b="1"/>
            </a:lvl6pPr>
            <a:lvl7pPr marL="11704411" indent="0">
              <a:buNone/>
              <a:defRPr sz="6827" b="1"/>
            </a:lvl7pPr>
            <a:lvl8pPr marL="13655147" indent="0">
              <a:buNone/>
              <a:defRPr sz="6827" b="1"/>
            </a:lvl8pPr>
            <a:lvl9pPr marL="15605882" indent="0">
              <a:buNone/>
              <a:defRPr sz="6827"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3" y="8069582"/>
            <a:ext cx="18659477" cy="3954778"/>
          </a:xfrm>
        </p:spPr>
        <p:txBody>
          <a:bodyPr anchor="b"/>
          <a:lstStyle>
            <a:lvl1pPr marL="0" indent="0">
              <a:buNone/>
              <a:defRPr sz="10240" b="1"/>
            </a:lvl1pPr>
            <a:lvl2pPr marL="1950735" indent="0">
              <a:buNone/>
              <a:defRPr sz="8533" b="1"/>
            </a:lvl2pPr>
            <a:lvl3pPr marL="3901470" indent="0">
              <a:buNone/>
              <a:defRPr sz="7680" b="1"/>
            </a:lvl3pPr>
            <a:lvl4pPr marL="5852206" indent="0">
              <a:buNone/>
              <a:defRPr sz="6827" b="1"/>
            </a:lvl4pPr>
            <a:lvl5pPr marL="7802941" indent="0">
              <a:buNone/>
              <a:defRPr sz="6827" b="1"/>
            </a:lvl5pPr>
            <a:lvl6pPr marL="9753676" indent="0">
              <a:buNone/>
              <a:defRPr sz="6827" b="1"/>
            </a:lvl6pPr>
            <a:lvl7pPr marL="11704411" indent="0">
              <a:buNone/>
              <a:defRPr sz="6827" b="1"/>
            </a:lvl7pPr>
            <a:lvl8pPr marL="13655147" indent="0">
              <a:buNone/>
              <a:defRPr sz="6827" b="1"/>
            </a:lvl8pPr>
            <a:lvl9pPr marL="15605882" indent="0">
              <a:buNone/>
              <a:defRPr sz="6827" b="1"/>
            </a:lvl9pPr>
          </a:lstStyle>
          <a:p>
            <a:pPr lvl="0"/>
            <a:r>
              <a:rPr lang="en-US"/>
              <a:t>Click to edit Master text styles</a:t>
            </a:r>
          </a:p>
        </p:txBody>
      </p:sp>
      <p:sp>
        <p:nvSpPr>
          <p:cNvPr id="6" name="Content Placeholder 5"/>
          <p:cNvSpPr>
            <a:spLocks noGrp="1"/>
          </p:cNvSpPr>
          <p:nvPr>
            <p:ph sz="quarter" idx="4"/>
          </p:nvPr>
        </p:nvSpPr>
        <p:spPr>
          <a:xfrm>
            <a:off x="22219923"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3D7322-C343-479B-A082-C06419C786CA}" type="datetimeFigureOut">
              <a:rPr lang="en-US" smtClean="0"/>
              <a:t>9/8/2020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04AFAC-5616-4841-BA62-13BB57C5E53C}" type="slidenum">
              <a:rPr lang="en-US" smtClean="0"/>
              <a:t>‹#›</a:t>
            </a:fld>
            <a:endParaRPr lang="en-US" dirty="0"/>
          </a:p>
        </p:txBody>
      </p:sp>
    </p:spTree>
    <p:extLst>
      <p:ext uri="{BB962C8B-B14F-4D97-AF65-F5344CB8AC3E}">
        <p14:creationId xmlns:p14="http://schemas.microsoft.com/office/powerpoint/2010/main" val="340959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3D7322-C343-479B-A082-C06419C786CA}" type="datetimeFigureOut">
              <a:rPr lang="en-US" smtClean="0"/>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04AFAC-5616-4841-BA62-13BB57C5E53C}" type="slidenum">
              <a:rPr lang="en-US" smtClean="0"/>
              <a:t>‹#›</a:t>
            </a:fld>
            <a:endParaRPr lang="en-US" dirty="0"/>
          </a:p>
        </p:txBody>
      </p:sp>
    </p:spTree>
    <p:extLst>
      <p:ext uri="{BB962C8B-B14F-4D97-AF65-F5344CB8AC3E}">
        <p14:creationId xmlns:p14="http://schemas.microsoft.com/office/powerpoint/2010/main" val="95156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D7322-C343-479B-A082-C06419C786CA}" type="datetimeFigureOut">
              <a:rPr lang="en-US" smtClean="0"/>
              <a:t>9/8/2020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04AFAC-5616-4841-BA62-13BB57C5E53C}" type="slidenum">
              <a:rPr lang="en-US" smtClean="0"/>
              <a:t>‹#›</a:t>
            </a:fld>
            <a:endParaRPr lang="en-US" dirty="0"/>
          </a:p>
        </p:txBody>
      </p:sp>
    </p:spTree>
    <p:extLst>
      <p:ext uri="{BB962C8B-B14F-4D97-AF65-F5344CB8AC3E}">
        <p14:creationId xmlns:p14="http://schemas.microsoft.com/office/powerpoint/2010/main" val="330782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3653"/>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3653"/>
            </a:lvl1pPr>
            <a:lvl2pPr>
              <a:defRPr sz="11947"/>
            </a:lvl2pPr>
            <a:lvl3pPr>
              <a:defRPr sz="10240"/>
            </a:lvl3pPr>
            <a:lvl4pPr>
              <a:defRPr sz="8533"/>
            </a:lvl4pPr>
            <a:lvl5pPr>
              <a:defRPr sz="8533"/>
            </a:lvl5pPr>
            <a:lvl6pPr>
              <a:defRPr sz="8533"/>
            </a:lvl6pPr>
            <a:lvl7pPr>
              <a:defRPr sz="8533"/>
            </a:lvl7pPr>
            <a:lvl8pPr>
              <a:defRPr sz="8533"/>
            </a:lvl8pPr>
            <a:lvl9pPr>
              <a:defRPr sz="8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1"/>
            <a:ext cx="14156054" cy="18295622"/>
          </a:xfrm>
        </p:spPr>
        <p:txBody>
          <a:bodyPr/>
          <a:lstStyle>
            <a:lvl1pPr marL="0" indent="0">
              <a:buNone/>
              <a:defRPr sz="6827"/>
            </a:lvl1pPr>
            <a:lvl2pPr marL="1950735" indent="0">
              <a:buNone/>
              <a:defRPr sz="5973"/>
            </a:lvl2pPr>
            <a:lvl3pPr marL="3901470" indent="0">
              <a:buNone/>
              <a:defRPr sz="5120"/>
            </a:lvl3pPr>
            <a:lvl4pPr marL="5852206" indent="0">
              <a:buNone/>
              <a:defRPr sz="4267"/>
            </a:lvl4pPr>
            <a:lvl5pPr marL="7802941" indent="0">
              <a:buNone/>
              <a:defRPr sz="4267"/>
            </a:lvl5pPr>
            <a:lvl6pPr marL="9753676" indent="0">
              <a:buNone/>
              <a:defRPr sz="4267"/>
            </a:lvl6pPr>
            <a:lvl7pPr marL="11704411" indent="0">
              <a:buNone/>
              <a:defRPr sz="4267"/>
            </a:lvl7pPr>
            <a:lvl8pPr marL="13655147" indent="0">
              <a:buNone/>
              <a:defRPr sz="4267"/>
            </a:lvl8pPr>
            <a:lvl9pPr marL="15605882" indent="0">
              <a:buNone/>
              <a:defRPr sz="4267"/>
            </a:lvl9pPr>
          </a:lstStyle>
          <a:p>
            <a:pPr lvl="0"/>
            <a:r>
              <a:rPr lang="en-US"/>
              <a:t>Click to edit Master text styles</a:t>
            </a:r>
          </a:p>
        </p:txBody>
      </p:sp>
      <p:sp>
        <p:nvSpPr>
          <p:cNvPr id="5" name="Date Placeholder 4"/>
          <p:cNvSpPr>
            <a:spLocks noGrp="1"/>
          </p:cNvSpPr>
          <p:nvPr>
            <p:ph type="dt" sz="half" idx="10"/>
          </p:nvPr>
        </p:nvSpPr>
        <p:spPr/>
        <p:txBody>
          <a:bodyPr/>
          <a:lstStyle/>
          <a:p>
            <a:fld id="{C53D7322-C343-479B-A082-C06419C786CA}" type="datetimeFigureOut">
              <a:rPr lang="en-US" smtClean="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4AFAC-5616-4841-BA62-13BB57C5E53C}" type="slidenum">
              <a:rPr lang="en-US" smtClean="0"/>
              <a:t>‹#›</a:t>
            </a:fld>
            <a:endParaRPr lang="en-US" dirty="0"/>
          </a:p>
        </p:txBody>
      </p:sp>
    </p:spTree>
    <p:extLst>
      <p:ext uri="{BB962C8B-B14F-4D97-AF65-F5344CB8AC3E}">
        <p14:creationId xmlns:p14="http://schemas.microsoft.com/office/powerpoint/2010/main" val="226609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3653"/>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3653"/>
            </a:lvl1pPr>
            <a:lvl2pPr marL="1950735" indent="0">
              <a:buNone/>
              <a:defRPr sz="11947"/>
            </a:lvl2pPr>
            <a:lvl3pPr marL="3901470" indent="0">
              <a:buNone/>
              <a:defRPr sz="10240"/>
            </a:lvl3pPr>
            <a:lvl4pPr marL="5852206" indent="0">
              <a:buNone/>
              <a:defRPr sz="8533"/>
            </a:lvl4pPr>
            <a:lvl5pPr marL="7802941" indent="0">
              <a:buNone/>
              <a:defRPr sz="8533"/>
            </a:lvl5pPr>
            <a:lvl6pPr marL="9753676" indent="0">
              <a:buNone/>
              <a:defRPr sz="8533"/>
            </a:lvl6pPr>
            <a:lvl7pPr marL="11704411" indent="0">
              <a:buNone/>
              <a:defRPr sz="8533"/>
            </a:lvl7pPr>
            <a:lvl8pPr marL="13655147" indent="0">
              <a:buNone/>
              <a:defRPr sz="8533"/>
            </a:lvl8pPr>
            <a:lvl9pPr marL="15605882" indent="0">
              <a:buNone/>
              <a:defRPr sz="8533"/>
            </a:lvl9pPr>
          </a:lstStyle>
          <a:p>
            <a:r>
              <a:rPr lang="en-US"/>
              <a:t>Click icon to add picture</a:t>
            </a:r>
            <a:endParaRPr lang="en-US" dirty="0"/>
          </a:p>
        </p:txBody>
      </p:sp>
      <p:sp>
        <p:nvSpPr>
          <p:cNvPr id="4" name="Text Placeholder 3"/>
          <p:cNvSpPr>
            <a:spLocks noGrp="1"/>
          </p:cNvSpPr>
          <p:nvPr>
            <p:ph type="body" sz="half" idx="2"/>
          </p:nvPr>
        </p:nvSpPr>
        <p:spPr>
          <a:xfrm>
            <a:off x="3023237" y="9875521"/>
            <a:ext cx="14156054" cy="18295622"/>
          </a:xfrm>
        </p:spPr>
        <p:txBody>
          <a:bodyPr/>
          <a:lstStyle>
            <a:lvl1pPr marL="0" indent="0">
              <a:buNone/>
              <a:defRPr sz="6827"/>
            </a:lvl1pPr>
            <a:lvl2pPr marL="1950735" indent="0">
              <a:buNone/>
              <a:defRPr sz="5973"/>
            </a:lvl2pPr>
            <a:lvl3pPr marL="3901470" indent="0">
              <a:buNone/>
              <a:defRPr sz="5120"/>
            </a:lvl3pPr>
            <a:lvl4pPr marL="5852206" indent="0">
              <a:buNone/>
              <a:defRPr sz="4267"/>
            </a:lvl4pPr>
            <a:lvl5pPr marL="7802941" indent="0">
              <a:buNone/>
              <a:defRPr sz="4267"/>
            </a:lvl5pPr>
            <a:lvl6pPr marL="9753676" indent="0">
              <a:buNone/>
              <a:defRPr sz="4267"/>
            </a:lvl6pPr>
            <a:lvl7pPr marL="11704411" indent="0">
              <a:buNone/>
              <a:defRPr sz="4267"/>
            </a:lvl7pPr>
            <a:lvl8pPr marL="13655147" indent="0">
              <a:buNone/>
              <a:defRPr sz="4267"/>
            </a:lvl8pPr>
            <a:lvl9pPr marL="15605882" indent="0">
              <a:buNone/>
              <a:defRPr sz="4267"/>
            </a:lvl9pPr>
          </a:lstStyle>
          <a:p>
            <a:pPr lvl="0"/>
            <a:r>
              <a:rPr lang="en-US"/>
              <a:t>Click to edit Master text styles</a:t>
            </a:r>
          </a:p>
        </p:txBody>
      </p:sp>
      <p:sp>
        <p:nvSpPr>
          <p:cNvPr id="5" name="Date Placeholder 4"/>
          <p:cNvSpPr>
            <a:spLocks noGrp="1"/>
          </p:cNvSpPr>
          <p:nvPr>
            <p:ph type="dt" sz="half" idx="10"/>
          </p:nvPr>
        </p:nvSpPr>
        <p:spPr/>
        <p:txBody>
          <a:bodyPr/>
          <a:lstStyle/>
          <a:p>
            <a:fld id="{C53D7322-C343-479B-A082-C06419C786CA}" type="datetimeFigureOut">
              <a:rPr lang="en-US" smtClean="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4AFAC-5616-4841-BA62-13BB57C5E53C}" type="slidenum">
              <a:rPr lang="en-US" smtClean="0"/>
              <a:t>‹#›</a:t>
            </a:fld>
            <a:endParaRPr lang="en-US" dirty="0"/>
          </a:p>
        </p:txBody>
      </p:sp>
    </p:spTree>
    <p:extLst>
      <p:ext uri="{BB962C8B-B14F-4D97-AF65-F5344CB8AC3E}">
        <p14:creationId xmlns:p14="http://schemas.microsoft.com/office/powerpoint/2010/main" val="61737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8"/>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91440" tIns="45720" rIns="91440" bIns="45720" rtlCol="0" anchor="ctr"/>
          <a:lstStyle>
            <a:lvl1pPr algn="l">
              <a:defRPr sz="5120">
                <a:solidFill>
                  <a:schemeClr val="tx1">
                    <a:tint val="75000"/>
                  </a:schemeClr>
                </a:solidFill>
              </a:defRPr>
            </a:lvl1pPr>
          </a:lstStyle>
          <a:p>
            <a:fld id="{C53D7322-C343-479B-A082-C06419C786CA}" type="datetimeFigureOut">
              <a:rPr lang="en-US" smtClean="0"/>
              <a:t>9/8/2020</a:t>
            </a:fld>
            <a:endParaRPr lang="en-US" dirty="0"/>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91440" tIns="45720" rIns="91440" bIns="45720" rtlCol="0" anchor="ctr"/>
          <a:lstStyle>
            <a:lvl1pPr algn="ctr">
              <a:defRPr sz="51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91440" tIns="45720" rIns="91440" bIns="45720" rtlCol="0" anchor="ctr"/>
          <a:lstStyle>
            <a:lvl1pPr algn="r">
              <a:defRPr sz="5120">
                <a:solidFill>
                  <a:schemeClr val="tx1">
                    <a:tint val="75000"/>
                  </a:schemeClr>
                </a:solidFill>
              </a:defRPr>
            </a:lvl1pPr>
          </a:lstStyle>
          <a:p>
            <a:fld id="{2304AFAC-5616-4841-BA62-13BB57C5E53C}" type="slidenum">
              <a:rPr lang="en-US" smtClean="0"/>
              <a:t>‹#›</a:t>
            </a:fld>
            <a:endParaRPr lang="en-US" dirty="0"/>
          </a:p>
        </p:txBody>
      </p:sp>
    </p:spTree>
    <p:extLst>
      <p:ext uri="{BB962C8B-B14F-4D97-AF65-F5344CB8AC3E}">
        <p14:creationId xmlns:p14="http://schemas.microsoft.com/office/powerpoint/2010/main" val="324397271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3901470" rtl="0" eaLnBrk="1" latinLnBrk="0" hangingPunct="1">
        <a:lnSpc>
          <a:spcPct val="90000"/>
        </a:lnSpc>
        <a:spcBef>
          <a:spcPct val="0"/>
        </a:spcBef>
        <a:buNone/>
        <a:defRPr sz="18773" kern="1200">
          <a:solidFill>
            <a:schemeClr val="tx1"/>
          </a:solidFill>
          <a:latin typeface="+mj-lt"/>
          <a:ea typeface="+mj-ea"/>
          <a:cs typeface="+mj-cs"/>
        </a:defRPr>
      </a:lvl1pPr>
    </p:titleStyle>
    <p:bodyStyle>
      <a:lvl1pPr marL="975368" indent="-975368" algn="l" defTabSz="3901470" rtl="0" eaLnBrk="1" latinLnBrk="0" hangingPunct="1">
        <a:lnSpc>
          <a:spcPct val="90000"/>
        </a:lnSpc>
        <a:spcBef>
          <a:spcPts val="4267"/>
        </a:spcBef>
        <a:buFont typeface="Arial" panose="020B0604020202020204" pitchFamily="34" charset="0"/>
        <a:buChar char="•"/>
        <a:defRPr sz="11947" kern="1200">
          <a:solidFill>
            <a:schemeClr val="tx1"/>
          </a:solidFill>
          <a:latin typeface="+mn-lt"/>
          <a:ea typeface="+mn-ea"/>
          <a:cs typeface="+mn-cs"/>
        </a:defRPr>
      </a:lvl1pPr>
      <a:lvl2pPr marL="2926103" indent="-975368" algn="l" defTabSz="3901470" rtl="0" eaLnBrk="1" latinLnBrk="0" hangingPunct="1">
        <a:lnSpc>
          <a:spcPct val="90000"/>
        </a:lnSpc>
        <a:spcBef>
          <a:spcPts val="2133"/>
        </a:spcBef>
        <a:buFont typeface="Arial" panose="020B0604020202020204" pitchFamily="34" charset="0"/>
        <a:buChar char="•"/>
        <a:defRPr sz="10240" kern="1200">
          <a:solidFill>
            <a:schemeClr val="tx1"/>
          </a:solidFill>
          <a:latin typeface="+mn-lt"/>
          <a:ea typeface="+mn-ea"/>
          <a:cs typeface="+mn-cs"/>
        </a:defRPr>
      </a:lvl2pPr>
      <a:lvl3pPr marL="4876838" indent="-975368" algn="l" defTabSz="3901470" rtl="0" eaLnBrk="1" latinLnBrk="0" hangingPunct="1">
        <a:lnSpc>
          <a:spcPct val="90000"/>
        </a:lnSpc>
        <a:spcBef>
          <a:spcPts val="2133"/>
        </a:spcBef>
        <a:buFont typeface="Arial" panose="020B0604020202020204" pitchFamily="34" charset="0"/>
        <a:buChar char="•"/>
        <a:defRPr sz="8533" kern="1200">
          <a:solidFill>
            <a:schemeClr val="tx1"/>
          </a:solidFill>
          <a:latin typeface="+mn-lt"/>
          <a:ea typeface="+mn-ea"/>
          <a:cs typeface="+mn-cs"/>
        </a:defRPr>
      </a:lvl3pPr>
      <a:lvl4pPr marL="6827573"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4pPr>
      <a:lvl5pPr marL="8778309"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5pPr>
      <a:lvl6pPr marL="10729044"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6pPr>
      <a:lvl7pPr marL="12679779"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7pPr>
      <a:lvl8pPr marL="14630514"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8pPr>
      <a:lvl9pPr marL="16581250"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9pPr>
    </p:bodyStyle>
    <p:otherStyle>
      <a:defPPr>
        <a:defRPr lang="en-US"/>
      </a:defPPr>
      <a:lvl1pPr marL="0" algn="l" defTabSz="3901470" rtl="0" eaLnBrk="1" latinLnBrk="0" hangingPunct="1">
        <a:defRPr sz="7680" kern="1200">
          <a:solidFill>
            <a:schemeClr val="tx1"/>
          </a:solidFill>
          <a:latin typeface="+mn-lt"/>
          <a:ea typeface="+mn-ea"/>
          <a:cs typeface="+mn-cs"/>
        </a:defRPr>
      </a:lvl1pPr>
      <a:lvl2pPr marL="1950735" algn="l" defTabSz="3901470" rtl="0" eaLnBrk="1" latinLnBrk="0" hangingPunct="1">
        <a:defRPr sz="7680" kern="1200">
          <a:solidFill>
            <a:schemeClr val="tx1"/>
          </a:solidFill>
          <a:latin typeface="+mn-lt"/>
          <a:ea typeface="+mn-ea"/>
          <a:cs typeface="+mn-cs"/>
        </a:defRPr>
      </a:lvl2pPr>
      <a:lvl3pPr marL="3901470" algn="l" defTabSz="3901470" rtl="0" eaLnBrk="1" latinLnBrk="0" hangingPunct="1">
        <a:defRPr sz="7680" kern="1200">
          <a:solidFill>
            <a:schemeClr val="tx1"/>
          </a:solidFill>
          <a:latin typeface="+mn-lt"/>
          <a:ea typeface="+mn-ea"/>
          <a:cs typeface="+mn-cs"/>
        </a:defRPr>
      </a:lvl3pPr>
      <a:lvl4pPr marL="5852206" algn="l" defTabSz="3901470" rtl="0" eaLnBrk="1" latinLnBrk="0" hangingPunct="1">
        <a:defRPr sz="7680" kern="1200">
          <a:solidFill>
            <a:schemeClr val="tx1"/>
          </a:solidFill>
          <a:latin typeface="+mn-lt"/>
          <a:ea typeface="+mn-ea"/>
          <a:cs typeface="+mn-cs"/>
        </a:defRPr>
      </a:lvl4pPr>
      <a:lvl5pPr marL="7802941" algn="l" defTabSz="3901470" rtl="0" eaLnBrk="1" latinLnBrk="0" hangingPunct="1">
        <a:defRPr sz="7680" kern="1200">
          <a:solidFill>
            <a:schemeClr val="tx1"/>
          </a:solidFill>
          <a:latin typeface="+mn-lt"/>
          <a:ea typeface="+mn-ea"/>
          <a:cs typeface="+mn-cs"/>
        </a:defRPr>
      </a:lvl5pPr>
      <a:lvl6pPr marL="9753676" algn="l" defTabSz="3901470" rtl="0" eaLnBrk="1" latinLnBrk="0" hangingPunct="1">
        <a:defRPr sz="7680" kern="1200">
          <a:solidFill>
            <a:schemeClr val="tx1"/>
          </a:solidFill>
          <a:latin typeface="+mn-lt"/>
          <a:ea typeface="+mn-ea"/>
          <a:cs typeface="+mn-cs"/>
        </a:defRPr>
      </a:lvl6pPr>
      <a:lvl7pPr marL="11704411" algn="l" defTabSz="3901470" rtl="0" eaLnBrk="1" latinLnBrk="0" hangingPunct="1">
        <a:defRPr sz="7680" kern="1200">
          <a:solidFill>
            <a:schemeClr val="tx1"/>
          </a:solidFill>
          <a:latin typeface="+mn-lt"/>
          <a:ea typeface="+mn-ea"/>
          <a:cs typeface="+mn-cs"/>
        </a:defRPr>
      </a:lvl7pPr>
      <a:lvl8pPr marL="13655147" algn="l" defTabSz="3901470" rtl="0" eaLnBrk="1" latinLnBrk="0" hangingPunct="1">
        <a:defRPr sz="7680" kern="1200">
          <a:solidFill>
            <a:schemeClr val="tx1"/>
          </a:solidFill>
          <a:latin typeface="+mn-lt"/>
          <a:ea typeface="+mn-ea"/>
          <a:cs typeface="+mn-cs"/>
        </a:defRPr>
      </a:lvl8pPr>
      <a:lvl9pPr marL="15605882" algn="l" defTabSz="3901470" rtl="0" eaLnBrk="1" latinLnBrk="0" hangingPunct="1">
        <a:defRPr sz="7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7.png"/><Relationship Id="rId5" Type="http://schemas.openxmlformats.org/officeDocument/2006/relationships/image" Target="../media/image2.png"/><Relationship Id="rId10" Type="http://schemas.microsoft.com/office/2007/relationships/hdphoto" Target="../media/hdphoto1.wdp"/><Relationship Id="rId4" Type="http://schemas.openxmlformats.org/officeDocument/2006/relationships/chart" Target="../charts/chart1.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04797" y="32307549"/>
            <a:ext cx="9279466" cy="461665"/>
          </a:xfrm>
          <a:prstGeom prst="rect">
            <a:avLst/>
          </a:prstGeom>
          <a:noFill/>
        </p:spPr>
        <p:txBody>
          <a:bodyPr wrap="square" rtlCol="0">
            <a:spAutoFit/>
          </a:bodyPr>
          <a:lstStyle/>
          <a:p>
            <a:r>
              <a:rPr lang="en-US" sz="2400" dirty="0"/>
              <a:t>This work was funded by the UMass Public Service Endowment Grant.</a:t>
            </a:r>
          </a:p>
        </p:txBody>
      </p:sp>
      <p:sp>
        <p:nvSpPr>
          <p:cNvPr id="22" name="TextBox 21"/>
          <p:cNvSpPr txBox="1"/>
          <p:nvPr/>
        </p:nvSpPr>
        <p:spPr>
          <a:xfrm>
            <a:off x="0" y="31567121"/>
            <a:ext cx="43891200" cy="672646"/>
          </a:xfrm>
          <a:prstGeom prst="rect">
            <a:avLst/>
          </a:prstGeom>
          <a:solidFill>
            <a:srgbClr val="263B5E"/>
          </a:solidFill>
        </p:spPr>
        <p:txBody>
          <a:bodyPr wrap="square" rtlCol="0">
            <a:spAutoFit/>
          </a:bodyPr>
          <a:lstStyle/>
          <a:p>
            <a:r>
              <a:rPr lang="en-US" sz="3771" dirty="0">
                <a:solidFill>
                  <a:schemeClr val="bg1"/>
                </a:solidFill>
                <a:latin typeface="Book Antiqua" panose="02040602050305030304" pitchFamily="18" charset="0"/>
              </a:rPr>
              <a:t>Funding/ acknowledgements</a:t>
            </a:r>
          </a:p>
        </p:txBody>
      </p:sp>
      <p:sp>
        <p:nvSpPr>
          <p:cNvPr id="48" name="TextBox 47"/>
          <p:cNvSpPr txBox="1"/>
          <p:nvPr/>
        </p:nvSpPr>
        <p:spPr>
          <a:xfrm>
            <a:off x="28658193" y="27572076"/>
            <a:ext cx="14755752" cy="3970318"/>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t>The small cohort size limits the power of the statistical power of the assessment of the correlation between the children’s exposures, home environments, and asthma</a:t>
            </a:r>
          </a:p>
          <a:p>
            <a:pPr marL="571500" indent="-571500" algn="just">
              <a:buFont typeface="Arial" panose="020B0604020202020204" pitchFamily="34" charset="0"/>
              <a:buChar char="•"/>
            </a:pPr>
            <a:r>
              <a:rPr lang="en-US" sz="3600" dirty="0"/>
              <a:t>The land use regression model represents exposures only during the week of deployment, but other studies have observed seasonal variations in NO</a:t>
            </a:r>
            <a:r>
              <a:rPr lang="en-US" sz="3600" baseline="-25000" dirty="0"/>
              <a:t>2</a:t>
            </a:r>
            <a:r>
              <a:rPr lang="en-US" sz="3600" dirty="0"/>
              <a:t> </a:t>
            </a:r>
          </a:p>
          <a:p>
            <a:pPr marL="571500" indent="-571500" algn="just">
              <a:buFont typeface="Arial" panose="020B0604020202020204" pitchFamily="34" charset="0"/>
              <a:buChar char="•"/>
            </a:pPr>
            <a:r>
              <a:rPr lang="en-US" sz="3600" dirty="0"/>
              <a:t>Ambient NO</a:t>
            </a:r>
            <a:r>
              <a:rPr lang="en-US" sz="3600" baseline="-25000" dirty="0"/>
              <a:t>2</a:t>
            </a:r>
            <a:r>
              <a:rPr lang="en-US" sz="3600" dirty="0"/>
              <a:t> was measured as a 5-day average, but NO</a:t>
            </a:r>
            <a:r>
              <a:rPr lang="en-US" sz="3600" baseline="-25000" dirty="0"/>
              <a:t>2</a:t>
            </a:r>
            <a:r>
              <a:rPr lang="en-US" sz="3600" dirty="0"/>
              <a:t> levels during peak commute times when children travel to school may be higher</a:t>
            </a:r>
          </a:p>
        </p:txBody>
      </p:sp>
      <p:sp>
        <p:nvSpPr>
          <p:cNvPr id="57" name="TextBox 56"/>
          <p:cNvSpPr txBox="1"/>
          <p:nvPr/>
        </p:nvSpPr>
        <p:spPr>
          <a:xfrm>
            <a:off x="28475314" y="26680371"/>
            <a:ext cx="15125030" cy="867930"/>
          </a:xfrm>
          <a:prstGeom prst="rect">
            <a:avLst/>
          </a:prstGeom>
          <a:solidFill>
            <a:srgbClr val="263B5E"/>
          </a:solidFill>
        </p:spPr>
        <p:txBody>
          <a:bodyPr wrap="square" rtlCol="0">
            <a:spAutoFit/>
          </a:bodyPr>
          <a:lstStyle/>
          <a:p>
            <a:pPr algn="ctr"/>
            <a:r>
              <a:rPr lang="en-US" sz="5040" b="1" dirty="0">
                <a:solidFill>
                  <a:schemeClr val="bg1"/>
                </a:solidFill>
                <a:latin typeface="Book Antiqua" panose="02040602050305030304" pitchFamily="18" charset="0"/>
                <a:cs typeface="Avenir Book"/>
              </a:rPr>
              <a:t>Limitations</a:t>
            </a:r>
          </a:p>
        </p:txBody>
      </p:sp>
      <p:sp>
        <p:nvSpPr>
          <p:cNvPr id="72" name="Rectangle 71">
            <a:extLst>
              <a:ext uri="{FF2B5EF4-FFF2-40B4-BE49-F238E27FC236}">
                <a16:creationId xmlns:a16="http://schemas.microsoft.com/office/drawing/2014/main" id="{AAC302A8-E219-4D44-B3AA-6F4EF5C953A3}"/>
              </a:ext>
            </a:extLst>
          </p:cNvPr>
          <p:cNvSpPr/>
          <p:nvPr/>
        </p:nvSpPr>
        <p:spPr>
          <a:xfrm>
            <a:off x="28637245" y="23718571"/>
            <a:ext cx="14949157" cy="2926442"/>
          </a:xfrm>
          <a:prstGeom prst="rect">
            <a:avLst/>
          </a:prstGeom>
        </p:spPr>
        <p:txBody>
          <a:bodyPr wrap="square">
            <a:spAutoFit/>
          </a:bodyPr>
          <a:lstStyle/>
          <a:p>
            <a:pPr marL="571500" indent="-571500" algn="just">
              <a:spcAft>
                <a:spcPts val="514"/>
              </a:spcAft>
              <a:buFont typeface="Arial" panose="020B0604020202020204" pitchFamily="34" charset="0"/>
              <a:buChar char="•"/>
            </a:pPr>
            <a:r>
              <a:rPr lang="en-US" sz="3600" dirty="0"/>
              <a:t>Pathway exposures extracted from the land use regression model may be used to inform school bus route selection to minimize pathway exposure of students to NO</a:t>
            </a:r>
            <a:r>
              <a:rPr lang="en-US" sz="3600" baseline="-25000" dirty="0"/>
              <a:t>2</a:t>
            </a:r>
            <a:endParaRPr lang="en-US" sz="3600" dirty="0"/>
          </a:p>
          <a:p>
            <a:pPr marL="571500" indent="-571500" algn="just">
              <a:spcAft>
                <a:spcPts val="514"/>
              </a:spcAft>
              <a:buFont typeface="Arial" panose="020B0604020202020204" pitchFamily="34" charset="0"/>
              <a:buChar char="•"/>
            </a:pPr>
            <a:r>
              <a:rPr lang="en-US" sz="3600" dirty="0"/>
              <a:t>The correlation between asthma and gas stove use in the home may be explored with a larger cohort </a:t>
            </a:r>
          </a:p>
        </p:txBody>
      </p:sp>
      <p:sp>
        <p:nvSpPr>
          <p:cNvPr id="11" name="TextBox 10"/>
          <p:cNvSpPr txBox="1"/>
          <p:nvPr/>
        </p:nvSpPr>
        <p:spPr>
          <a:xfrm>
            <a:off x="28574041" y="22855489"/>
            <a:ext cx="15012361" cy="867930"/>
          </a:xfrm>
          <a:prstGeom prst="rect">
            <a:avLst/>
          </a:prstGeom>
          <a:solidFill>
            <a:srgbClr val="263B5E"/>
          </a:solidFill>
        </p:spPr>
        <p:txBody>
          <a:bodyPr wrap="square" rtlCol="0">
            <a:spAutoFit/>
          </a:bodyPr>
          <a:lstStyle/>
          <a:p>
            <a:pPr algn="ctr"/>
            <a:r>
              <a:rPr lang="en-US" sz="5040" b="1" dirty="0">
                <a:solidFill>
                  <a:schemeClr val="bg1"/>
                </a:solidFill>
                <a:latin typeface="Book Antiqua" panose="02040602050305030304" pitchFamily="18" charset="0"/>
                <a:cs typeface="Avenir Book"/>
              </a:rPr>
              <a:t>Future Directions</a:t>
            </a:r>
          </a:p>
        </p:txBody>
      </p:sp>
      <p:graphicFrame>
        <p:nvGraphicFramePr>
          <p:cNvPr id="73" name="Table 72">
            <a:extLst>
              <a:ext uri="{FF2B5EF4-FFF2-40B4-BE49-F238E27FC236}">
                <a16:creationId xmlns:a16="http://schemas.microsoft.com/office/drawing/2014/main" id="{0D73A8BB-E4EE-4293-A792-9F2F7498CFF4}"/>
              </a:ext>
            </a:extLst>
          </p:cNvPr>
          <p:cNvGraphicFramePr>
            <a:graphicFrameLocks noGrp="1"/>
          </p:cNvGraphicFramePr>
          <p:nvPr>
            <p:extLst>
              <p:ext uri="{D42A27DB-BD31-4B8C-83A1-F6EECF244321}">
                <p14:modId xmlns:p14="http://schemas.microsoft.com/office/powerpoint/2010/main" val="4081922925"/>
              </p:ext>
            </p:extLst>
          </p:nvPr>
        </p:nvGraphicFramePr>
        <p:xfrm>
          <a:off x="35089141" y="19435255"/>
          <a:ext cx="8469919" cy="3200400"/>
        </p:xfrm>
        <a:graphic>
          <a:graphicData uri="http://schemas.openxmlformats.org/drawingml/2006/table">
            <a:tbl>
              <a:tblPr firstRow="1" bandRow="1">
                <a:tableStyleId>{5C22544A-7EE6-4342-B048-85BDC9FD1C3A}</a:tableStyleId>
              </a:tblPr>
              <a:tblGrid>
                <a:gridCol w="5591554">
                  <a:extLst>
                    <a:ext uri="{9D8B030D-6E8A-4147-A177-3AD203B41FA5}">
                      <a16:colId xmlns:a16="http://schemas.microsoft.com/office/drawing/2014/main" val="20000"/>
                    </a:ext>
                  </a:extLst>
                </a:gridCol>
                <a:gridCol w="2878365">
                  <a:extLst>
                    <a:ext uri="{9D8B030D-6E8A-4147-A177-3AD203B41FA5}">
                      <a16:colId xmlns:a16="http://schemas.microsoft.com/office/drawing/2014/main" val="20001"/>
                    </a:ext>
                  </a:extLst>
                </a:gridCol>
              </a:tblGrid>
              <a:tr h="447285">
                <a:tc>
                  <a:txBody>
                    <a:bodyPr/>
                    <a:lstStyle/>
                    <a:p>
                      <a:r>
                        <a:rPr lang="en-US" sz="3600" b="1" cap="none" spc="0" dirty="0">
                          <a:ln w="0"/>
                          <a:solidFill>
                            <a:schemeClr val="tx1"/>
                          </a:solidFill>
                          <a:effectLst/>
                          <a:latin typeface="Times New Roman" panose="02020603050405020304" pitchFamily="18" charset="0"/>
                          <a:cs typeface="Times New Roman" panose="02020603050405020304" pitchFamily="18" charset="0"/>
                        </a:rPr>
                        <a:t>Asthmatic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cap="none" spc="0" dirty="0">
                          <a:ln w="0"/>
                          <a:solidFill>
                            <a:schemeClr val="tx1"/>
                          </a:solidFill>
                          <a:effectLst/>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47285">
                <a:tc>
                  <a:txBody>
                    <a:bodyPr/>
                    <a:lstStyle/>
                    <a:p>
                      <a:r>
                        <a:rPr lang="en-US" sz="3600" b="1" cap="none" spc="0" dirty="0">
                          <a:ln w="0"/>
                          <a:solidFill>
                            <a:schemeClr val="tx1"/>
                          </a:solidFill>
                          <a:effectLst/>
                          <a:latin typeface="Times New Roman" panose="02020603050405020304" pitchFamily="18" charset="0"/>
                          <a:cs typeface="Times New Roman" panose="02020603050405020304" pitchFamily="18" charset="0"/>
                        </a:rPr>
                        <a:t>Non-Asthmatic</a:t>
                      </a:r>
                      <a:r>
                        <a:rPr lang="en-US" sz="3600" b="1" cap="none" spc="0" baseline="0" dirty="0">
                          <a:ln w="0"/>
                          <a:solidFill>
                            <a:schemeClr val="tx1"/>
                          </a:solidFill>
                          <a:effectLst/>
                          <a:latin typeface="Times New Roman" panose="02020603050405020304" pitchFamily="18" charset="0"/>
                          <a:cs typeface="Times New Roman" panose="02020603050405020304" pitchFamily="18" charset="0"/>
                        </a:rPr>
                        <a:t> Students</a:t>
                      </a:r>
                      <a:endParaRPr lang="en-US" sz="3600" b="1" cap="none" spc="0" dirty="0">
                        <a:ln w="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cap="none" spc="0" dirty="0">
                          <a:ln w="0"/>
                          <a:solidFill>
                            <a:schemeClr val="tx1"/>
                          </a:solidFill>
                          <a:effectLst/>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47285">
                <a:tc>
                  <a:txBody>
                    <a:bodyPr/>
                    <a:lstStyle/>
                    <a:p>
                      <a:r>
                        <a:rPr lang="en-US" sz="3600" b="1" cap="none" spc="0" dirty="0">
                          <a:ln w="0"/>
                          <a:solidFill>
                            <a:schemeClr val="tx1"/>
                          </a:solidFill>
                          <a:effectLst/>
                          <a:latin typeface="Times New Roman" panose="02020603050405020304" pitchFamily="18" charset="0"/>
                          <a:cs typeface="Times New Roman" panose="02020603050405020304" pitchFamily="18" charset="0"/>
                        </a:rPr>
                        <a:t>% Asthmatic Overall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cap="none" spc="0" dirty="0">
                          <a:ln w="0"/>
                          <a:solidFill>
                            <a:schemeClr val="tx1"/>
                          </a:solidFill>
                          <a:effectLst/>
                          <a:latin typeface="Times New Roman" panose="02020603050405020304" pitchFamily="18" charset="0"/>
                          <a:cs typeface="Times New Roman" panose="02020603050405020304" pitchFamily="18"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47285">
                <a:tc>
                  <a:txBody>
                    <a:bodyPr/>
                    <a:lstStyle/>
                    <a:p>
                      <a:r>
                        <a:rPr lang="en-US" sz="3600" b="1" cap="none" spc="0" dirty="0">
                          <a:ln w="0"/>
                          <a:solidFill>
                            <a:schemeClr val="tx1"/>
                          </a:solidFill>
                          <a:effectLst/>
                          <a:latin typeface="Times New Roman" panose="02020603050405020304" pitchFamily="18" charset="0"/>
                          <a:cs typeface="Times New Roman" panose="02020603050405020304" pitchFamily="18" charset="0"/>
                        </a:rPr>
                        <a:t>% Asthmatic:</a:t>
                      </a:r>
                      <a:r>
                        <a:rPr lang="en-US" sz="3600" b="1" cap="none" spc="0" baseline="0" dirty="0">
                          <a:ln w="0"/>
                          <a:solidFill>
                            <a:schemeClr val="tx1"/>
                          </a:solidFill>
                          <a:effectLst/>
                          <a:latin typeface="Times New Roman" panose="02020603050405020304" pitchFamily="18" charset="0"/>
                          <a:cs typeface="Times New Roman" panose="02020603050405020304" pitchFamily="18" charset="0"/>
                        </a:rPr>
                        <a:t> Gas Stove</a:t>
                      </a:r>
                      <a:endParaRPr lang="en-US" sz="3600" b="1" cap="none" spc="0" dirty="0">
                        <a:ln w="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cap="none" spc="0" dirty="0">
                          <a:ln w="0"/>
                          <a:solidFill>
                            <a:schemeClr val="tx1"/>
                          </a:solidFill>
                          <a:effectLst/>
                          <a:latin typeface="Times New Roman" panose="02020603050405020304" pitchFamily="18" charset="0"/>
                          <a:cs typeface="Times New Roman" panose="02020603050405020304" pitchFamily="18" charset="0"/>
                        </a:rPr>
                        <a:t>46.2%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47285">
                <a:tc>
                  <a:txBody>
                    <a:bodyPr/>
                    <a:lstStyle/>
                    <a:p>
                      <a:r>
                        <a:rPr lang="en-US" sz="3600" b="1" cap="none" spc="0" dirty="0">
                          <a:ln w="0"/>
                          <a:solidFill>
                            <a:schemeClr val="tx1"/>
                          </a:solidFill>
                          <a:effectLst/>
                          <a:latin typeface="Times New Roman" panose="02020603050405020304" pitchFamily="18" charset="0"/>
                          <a:cs typeface="Times New Roman" panose="02020603050405020304" pitchFamily="18" charset="0"/>
                        </a:rPr>
                        <a:t>% Asthmatic:</a:t>
                      </a:r>
                      <a:r>
                        <a:rPr lang="en-US" sz="3600" b="1" cap="none" spc="0" baseline="0" dirty="0">
                          <a:ln w="0"/>
                          <a:solidFill>
                            <a:schemeClr val="tx1"/>
                          </a:solidFill>
                          <a:effectLst/>
                          <a:latin typeface="Times New Roman" panose="02020603050405020304" pitchFamily="18" charset="0"/>
                          <a:cs typeface="Times New Roman" panose="02020603050405020304" pitchFamily="18" charset="0"/>
                        </a:rPr>
                        <a:t> Other Stove</a:t>
                      </a:r>
                      <a:endParaRPr lang="en-US" sz="3600" b="1" cap="none" spc="0" dirty="0">
                        <a:ln w="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cap="none" spc="0" dirty="0">
                          <a:ln w="0"/>
                          <a:solidFill>
                            <a:schemeClr val="tx1"/>
                          </a:solidFill>
                          <a:effectLst/>
                          <a:latin typeface="Times New Roman" panose="02020603050405020304" pitchFamily="18" charset="0"/>
                          <a:cs typeface="Times New Roman" panose="02020603050405020304" pitchFamily="18" charset="0"/>
                        </a:rPr>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74" name="TextBox 73">
            <a:extLst>
              <a:ext uri="{FF2B5EF4-FFF2-40B4-BE49-F238E27FC236}">
                <a16:creationId xmlns:a16="http://schemas.microsoft.com/office/drawing/2014/main" id="{9C7795E7-CB5F-48AF-804C-D19D42592EE4}"/>
              </a:ext>
            </a:extLst>
          </p:cNvPr>
          <p:cNvSpPr txBox="1"/>
          <p:nvPr/>
        </p:nvSpPr>
        <p:spPr>
          <a:xfrm>
            <a:off x="29092741" y="19945524"/>
            <a:ext cx="6151737" cy="2862322"/>
          </a:xfrm>
          <a:prstGeom prst="rect">
            <a:avLst/>
          </a:prstGeom>
          <a:noFill/>
        </p:spPr>
        <p:txBody>
          <a:bodyPr wrap="square" rtlCol="0">
            <a:spAutoFit/>
          </a:bodyPr>
          <a:lstStyle/>
          <a:p>
            <a:r>
              <a:rPr lang="en-US" sz="3600" b="1" i="1" dirty="0"/>
              <a:t>Table 3.</a:t>
            </a:r>
            <a:r>
              <a:rPr lang="en-US" sz="3600" i="1" dirty="0"/>
              <a:t> While 28% of all students sampled were asthmatic, 46% of children living in homes with gas stoves had asthma.</a:t>
            </a:r>
          </a:p>
        </p:txBody>
      </p:sp>
      <p:sp>
        <p:nvSpPr>
          <p:cNvPr id="62" name="TextBox 61">
            <a:extLst>
              <a:ext uri="{FF2B5EF4-FFF2-40B4-BE49-F238E27FC236}">
                <a16:creationId xmlns:a16="http://schemas.microsoft.com/office/drawing/2014/main" id="{A59BA673-CE85-444B-B307-51F243E82EDF}"/>
              </a:ext>
            </a:extLst>
          </p:cNvPr>
          <p:cNvSpPr txBox="1"/>
          <p:nvPr/>
        </p:nvSpPr>
        <p:spPr>
          <a:xfrm>
            <a:off x="29017071" y="16138067"/>
            <a:ext cx="14213251" cy="3416320"/>
          </a:xfrm>
          <a:prstGeom prst="rect">
            <a:avLst/>
          </a:prstGeom>
          <a:noFill/>
        </p:spPr>
        <p:txBody>
          <a:bodyPr wrap="square" rtlCol="0">
            <a:spAutoFit/>
          </a:bodyPr>
          <a:lstStyle/>
          <a:p>
            <a:r>
              <a:rPr lang="en-US" sz="3600" i="1" dirty="0"/>
              <a:t>between estimated home exposures (LUR outdoor estimates adjusted for indoor infiltration) and actual home exposures, which vary with conditions including stove type and hood usage. The weighted exposures likely did not correlate with personal exposures because of the influence of these home estimates, indicating the importance of home modifications to NO</a:t>
            </a:r>
            <a:r>
              <a:rPr lang="en-US" sz="3600" i="1" baseline="-25000" dirty="0"/>
              <a:t>2</a:t>
            </a:r>
            <a:r>
              <a:rPr lang="en-US" sz="3600" i="1" dirty="0"/>
              <a:t> exposure.</a:t>
            </a:r>
          </a:p>
        </p:txBody>
      </p:sp>
      <p:graphicFrame>
        <p:nvGraphicFramePr>
          <p:cNvPr id="97" name="Table 96">
            <a:extLst>
              <a:ext uri="{FF2B5EF4-FFF2-40B4-BE49-F238E27FC236}">
                <a16:creationId xmlns:a16="http://schemas.microsoft.com/office/drawing/2014/main" id="{DC794609-7624-4675-B278-6AD6A42D5052}"/>
              </a:ext>
            </a:extLst>
          </p:cNvPr>
          <p:cNvGraphicFramePr>
            <a:graphicFrameLocks noGrp="1"/>
          </p:cNvGraphicFramePr>
          <p:nvPr>
            <p:extLst>
              <p:ext uri="{D42A27DB-BD31-4B8C-83A1-F6EECF244321}">
                <p14:modId xmlns:p14="http://schemas.microsoft.com/office/powerpoint/2010/main" val="3018024943"/>
              </p:ext>
            </p:extLst>
          </p:nvPr>
        </p:nvGraphicFramePr>
        <p:xfrm>
          <a:off x="35539680" y="13501483"/>
          <a:ext cx="7690642" cy="2219960"/>
        </p:xfrm>
        <a:graphic>
          <a:graphicData uri="http://schemas.openxmlformats.org/drawingml/2006/table">
            <a:tbl>
              <a:tblPr firstRow="1"/>
              <a:tblGrid>
                <a:gridCol w="2015994">
                  <a:extLst>
                    <a:ext uri="{9D8B030D-6E8A-4147-A177-3AD203B41FA5}">
                      <a16:colId xmlns:a16="http://schemas.microsoft.com/office/drawing/2014/main" val="2307270382"/>
                    </a:ext>
                  </a:extLst>
                </a:gridCol>
                <a:gridCol w="1941327">
                  <a:extLst>
                    <a:ext uri="{9D8B030D-6E8A-4147-A177-3AD203B41FA5}">
                      <a16:colId xmlns:a16="http://schemas.microsoft.com/office/drawing/2014/main" val="1272211079"/>
                    </a:ext>
                  </a:extLst>
                </a:gridCol>
                <a:gridCol w="1941327">
                  <a:extLst>
                    <a:ext uri="{9D8B030D-6E8A-4147-A177-3AD203B41FA5}">
                      <a16:colId xmlns:a16="http://schemas.microsoft.com/office/drawing/2014/main" val="1702227040"/>
                    </a:ext>
                  </a:extLst>
                </a:gridCol>
                <a:gridCol w="1791994">
                  <a:extLst>
                    <a:ext uri="{9D8B030D-6E8A-4147-A177-3AD203B41FA5}">
                      <a16:colId xmlns:a16="http://schemas.microsoft.com/office/drawing/2014/main" val="1628627767"/>
                    </a:ext>
                  </a:extLst>
                </a:gridCol>
              </a:tblGrid>
              <a:tr h="196850">
                <a:tc>
                  <a:txBody>
                    <a:bodyPr/>
                    <a:lstStyle/>
                    <a:p>
                      <a:pPr algn="l" fontAlgn="ctr"/>
                      <a:endParaRPr lang="en-US" sz="3600" b="1"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3600" b="1" i="0" u="none" strike="noStrike">
                          <a:solidFill>
                            <a:srgbClr val="000000"/>
                          </a:solidFill>
                          <a:effectLst/>
                          <a:latin typeface="Times New Roman" panose="02020603050405020304" pitchFamily="18" charset="0"/>
                        </a:rPr>
                        <a:t>Home</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600" b="1" i="0" u="none" strike="noStrike" dirty="0">
                          <a:solidFill>
                            <a:srgbClr val="000000"/>
                          </a:solidFill>
                          <a:effectLst/>
                          <a:latin typeface="Times New Roman" panose="02020603050405020304" pitchFamily="18" charset="0"/>
                        </a:rPr>
                        <a:t>Path</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600" b="1" i="0" u="none" strike="noStrike">
                          <a:solidFill>
                            <a:srgbClr val="000000"/>
                          </a:solidFill>
                          <a:effectLst/>
                          <a:latin typeface="Times New Roman" panose="02020603050405020304" pitchFamily="18" charset="0"/>
                        </a:rPr>
                        <a:t>Personal</a:t>
                      </a: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87767"/>
                  </a:ext>
                </a:extLst>
              </a:tr>
              <a:tr h="196850">
                <a:tc>
                  <a:txBody>
                    <a:bodyPr/>
                    <a:lstStyle/>
                    <a:p>
                      <a:pPr algn="l" fontAlgn="ctr"/>
                      <a:r>
                        <a:rPr lang="en-US" sz="3600" b="1" i="0" u="none" strike="noStrike">
                          <a:solidFill>
                            <a:srgbClr val="000000"/>
                          </a:solidFill>
                          <a:effectLst/>
                          <a:latin typeface="Times New Roman" panose="02020603050405020304" pitchFamily="18" charset="0"/>
                        </a:rPr>
                        <a:t>Path</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3600" b="0" i="0" u="none" strike="noStrike" dirty="0">
                          <a:solidFill>
                            <a:srgbClr val="000000"/>
                          </a:solidFill>
                          <a:effectLst/>
                          <a:latin typeface="Times New Roman" panose="02020603050405020304" pitchFamily="18" charset="0"/>
                        </a:rPr>
                        <a:t>2.15E-08</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Times New Roman" panose="02020603050405020304" pitchFamily="18" charset="0"/>
                        </a:rPr>
                        <a:t>-</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Times New Roman" panose="02020603050405020304" pitchFamily="18" charset="0"/>
                        </a:rPr>
                        <a:t>-</a:t>
                      </a:r>
                    </a:p>
                  </a:txBody>
                  <a:tcPr marL="6350" marR="6350" marT="635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55163057"/>
                  </a:ext>
                </a:extLst>
              </a:tr>
              <a:tr h="196850">
                <a:tc>
                  <a:txBody>
                    <a:bodyPr/>
                    <a:lstStyle/>
                    <a:p>
                      <a:pPr algn="l" fontAlgn="ctr"/>
                      <a:r>
                        <a:rPr lang="en-US" sz="3600" b="1" i="0" u="none" strike="noStrike" dirty="0">
                          <a:solidFill>
                            <a:srgbClr val="000000"/>
                          </a:solidFill>
                          <a:effectLst/>
                          <a:latin typeface="Times New Roman" panose="02020603050405020304" pitchFamily="18" charset="0"/>
                        </a:rPr>
                        <a:t>Personal</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3600" b="0" i="0" u="none" strike="noStrike" dirty="0">
                          <a:solidFill>
                            <a:srgbClr val="000000"/>
                          </a:solidFill>
                          <a:effectLst/>
                          <a:latin typeface="Times New Roman" panose="02020603050405020304" pitchFamily="18" charset="0"/>
                        </a:rPr>
                        <a:t>0.85</a:t>
                      </a:r>
                    </a:p>
                  </a:txBody>
                  <a:tcPr marL="6350" marR="6350" marT="6350" marB="0" anchor="b">
                    <a:lnL>
                      <a:noFill/>
                    </a:lnL>
                    <a:lnR>
                      <a:noFill/>
                    </a:lnR>
                    <a:lnT>
                      <a:noFill/>
                    </a:lnT>
                    <a:lnB>
                      <a:noFill/>
                    </a:lnB>
                  </a:tcPr>
                </a:tc>
                <a:tc>
                  <a:txBody>
                    <a:bodyPr/>
                    <a:lstStyle/>
                    <a:p>
                      <a:pPr algn="ctr" fontAlgn="b"/>
                      <a:r>
                        <a:rPr lang="en-US" sz="3600" b="0" i="0" u="none" strike="noStrike" dirty="0">
                          <a:solidFill>
                            <a:srgbClr val="000000"/>
                          </a:solidFill>
                          <a:effectLst/>
                          <a:latin typeface="Times New Roman" panose="02020603050405020304" pitchFamily="18" charset="0"/>
                        </a:rPr>
                        <a:t>0.0043</a:t>
                      </a:r>
                    </a:p>
                  </a:txBody>
                  <a:tcPr marL="6350" marR="6350" marT="6350" marB="0" anchor="b">
                    <a:lnL>
                      <a:noFill/>
                    </a:lnL>
                    <a:lnR>
                      <a:noFill/>
                    </a:lnR>
                    <a:lnT>
                      <a:noFill/>
                    </a:lnT>
                    <a:lnB>
                      <a:noFill/>
                    </a:lnB>
                  </a:tcPr>
                </a:tc>
                <a:tc>
                  <a:txBody>
                    <a:bodyPr/>
                    <a:lstStyle/>
                    <a:p>
                      <a:pPr algn="ctr" fontAlgn="b"/>
                      <a:r>
                        <a:rPr lang="en-US" sz="3600" b="0" i="0" u="none" strike="noStrike" dirty="0">
                          <a:solidFill>
                            <a:srgbClr val="000000"/>
                          </a:solidFill>
                          <a:effectLst/>
                          <a:latin typeface="Times New Roman" panose="02020603050405020304" pitchFamily="18" charset="0"/>
                        </a:rPr>
                        <a:t>-</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99028788"/>
                  </a:ext>
                </a:extLst>
              </a:tr>
              <a:tr h="196850">
                <a:tc>
                  <a:txBody>
                    <a:bodyPr/>
                    <a:lstStyle/>
                    <a:p>
                      <a:pPr algn="l" fontAlgn="ctr"/>
                      <a:r>
                        <a:rPr lang="en-US" sz="3600" b="1" i="0" u="none" strike="noStrike">
                          <a:solidFill>
                            <a:srgbClr val="000000"/>
                          </a:solidFill>
                          <a:effectLst/>
                          <a:latin typeface="Times New Roman" panose="02020603050405020304" pitchFamily="18" charset="0"/>
                        </a:rPr>
                        <a:t>Weighted</a:t>
                      </a:r>
                    </a:p>
                  </a:txBody>
                  <a:tcPr marL="6350" marR="6350" marT="635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3600" b="0" i="0" u="none" strike="noStrike" dirty="0">
                          <a:solidFill>
                            <a:srgbClr val="000000"/>
                          </a:solidFill>
                          <a:effectLst/>
                          <a:latin typeface="Times New Roman" panose="02020603050405020304" pitchFamily="18" charset="0"/>
                        </a:rPr>
                        <a:t>0.83</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Times New Roman" panose="02020603050405020304" pitchFamily="18" charset="0"/>
                        </a:rPr>
                        <a:t>1.95E-09</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Times New Roman" panose="02020603050405020304" pitchFamily="18" charset="0"/>
                        </a:rPr>
                        <a:t>0.50</a:t>
                      </a: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283910"/>
                  </a:ext>
                </a:extLst>
              </a:tr>
            </a:tbl>
          </a:graphicData>
        </a:graphic>
      </p:graphicFrame>
      <p:sp>
        <p:nvSpPr>
          <p:cNvPr id="75" name="Rectangle 74">
            <a:extLst>
              <a:ext uri="{FF2B5EF4-FFF2-40B4-BE49-F238E27FC236}">
                <a16:creationId xmlns:a16="http://schemas.microsoft.com/office/drawing/2014/main" id="{C83927D1-3BA9-499C-946C-CCD95473EF13}"/>
              </a:ext>
            </a:extLst>
          </p:cNvPr>
          <p:cNvSpPr/>
          <p:nvPr/>
        </p:nvSpPr>
        <p:spPr>
          <a:xfrm>
            <a:off x="28998368" y="13359364"/>
            <a:ext cx="6246110" cy="2862322"/>
          </a:xfrm>
          <a:prstGeom prst="rect">
            <a:avLst/>
          </a:prstGeom>
        </p:spPr>
        <p:txBody>
          <a:bodyPr wrap="square">
            <a:spAutoFit/>
          </a:bodyPr>
          <a:lstStyle/>
          <a:p>
            <a:pPr>
              <a:spcAft>
                <a:spcPts val="514"/>
              </a:spcAft>
            </a:pPr>
            <a:r>
              <a:rPr lang="en-US" sz="3600" b="1" i="1" dirty="0"/>
              <a:t>Table 2.</a:t>
            </a:r>
            <a:r>
              <a:rPr lang="en-US" sz="3600" i="1" dirty="0"/>
              <a:t> The path exposure was the only estimated exposure that correlated significantly with measured personal exposures. This likely due to the difference </a:t>
            </a:r>
            <a:endParaRPr lang="en-US" sz="3600" i="1" dirty="0">
              <a:solidFill>
                <a:schemeClr val="bg1"/>
              </a:solidFill>
            </a:endParaRPr>
          </a:p>
        </p:txBody>
      </p:sp>
      <p:sp>
        <p:nvSpPr>
          <p:cNvPr id="96" name="Rectangle 95">
            <a:extLst>
              <a:ext uri="{FF2B5EF4-FFF2-40B4-BE49-F238E27FC236}">
                <a16:creationId xmlns:a16="http://schemas.microsoft.com/office/drawing/2014/main" id="{39206054-FE0B-4009-A0F2-506EE80B91D3}"/>
              </a:ext>
            </a:extLst>
          </p:cNvPr>
          <p:cNvSpPr/>
          <p:nvPr/>
        </p:nvSpPr>
        <p:spPr>
          <a:xfrm>
            <a:off x="38999785" y="5476395"/>
            <a:ext cx="4382903" cy="7294305"/>
          </a:xfrm>
          <a:prstGeom prst="rect">
            <a:avLst/>
          </a:prstGeom>
        </p:spPr>
        <p:txBody>
          <a:bodyPr wrap="square">
            <a:spAutoFit/>
          </a:bodyPr>
          <a:lstStyle/>
          <a:p>
            <a:r>
              <a:rPr lang="en-US" sz="3600" b="1" i="1" dirty="0"/>
              <a:t>Fig 6.</a:t>
            </a:r>
            <a:r>
              <a:rPr lang="en-US" sz="3600" i="1" dirty="0"/>
              <a:t> Boxplot comparisons of home, path, personal, and time-weighted exposures indicate that personal exposures had greater variation than estimated by land use regression modelling methods, especially for the students with the highest exposures.</a:t>
            </a:r>
          </a:p>
        </p:txBody>
      </p:sp>
      <p:grpSp>
        <p:nvGrpSpPr>
          <p:cNvPr id="76" name="Group 75" descr="Boxplot comparisons of home, path, personal, and time-weighted exposures indicate that personal exposures had greater variation than estimated by land use regression modelling methods, especially for the students with the highest exposures." title="Children's NO2 Exposure Comparison">
            <a:extLst>
              <a:ext uri="{FF2B5EF4-FFF2-40B4-BE49-F238E27FC236}">
                <a16:creationId xmlns:a16="http://schemas.microsoft.com/office/drawing/2014/main" id="{E412572A-6B3E-48A0-8892-F6C7FCA14655}"/>
              </a:ext>
            </a:extLst>
          </p:cNvPr>
          <p:cNvGrpSpPr/>
          <p:nvPr/>
        </p:nvGrpSpPr>
        <p:grpSpPr>
          <a:xfrm>
            <a:off x="28394915" y="5026428"/>
            <a:ext cx="10322361" cy="8452830"/>
            <a:chOff x="561777" y="614866"/>
            <a:chExt cx="5995409" cy="5604600"/>
          </a:xfrm>
        </p:grpSpPr>
        <p:grpSp>
          <p:nvGrpSpPr>
            <p:cNvPr id="77" name="Group 76">
              <a:extLst>
                <a:ext uri="{FF2B5EF4-FFF2-40B4-BE49-F238E27FC236}">
                  <a16:creationId xmlns:a16="http://schemas.microsoft.com/office/drawing/2014/main" id="{F0D4227B-1C38-4CD1-AA3D-15071704CD2D}"/>
                </a:ext>
              </a:extLst>
            </p:cNvPr>
            <p:cNvGrpSpPr/>
            <p:nvPr/>
          </p:nvGrpSpPr>
          <p:grpSpPr>
            <a:xfrm>
              <a:off x="561777" y="788979"/>
              <a:ext cx="5995409" cy="5430487"/>
              <a:chOff x="561777" y="788979"/>
              <a:chExt cx="5995409" cy="5430487"/>
            </a:xfrm>
          </p:grpSpPr>
          <p:pic>
            <p:nvPicPr>
              <p:cNvPr id="80" name="Picture 79" descr="Boxplot comparisons of home, path, personal, and time-weighted exposures indicate that personal exposures had greater variation than estimated by land use regression modelling methods, especially for the students with the highest exposures.">
                <a:extLst>
                  <a:ext uri="{FF2B5EF4-FFF2-40B4-BE49-F238E27FC236}">
                    <a16:creationId xmlns:a16="http://schemas.microsoft.com/office/drawing/2014/main" id="{2E55A995-A8E6-4B13-9E07-C099B8908B9B}"/>
                  </a:ext>
                </a:extLst>
              </p:cNvPr>
              <p:cNvPicPr>
                <a:picLocks noChangeAspect="1"/>
              </p:cNvPicPr>
              <p:nvPr/>
            </p:nvPicPr>
            <p:blipFill>
              <a:blip r:embed="rId3"/>
              <a:stretch>
                <a:fillRect/>
              </a:stretch>
            </p:blipFill>
            <p:spPr>
              <a:xfrm>
                <a:off x="912273" y="788979"/>
                <a:ext cx="5634511" cy="4757057"/>
              </a:xfrm>
              <a:prstGeom prst="rect">
                <a:avLst/>
              </a:prstGeom>
            </p:spPr>
          </p:pic>
          <p:sp>
            <p:nvSpPr>
              <p:cNvPr id="81" name="TextBox 80">
                <a:extLst>
                  <a:ext uri="{FF2B5EF4-FFF2-40B4-BE49-F238E27FC236}">
                    <a16:creationId xmlns:a16="http://schemas.microsoft.com/office/drawing/2014/main" id="{469D8AA6-51B5-4F26-9CA5-4B1A0CFC39F7}"/>
                  </a:ext>
                </a:extLst>
              </p:cNvPr>
              <p:cNvSpPr txBox="1"/>
              <p:nvPr/>
            </p:nvSpPr>
            <p:spPr>
              <a:xfrm>
                <a:off x="837320" y="1585806"/>
                <a:ext cx="378740" cy="673429"/>
              </a:xfrm>
              <a:prstGeom prst="rect">
                <a:avLst/>
              </a:prstGeom>
              <a:solidFill>
                <a:schemeClr val="bg1"/>
              </a:solidFill>
            </p:spPr>
            <p:txBody>
              <a:bodyPr wrap="square" rtlCol="0">
                <a:spAutoFit/>
              </a:bodyPr>
              <a:lstStyle/>
              <a:p>
                <a:pPr algn="r"/>
                <a:r>
                  <a:rPr lang="en-US" sz="3000" dirty="0"/>
                  <a:t>50</a:t>
                </a:r>
              </a:p>
            </p:txBody>
          </p:sp>
          <p:sp>
            <p:nvSpPr>
              <p:cNvPr id="82" name="TextBox 81">
                <a:extLst>
                  <a:ext uri="{FF2B5EF4-FFF2-40B4-BE49-F238E27FC236}">
                    <a16:creationId xmlns:a16="http://schemas.microsoft.com/office/drawing/2014/main" id="{45AF9ABA-0A0F-4605-95A9-5AC86DF08BCD}"/>
                  </a:ext>
                </a:extLst>
              </p:cNvPr>
              <p:cNvSpPr txBox="1"/>
              <p:nvPr/>
            </p:nvSpPr>
            <p:spPr>
              <a:xfrm>
                <a:off x="837141" y="2583599"/>
                <a:ext cx="378740" cy="673429"/>
              </a:xfrm>
              <a:prstGeom prst="rect">
                <a:avLst/>
              </a:prstGeom>
              <a:solidFill>
                <a:schemeClr val="bg1"/>
              </a:solidFill>
            </p:spPr>
            <p:txBody>
              <a:bodyPr wrap="square" rtlCol="0">
                <a:spAutoFit/>
              </a:bodyPr>
              <a:lstStyle/>
              <a:p>
                <a:pPr algn="r"/>
                <a:r>
                  <a:rPr lang="en-US" sz="3000" dirty="0"/>
                  <a:t>40</a:t>
                </a:r>
              </a:p>
            </p:txBody>
          </p:sp>
          <p:sp>
            <p:nvSpPr>
              <p:cNvPr id="83" name="TextBox 82">
                <a:extLst>
                  <a:ext uri="{FF2B5EF4-FFF2-40B4-BE49-F238E27FC236}">
                    <a16:creationId xmlns:a16="http://schemas.microsoft.com/office/drawing/2014/main" id="{F2411E14-E99F-43D6-B557-2BCF43283F7E}"/>
                  </a:ext>
                </a:extLst>
              </p:cNvPr>
              <p:cNvSpPr txBox="1"/>
              <p:nvPr/>
            </p:nvSpPr>
            <p:spPr>
              <a:xfrm>
                <a:off x="837141" y="3581393"/>
                <a:ext cx="378740" cy="673429"/>
              </a:xfrm>
              <a:prstGeom prst="rect">
                <a:avLst/>
              </a:prstGeom>
              <a:solidFill>
                <a:schemeClr val="bg1"/>
              </a:solidFill>
            </p:spPr>
            <p:txBody>
              <a:bodyPr wrap="square" rtlCol="0">
                <a:spAutoFit/>
              </a:bodyPr>
              <a:lstStyle/>
              <a:p>
                <a:pPr algn="r"/>
                <a:r>
                  <a:rPr lang="en-US" sz="3000" dirty="0"/>
                  <a:t>30</a:t>
                </a:r>
              </a:p>
            </p:txBody>
          </p:sp>
          <p:sp>
            <p:nvSpPr>
              <p:cNvPr id="84" name="TextBox 83">
                <a:extLst>
                  <a:ext uri="{FF2B5EF4-FFF2-40B4-BE49-F238E27FC236}">
                    <a16:creationId xmlns:a16="http://schemas.microsoft.com/office/drawing/2014/main" id="{89AF1BEE-81FC-4F2B-B2F4-22D3D224D68E}"/>
                  </a:ext>
                </a:extLst>
              </p:cNvPr>
              <p:cNvSpPr txBox="1"/>
              <p:nvPr/>
            </p:nvSpPr>
            <p:spPr>
              <a:xfrm>
                <a:off x="838433" y="4567490"/>
                <a:ext cx="378740" cy="673429"/>
              </a:xfrm>
              <a:prstGeom prst="rect">
                <a:avLst/>
              </a:prstGeom>
              <a:solidFill>
                <a:schemeClr val="bg1"/>
              </a:solidFill>
            </p:spPr>
            <p:txBody>
              <a:bodyPr wrap="square" rtlCol="0">
                <a:spAutoFit/>
              </a:bodyPr>
              <a:lstStyle/>
              <a:p>
                <a:pPr algn="r"/>
                <a:r>
                  <a:rPr lang="en-US" sz="3000" dirty="0"/>
                  <a:t>20</a:t>
                </a:r>
              </a:p>
            </p:txBody>
          </p:sp>
          <p:sp>
            <p:nvSpPr>
              <p:cNvPr id="85" name="TextBox 84">
                <a:extLst>
                  <a:ext uri="{FF2B5EF4-FFF2-40B4-BE49-F238E27FC236}">
                    <a16:creationId xmlns:a16="http://schemas.microsoft.com/office/drawing/2014/main" id="{4C41E5F9-41A3-498E-854F-5BE397043A45}"/>
                  </a:ext>
                </a:extLst>
              </p:cNvPr>
              <p:cNvSpPr txBox="1"/>
              <p:nvPr/>
            </p:nvSpPr>
            <p:spPr>
              <a:xfrm rot="16200000">
                <a:off x="4680" y="3049318"/>
                <a:ext cx="1492018" cy="377824"/>
              </a:xfrm>
              <a:prstGeom prst="rect">
                <a:avLst/>
              </a:prstGeom>
              <a:solidFill>
                <a:schemeClr val="bg1"/>
              </a:solidFill>
            </p:spPr>
            <p:txBody>
              <a:bodyPr wrap="square" rtlCol="0">
                <a:spAutoFit/>
              </a:bodyPr>
              <a:lstStyle/>
              <a:p>
                <a:pPr algn="ctr"/>
                <a:r>
                  <a:rPr lang="en-US" sz="3000" b="1" dirty="0"/>
                  <a:t>NO</a:t>
                </a:r>
                <a:r>
                  <a:rPr lang="en-US" sz="3000" b="1" baseline="-25000" dirty="0"/>
                  <a:t>2</a:t>
                </a:r>
                <a:r>
                  <a:rPr lang="en-US" sz="3000" b="1" dirty="0"/>
                  <a:t> (ppb) </a:t>
                </a:r>
              </a:p>
            </p:txBody>
          </p:sp>
          <p:sp>
            <p:nvSpPr>
              <p:cNvPr id="86" name="TextBox 85">
                <a:extLst>
                  <a:ext uri="{FF2B5EF4-FFF2-40B4-BE49-F238E27FC236}">
                    <a16:creationId xmlns:a16="http://schemas.microsoft.com/office/drawing/2014/main" id="{32C53FF8-A1BF-4B2B-9876-E083A41CFF19}"/>
                  </a:ext>
                </a:extLst>
              </p:cNvPr>
              <p:cNvSpPr txBox="1"/>
              <p:nvPr/>
            </p:nvSpPr>
            <p:spPr>
              <a:xfrm rot="16200000">
                <a:off x="694508" y="3063749"/>
                <a:ext cx="691794" cy="377824"/>
              </a:xfrm>
              <a:prstGeom prst="rect">
                <a:avLst/>
              </a:prstGeom>
              <a:solidFill>
                <a:schemeClr val="bg1"/>
              </a:solidFill>
            </p:spPr>
            <p:txBody>
              <a:bodyPr wrap="square" rtlCol="0">
                <a:spAutoFit/>
              </a:bodyPr>
              <a:lstStyle/>
              <a:p>
                <a:pPr algn="r"/>
                <a:r>
                  <a:rPr lang="en-US" sz="3000" dirty="0"/>
                  <a:t>    </a:t>
                </a:r>
              </a:p>
            </p:txBody>
          </p:sp>
          <p:sp>
            <p:nvSpPr>
              <p:cNvPr id="87" name="TextBox 86">
                <a:extLst>
                  <a:ext uri="{FF2B5EF4-FFF2-40B4-BE49-F238E27FC236}">
                    <a16:creationId xmlns:a16="http://schemas.microsoft.com/office/drawing/2014/main" id="{89C2C2B9-A0A1-47BD-8467-3CB80274638C}"/>
                  </a:ext>
                </a:extLst>
              </p:cNvPr>
              <p:cNvSpPr txBox="1"/>
              <p:nvPr/>
            </p:nvSpPr>
            <p:spPr>
              <a:xfrm>
                <a:off x="1660593" y="5270006"/>
                <a:ext cx="705534" cy="673429"/>
              </a:xfrm>
              <a:prstGeom prst="rect">
                <a:avLst/>
              </a:prstGeom>
              <a:solidFill>
                <a:schemeClr val="bg1"/>
              </a:solidFill>
            </p:spPr>
            <p:txBody>
              <a:bodyPr wrap="square" rtlCol="0">
                <a:spAutoFit/>
              </a:bodyPr>
              <a:lstStyle/>
              <a:p>
                <a:pPr algn="ctr"/>
                <a:r>
                  <a:rPr lang="en-US" sz="3000" dirty="0"/>
                  <a:t>Home</a:t>
                </a:r>
              </a:p>
            </p:txBody>
          </p:sp>
          <p:sp>
            <p:nvSpPr>
              <p:cNvPr id="88" name="TextBox 87">
                <a:extLst>
                  <a:ext uri="{FF2B5EF4-FFF2-40B4-BE49-F238E27FC236}">
                    <a16:creationId xmlns:a16="http://schemas.microsoft.com/office/drawing/2014/main" id="{5CA9E7D3-0150-48E2-B206-3B6A15F2D33E}"/>
                  </a:ext>
                </a:extLst>
              </p:cNvPr>
              <p:cNvSpPr txBox="1"/>
              <p:nvPr/>
            </p:nvSpPr>
            <p:spPr>
              <a:xfrm>
                <a:off x="2940879" y="5259186"/>
                <a:ext cx="631881" cy="367325"/>
              </a:xfrm>
              <a:prstGeom prst="rect">
                <a:avLst/>
              </a:prstGeom>
              <a:solidFill>
                <a:schemeClr val="bg1"/>
              </a:solidFill>
            </p:spPr>
            <p:txBody>
              <a:bodyPr wrap="square" rtlCol="0">
                <a:spAutoFit/>
              </a:bodyPr>
              <a:lstStyle/>
              <a:p>
                <a:pPr algn="ctr"/>
                <a:r>
                  <a:rPr lang="en-US" sz="3000" dirty="0"/>
                  <a:t>Path</a:t>
                </a:r>
              </a:p>
            </p:txBody>
          </p:sp>
          <p:sp>
            <p:nvSpPr>
              <p:cNvPr id="89" name="TextBox 88">
                <a:extLst>
                  <a:ext uri="{FF2B5EF4-FFF2-40B4-BE49-F238E27FC236}">
                    <a16:creationId xmlns:a16="http://schemas.microsoft.com/office/drawing/2014/main" id="{6BEEBE86-F475-479B-945B-C8011D351443}"/>
                  </a:ext>
                </a:extLst>
              </p:cNvPr>
              <p:cNvSpPr txBox="1"/>
              <p:nvPr/>
            </p:nvSpPr>
            <p:spPr>
              <a:xfrm>
                <a:off x="3970661" y="5270006"/>
                <a:ext cx="1057848" cy="367325"/>
              </a:xfrm>
              <a:prstGeom prst="rect">
                <a:avLst/>
              </a:prstGeom>
              <a:solidFill>
                <a:schemeClr val="bg1"/>
              </a:solidFill>
            </p:spPr>
            <p:txBody>
              <a:bodyPr wrap="square" rtlCol="0">
                <a:spAutoFit/>
              </a:bodyPr>
              <a:lstStyle/>
              <a:p>
                <a:pPr algn="ctr"/>
                <a:r>
                  <a:rPr lang="en-US" sz="3000" dirty="0"/>
                  <a:t>Personal</a:t>
                </a:r>
              </a:p>
            </p:txBody>
          </p:sp>
          <p:sp>
            <p:nvSpPr>
              <p:cNvPr id="90" name="TextBox 89">
                <a:extLst>
                  <a:ext uri="{FF2B5EF4-FFF2-40B4-BE49-F238E27FC236}">
                    <a16:creationId xmlns:a16="http://schemas.microsoft.com/office/drawing/2014/main" id="{5F71D257-2316-4C97-B416-BC1A8C662B53}"/>
                  </a:ext>
                </a:extLst>
              </p:cNvPr>
              <p:cNvSpPr txBox="1"/>
              <p:nvPr/>
            </p:nvSpPr>
            <p:spPr>
              <a:xfrm>
                <a:off x="4952652" y="5259185"/>
                <a:ext cx="1604534" cy="673429"/>
              </a:xfrm>
              <a:prstGeom prst="rect">
                <a:avLst/>
              </a:prstGeom>
              <a:solidFill>
                <a:schemeClr val="bg1"/>
              </a:solidFill>
            </p:spPr>
            <p:txBody>
              <a:bodyPr wrap="square" rtlCol="0">
                <a:spAutoFit/>
              </a:bodyPr>
              <a:lstStyle/>
              <a:p>
                <a:pPr algn="ctr"/>
                <a:r>
                  <a:rPr lang="en-US" sz="3000" dirty="0"/>
                  <a:t>Time-Weighted</a:t>
                </a:r>
              </a:p>
            </p:txBody>
          </p:sp>
          <p:sp>
            <p:nvSpPr>
              <p:cNvPr id="91" name="TextBox 90">
                <a:extLst>
                  <a:ext uri="{FF2B5EF4-FFF2-40B4-BE49-F238E27FC236}">
                    <a16:creationId xmlns:a16="http://schemas.microsoft.com/office/drawing/2014/main" id="{CEF78EF9-3D71-4494-AEE7-4197ED2DF0B6}"/>
                  </a:ext>
                </a:extLst>
              </p:cNvPr>
              <p:cNvSpPr txBox="1"/>
              <p:nvPr/>
            </p:nvSpPr>
            <p:spPr>
              <a:xfrm>
                <a:off x="3449480" y="5214747"/>
                <a:ext cx="631881" cy="367325"/>
              </a:xfrm>
              <a:prstGeom prst="rect">
                <a:avLst/>
              </a:prstGeom>
              <a:solidFill>
                <a:schemeClr val="bg1"/>
              </a:solidFill>
            </p:spPr>
            <p:txBody>
              <a:bodyPr wrap="square" rtlCol="0">
                <a:spAutoFit/>
              </a:bodyPr>
              <a:lstStyle/>
              <a:p>
                <a:pPr algn="r"/>
                <a:r>
                  <a:rPr lang="en-US" sz="3000" dirty="0"/>
                  <a:t>    </a:t>
                </a:r>
              </a:p>
            </p:txBody>
          </p:sp>
          <p:sp>
            <p:nvSpPr>
              <p:cNvPr id="92" name="TextBox 91">
                <a:extLst>
                  <a:ext uri="{FF2B5EF4-FFF2-40B4-BE49-F238E27FC236}">
                    <a16:creationId xmlns:a16="http://schemas.microsoft.com/office/drawing/2014/main" id="{02455B53-B786-450A-B090-82E31C4D996B}"/>
                  </a:ext>
                </a:extLst>
              </p:cNvPr>
              <p:cNvSpPr txBox="1"/>
              <p:nvPr/>
            </p:nvSpPr>
            <p:spPr>
              <a:xfrm>
                <a:off x="2940879" y="5546037"/>
                <a:ext cx="1606085" cy="673429"/>
              </a:xfrm>
              <a:prstGeom prst="rect">
                <a:avLst/>
              </a:prstGeom>
              <a:solidFill>
                <a:schemeClr val="bg1"/>
              </a:solidFill>
            </p:spPr>
            <p:txBody>
              <a:bodyPr wrap="square" rtlCol="0">
                <a:spAutoFit/>
              </a:bodyPr>
              <a:lstStyle/>
              <a:p>
                <a:pPr algn="ctr"/>
                <a:r>
                  <a:rPr lang="en-US" sz="3000" b="1" dirty="0"/>
                  <a:t>Exposure Type</a:t>
                </a:r>
              </a:p>
            </p:txBody>
          </p:sp>
        </p:grpSp>
        <p:sp>
          <p:nvSpPr>
            <p:cNvPr id="78" name="TextBox 77">
              <a:extLst>
                <a:ext uri="{FF2B5EF4-FFF2-40B4-BE49-F238E27FC236}">
                  <a16:creationId xmlns:a16="http://schemas.microsoft.com/office/drawing/2014/main" id="{E8F064CF-D30D-40D1-99CA-BFA73255788F}"/>
                </a:ext>
              </a:extLst>
            </p:cNvPr>
            <p:cNvSpPr txBox="1"/>
            <p:nvPr/>
          </p:nvSpPr>
          <p:spPr>
            <a:xfrm>
              <a:off x="1215880" y="655677"/>
              <a:ext cx="1985387" cy="367325"/>
            </a:xfrm>
            <a:prstGeom prst="rect">
              <a:avLst/>
            </a:prstGeom>
            <a:solidFill>
              <a:schemeClr val="bg1"/>
            </a:solidFill>
          </p:spPr>
          <p:txBody>
            <a:bodyPr wrap="square" rtlCol="0">
              <a:spAutoFit/>
            </a:bodyPr>
            <a:lstStyle/>
            <a:p>
              <a:pPr algn="r"/>
              <a:r>
                <a:rPr lang="en-US" sz="3000" dirty="0"/>
                <a:t>    </a:t>
              </a:r>
            </a:p>
          </p:txBody>
        </p:sp>
        <p:sp>
          <p:nvSpPr>
            <p:cNvPr id="79" name="TextBox 78">
              <a:extLst>
                <a:ext uri="{FF2B5EF4-FFF2-40B4-BE49-F238E27FC236}">
                  <a16:creationId xmlns:a16="http://schemas.microsoft.com/office/drawing/2014/main" id="{E3334C69-2B45-408C-B1CA-B35BF98A118B}"/>
                </a:ext>
              </a:extLst>
            </p:cNvPr>
            <p:cNvSpPr txBox="1"/>
            <p:nvPr/>
          </p:nvSpPr>
          <p:spPr>
            <a:xfrm>
              <a:off x="1998482" y="614866"/>
              <a:ext cx="3693008" cy="367325"/>
            </a:xfrm>
            <a:prstGeom prst="rect">
              <a:avLst/>
            </a:prstGeom>
            <a:solidFill>
              <a:schemeClr val="bg1"/>
            </a:solidFill>
          </p:spPr>
          <p:txBody>
            <a:bodyPr wrap="square" rtlCol="0">
              <a:spAutoFit/>
            </a:bodyPr>
            <a:lstStyle/>
            <a:p>
              <a:pPr algn="ctr"/>
              <a:r>
                <a:rPr lang="en-US" sz="3000" b="1" dirty="0"/>
                <a:t>Children’s NO</a:t>
              </a:r>
              <a:r>
                <a:rPr lang="en-US" sz="3000" b="1" baseline="-25000" dirty="0"/>
                <a:t>2</a:t>
              </a:r>
              <a:r>
                <a:rPr lang="en-US" sz="3000" b="1" dirty="0"/>
                <a:t> Exposure Comparison</a:t>
              </a:r>
            </a:p>
          </p:txBody>
        </p:sp>
      </p:grpSp>
      <p:sp>
        <p:nvSpPr>
          <p:cNvPr id="60" name="TextBox 59"/>
          <p:cNvSpPr txBox="1"/>
          <p:nvPr/>
        </p:nvSpPr>
        <p:spPr>
          <a:xfrm>
            <a:off x="28475313" y="3871116"/>
            <a:ext cx="15415887" cy="867930"/>
          </a:xfrm>
          <a:prstGeom prst="rect">
            <a:avLst/>
          </a:prstGeom>
          <a:solidFill>
            <a:srgbClr val="263B5E"/>
          </a:solidFill>
        </p:spPr>
        <p:txBody>
          <a:bodyPr wrap="square" rtlCol="0">
            <a:spAutoFit/>
          </a:bodyPr>
          <a:lstStyle/>
          <a:p>
            <a:pPr algn="ctr"/>
            <a:r>
              <a:rPr lang="en-US" sz="5040" b="1" dirty="0">
                <a:solidFill>
                  <a:schemeClr val="bg1"/>
                </a:solidFill>
                <a:latin typeface="Book Antiqua" panose="02040602050305030304" pitchFamily="18" charset="0"/>
                <a:cs typeface="Avenir Book"/>
              </a:rPr>
              <a:t>Outcomes</a:t>
            </a:r>
          </a:p>
        </p:txBody>
      </p:sp>
      <p:sp>
        <p:nvSpPr>
          <p:cNvPr id="93" name="Rectangle 92">
            <a:extLst>
              <a:ext uri="{FF2B5EF4-FFF2-40B4-BE49-F238E27FC236}">
                <a16:creationId xmlns:a16="http://schemas.microsoft.com/office/drawing/2014/main" id="{B5292730-2674-4391-84A7-44DC33307536}"/>
              </a:ext>
            </a:extLst>
          </p:cNvPr>
          <p:cNvSpPr/>
          <p:nvPr/>
        </p:nvSpPr>
        <p:spPr>
          <a:xfrm>
            <a:off x="14097396" y="29770267"/>
            <a:ext cx="14215986" cy="1754326"/>
          </a:xfrm>
          <a:prstGeom prst="rect">
            <a:avLst/>
          </a:prstGeom>
        </p:spPr>
        <p:txBody>
          <a:bodyPr wrap="square">
            <a:spAutoFit/>
          </a:bodyPr>
          <a:lstStyle/>
          <a:p>
            <a:r>
              <a:rPr lang="en-US" sz="3600" b="1" i="1" dirty="0"/>
              <a:t>Fig 5. </a:t>
            </a:r>
            <a:r>
              <a:rPr lang="en-US" sz="3600" i="1" dirty="0"/>
              <a:t>Comparison of the personal, home indoor, school indoor, and time-weighted averages of student exposures with the EPA Annual Standard for NO</a:t>
            </a:r>
            <a:r>
              <a:rPr lang="en-US" sz="3600" i="1" baseline="-25000" dirty="0"/>
              <a:t>2</a:t>
            </a:r>
            <a:r>
              <a:rPr lang="en-US" sz="3600" i="1" dirty="0"/>
              <a:t> (53ppb) </a:t>
            </a:r>
          </a:p>
        </p:txBody>
      </p:sp>
      <p:graphicFrame>
        <p:nvGraphicFramePr>
          <p:cNvPr id="94" name="Chart 93" descr="Comparison of the personal, home indoor, school indoor, and time-weighted averages of student exposures with the EPA Annual Standard for NO2 (53ppb) ">
            <a:extLst>
              <a:ext uri="{FF2B5EF4-FFF2-40B4-BE49-F238E27FC236}">
                <a16:creationId xmlns:a16="http://schemas.microsoft.com/office/drawing/2014/main" id="{F7634B77-0337-474E-BB38-B4DBA0194C25}"/>
              </a:ext>
            </a:extLst>
          </p:cNvPr>
          <p:cNvGraphicFramePr>
            <a:graphicFrameLocks/>
          </p:cNvGraphicFramePr>
          <p:nvPr>
            <p:extLst>
              <p:ext uri="{D42A27DB-BD31-4B8C-83A1-F6EECF244321}">
                <p14:modId xmlns:p14="http://schemas.microsoft.com/office/powerpoint/2010/main" val="3976671973"/>
              </p:ext>
            </p:extLst>
          </p:nvPr>
        </p:nvGraphicFramePr>
        <p:xfrm>
          <a:off x="13714383" y="22436890"/>
          <a:ext cx="14530245" cy="7264797"/>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a:extLst>
              <a:ext uri="{FF2B5EF4-FFF2-40B4-BE49-F238E27FC236}">
                <a16:creationId xmlns:a16="http://schemas.microsoft.com/office/drawing/2014/main" id="{80A0FCD7-D9AF-46AA-A7B8-2A9D92692EEE}"/>
              </a:ext>
            </a:extLst>
          </p:cNvPr>
          <p:cNvSpPr/>
          <p:nvPr/>
        </p:nvSpPr>
        <p:spPr>
          <a:xfrm>
            <a:off x="14203074" y="19406556"/>
            <a:ext cx="14041554" cy="2862322"/>
          </a:xfrm>
          <a:prstGeom prst="rect">
            <a:avLst/>
          </a:prstGeom>
        </p:spPr>
        <p:txBody>
          <a:bodyPr wrap="square">
            <a:spAutoFit/>
          </a:bodyPr>
          <a:lstStyle/>
          <a:p>
            <a:pPr algn="just">
              <a:spcAft>
                <a:spcPts val="514"/>
              </a:spcAft>
            </a:pPr>
            <a:r>
              <a:rPr lang="en-US" sz="3600" dirty="0"/>
              <a:t>The children’s exposures to NO</a:t>
            </a:r>
            <a:r>
              <a:rPr lang="en-US" sz="3600" baseline="-25000" dirty="0"/>
              <a:t>2</a:t>
            </a:r>
            <a:r>
              <a:rPr lang="en-US" sz="3600" dirty="0"/>
              <a:t> along their commute to school was highly dependent on their origin (home) location, ranging from 22.3 ppb to 62.9 ppb with an average commute time of 26.6 minutes (Fig 4). A comparison of the exposures indicates that most exposures were below that EPA Annual Exposure limit of 53 ppb (Fig 5).</a:t>
            </a:r>
          </a:p>
        </p:txBody>
      </p:sp>
      <p:sp>
        <p:nvSpPr>
          <p:cNvPr id="71" name="Rectangle 70">
            <a:extLst>
              <a:ext uri="{FF2B5EF4-FFF2-40B4-BE49-F238E27FC236}">
                <a16:creationId xmlns:a16="http://schemas.microsoft.com/office/drawing/2014/main" id="{60E3B4E4-88CD-4FEC-A436-4260974181B9}"/>
              </a:ext>
            </a:extLst>
          </p:cNvPr>
          <p:cNvSpPr/>
          <p:nvPr/>
        </p:nvSpPr>
        <p:spPr>
          <a:xfrm>
            <a:off x="24689836" y="12436198"/>
            <a:ext cx="3443955" cy="6186309"/>
          </a:xfrm>
          <a:prstGeom prst="rect">
            <a:avLst/>
          </a:prstGeom>
        </p:spPr>
        <p:txBody>
          <a:bodyPr wrap="square">
            <a:spAutoFit/>
          </a:bodyPr>
          <a:lstStyle/>
          <a:p>
            <a:r>
              <a:rPr lang="en-US" sz="3600" b="1" i="1" dirty="0"/>
              <a:t>Fig 4.</a:t>
            </a:r>
            <a:r>
              <a:rPr lang="en-US" sz="3600" i="1" dirty="0"/>
              <a:t> Map of NO</a:t>
            </a:r>
            <a:r>
              <a:rPr lang="en-US" sz="3600" i="1" baseline="-25000" dirty="0"/>
              <a:t>2</a:t>
            </a:r>
            <a:r>
              <a:rPr lang="en-US" sz="3600" i="1" dirty="0"/>
              <a:t> exposures along children’s paths to school. Exposures were highest for commutes originating in the west and central regions of the city.</a:t>
            </a:r>
          </a:p>
        </p:txBody>
      </p:sp>
      <p:pic>
        <p:nvPicPr>
          <p:cNvPr id="7" name="Graphic 6" descr="Schoolhouse">
            <a:extLst>
              <a:ext uri="{FF2B5EF4-FFF2-40B4-BE49-F238E27FC236}">
                <a16:creationId xmlns:a16="http://schemas.microsoft.com/office/drawing/2014/main" id="{5BBF934C-EB8A-4546-B700-887EC8D382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10944" y="13744924"/>
            <a:ext cx="686342" cy="686342"/>
          </a:xfrm>
          <a:prstGeom prst="rect">
            <a:avLst/>
          </a:prstGeom>
        </p:spPr>
      </p:pic>
      <p:pic>
        <p:nvPicPr>
          <p:cNvPr id="44" name="Picture 43" descr="Map of NO2 exposures along children's paths to school">
            <a:extLst>
              <a:ext uri="{FF2B5EF4-FFF2-40B4-BE49-F238E27FC236}">
                <a16:creationId xmlns:a16="http://schemas.microsoft.com/office/drawing/2014/main" id="{65321103-6214-472E-84A7-4081614C6F96}"/>
              </a:ext>
            </a:extLst>
          </p:cNvPr>
          <p:cNvPicPr>
            <a:picLocks noChangeAspect="1"/>
          </p:cNvPicPr>
          <p:nvPr/>
        </p:nvPicPr>
        <p:blipFill>
          <a:blip r:embed="rId7"/>
          <a:stretch>
            <a:fillRect/>
          </a:stretch>
        </p:blipFill>
        <p:spPr>
          <a:xfrm>
            <a:off x="14153393" y="12109660"/>
            <a:ext cx="10368801" cy="7013693"/>
          </a:xfrm>
          <a:prstGeom prst="rect">
            <a:avLst/>
          </a:prstGeom>
        </p:spPr>
      </p:pic>
      <p:sp>
        <p:nvSpPr>
          <p:cNvPr id="46" name="TextBox 45"/>
          <p:cNvSpPr txBox="1"/>
          <p:nvPr/>
        </p:nvSpPr>
        <p:spPr>
          <a:xfrm>
            <a:off x="14153394" y="11567075"/>
            <a:ext cx="14091405" cy="686342"/>
          </a:xfrm>
          <a:prstGeom prst="rect">
            <a:avLst/>
          </a:prstGeom>
          <a:solidFill>
            <a:srgbClr val="9AB1D6"/>
          </a:solidFill>
        </p:spPr>
        <p:txBody>
          <a:bodyPr wrap="square" rtlCol="0">
            <a:spAutoFit/>
          </a:bodyPr>
          <a:lstStyle/>
          <a:p>
            <a:pPr algn="ctr"/>
            <a:r>
              <a:rPr lang="en-US" sz="3860" dirty="0">
                <a:latin typeface="Book Antiqua" panose="02040602050305030304" pitchFamily="18" charset="0"/>
              </a:rPr>
              <a:t>Path, Personal, and Time-Weighted Exposures</a:t>
            </a:r>
          </a:p>
        </p:txBody>
      </p:sp>
      <p:pic>
        <p:nvPicPr>
          <p:cNvPr id="45" name="Picture 44" descr="Land use regression model of NO2 across the Greater Springfield area&#10;">
            <a:extLst>
              <a:ext uri="{FF2B5EF4-FFF2-40B4-BE49-F238E27FC236}">
                <a16:creationId xmlns:a16="http://schemas.microsoft.com/office/drawing/2014/main" id="{639448F0-DDB6-44A3-9D9D-9CF09A64CA3C}"/>
              </a:ext>
            </a:extLst>
          </p:cNvPr>
          <p:cNvPicPr>
            <a:picLocks noChangeAspect="1"/>
          </p:cNvPicPr>
          <p:nvPr/>
        </p:nvPicPr>
        <p:blipFill>
          <a:blip r:embed="rId8"/>
          <a:stretch>
            <a:fillRect/>
          </a:stretch>
        </p:blipFill>
        <p:spPr>
          <a:xfrm>
            <a:off x="18833678" y="5830684"/>
            <a:ext cx="9447959" cy="5333647"/>
          </a:xfrm>
          <a:prstGeom prst="rect">
            <a:avLst/>
          </a:prstGeom>
        </p:spPr>
      </p:pic>
      <p:sp>
        <p:nvSpPr>
          <p:cNvPr id="43" name="Rectangle 42">
            <a:extLst>
              <a:ext uri="{FF2B5EF4-FFF2-40B4-BE49-F238E27FC236}">
                <a16:creationId xmlns:a16="http://schemas.microsoft.com/office/drawing/2014/main" id="{E41F13FA-659D-45E6-A1BD-2F0251C4A6A8}"/>
              </a:ext>
            </a:extLst>
          </p:cNvPr>
          <p:cNvSpPr/>
          <p:nvPr/>
        </p:nvSpPr>
        <p:spPr>
          <a:xfrm>
            <a:off x="14019905" y="5816295"/>
            <a:ext cx="4813773" cy="5632311"/>
          </a:xfrm>
          <a:prstGeom prst="rect">
            <a:avLst/>
          </a:prstGeom>
        </p:spPr>
        <p:txBody>
          <a:bodyPr wrap="square">
            <a:spAutoFit/>
          </a:bodyPr>
          <a:lstStyle/>
          <a:p>
            <a:r>
              <a:rPr lang="en-US" sz="3600" b="1" dirty="0"/>
              <a:t>Fig 3.</a:t>
            </a:r>
            <a:r>
              <a:rPr lang="en-US" sz="3600" dirty="0"/>
              <a:t> Land Use Regression Model of NO</a:t>
            </a:r>
            <a:r>
              <a:rPr lang="en-US" sz="3600" baseline="-25000" dirty="0"/>
              <a:t>2</a:t>
            </a:r>
            <a:r>
              <a:rPr lang="en-US" sz="3600" dirty="0"/>
              <a:t> across the Greater Springfield area. Highest concentrations (white) of NO</a:t>
            </a:r>
            <a:r>
              <a:rPr lang="en-US" sz="3600" baseline="-25000" dirty="0"/>
              <a:t>2</a:t>
            </a:r>
            <a:r>
              <a:rPr lang="en-US" sz="3600" dirty="0"/>
              <a:t> were found in the downtown core while lowest levels (green) were found in neighboring towns.</a:t>
            </a:r>
          </a:p>
        </p:txBody>
      </p:sp>
      <p:sp>
        <p:nvSpPr>
          <p:cNvPr id="50" name="TextBox 49"/>
          <p:cNvSpPr txBox="1"/>
          <p:nvPr/>
        </p:nvSpPr>
        <p:spPr>
          <a:xfrm>
            <a:off x="14097396" y="4966776"/>
            <a:ext cx="14147404" cy="685893"/>
          </a:xfrm>
          <a:prstGeom prst="rect">
            <a:avLst/>
          </a:prstGeom>
          <a:solidFill>
            <a:srgbClr val="9AB1D6"/>
          </a:solidFill>
        </p:spPr>
        <p:txBody>
          <a:bodyPr wrap="square" rtlCol="0">
            <a:spAutoFit/>
          </a:bodyPr>
          <a:lstStyle/>
          <a:p>
            <a:pPr algn="ctr"/>
            <a:r>
              <a:rPr lang="en-US" sz="3857" dirty="0">
                <a:latin typeface="Book Antiqua" panose="02040602050305030304" pitchFamily="18" charset="0"/>
              </a:rPr>
              <a:t>Land Use Regression Model</a:t>
            </a:r>
          </a:p>
        </p:txBody>
      </p:sp>
      <p:sp>
        <p:nvSpPr>
          <p:cNvPr id="10" name="TextBox 9"/>
          <p:cNvSpPr txBox="1"/>
          <p:nvPr/>
        </p:nvSpPr>
        <p:spPr>
          <a:xfrm>
            <a:off x="14090821" y="3866397"/>
            <a:ext cx="14153979" cy="867930"/>
          </a:xfrm>
          <a:prstGeom prst="rect">
            <a:avLst/>
          </a:prstGeom>
          <a:solidFill>
            <a:srgbClr val="263B5E"/>
          </a:solidFill>
        </p:spPr>
        <p:txBody>
          <a:bodyPr wrap="square" rtlCol="0">
            <a:spAutoFit/>
          </a:bodyPr>
          <a:lstStyle/>
          <a:p>
            <a:pPr algn="ctr"/>
            <a:r>
              <a:rPr lang="en-US" sz="5040" b="1" dirty="0">
                <a:solidFill>
                  <a:schemeClr val="bg1"/>
                </a:solidFill>
                <a:latin typeface="Book Antiqua" panose="02040602050305030304" pitchFamily="18" charset="0"/>
                <a:cs typeface="Avenir Book"/>
              </a:rPr>
              <a:t>Results</a:t>
            </a:r>
          </a:p>
        </p:txBody>
      </p:sp>
      <p:graphicFrame>
        <p:nvGraphicFramePr>
          <p:cNvPr id="42" name="Table 41">
            <a:extLst>
              <a:ext uri="{FF2B5EF4-FFF2-40B4-BE49-F238E27FC236}">
                <a16:creationId xmlns:a16="http://schemas.microsoft.com/office/drawing/2014/main" id="{0E01EE9A-DA54-4528-9717-B28CF8D462F9}"/>
              </a:ext>
            </a:extLst>
          </p:cNvPr>
          <p:cNvGraphicFramePr>
            <a:graphicFrameLocks noGrp="1"/>
          </p:cNvGraphicFramePr>
          <p:nvPr>
            <p:extLst>
              <p:ext uri="{D42A27DB-BD31-4B8C-83A1-F6EECF244321}">
                <p14:modId xmlns:p14="http://schemas.microsoft.com/office/powerpoint/2010/main" val="3708536665"/>
              </p:ext>
            </p:extLst>
          </p:nvPr>
        </p:nvGraphicFramePr>
        <p:xfrm>
          <a:off x="3589089" y="28436356"/>
          <a:ext cx="9803169" cy="2952750"/>
        </p:xfrm>
        <a:graphic>
          <a:graphicData uri="http://schemas.openxmlformats.org/drawingml/2006/table">
            <a:tbl>
              <a:tblPr firstRow="1"/>
              <a:tblGrid>
                <a:gridCol w="7048133">
                  <a:extLst>
                    <a:ext uri="{9D8B030D-6E8A-4147-A177-3AD203B41FA5}">
                      <a16:colId xmlns:a16="http://schemas.microsoft.com/office/drawing/2014/main" val="2578032576"/>
                    </a:ext>
                  </a:extLst>
                </a:gridCol>
                <a:gridCol w="2755036">
                  <a:extLst>
                    <a:ext uri="{9D8B030D-6E8A-4147-A177-3AD203B41FA5}">
                      <a16:colId xmlns:a16="http://schemas.microsoft.com/office/drawing/2014/main" val="1552675233"/>
                    </a:ext>
                  </a:extLst>
                </a:gridCol>
              </a:tblGrid>
              <a:tr h="469464">
                <a:tc>
                  <a:txBody>
                    <a:bodyPr/>
                    <a:lstStyle/>
                    <a:p>
                      <a:pPr algn="l" fontAlgn="b"/>
                      <a:r>
                        <a:rPr lang="en-US" sz="3200" b="1" i="0" u="none" strike="noStrike" dirty="0">
                          <a:solidFill>
                            <a:schemeClr val="tx1"/>
                          </a:solidFill>
                          <a:effectLst/>
                          <a:latin typeface="Times New Roman" panose="02020603050405020304" pitchFamily="18" charset="0"/>
                        </a:rPr>
                        <a:t>Land Use Regression Model Parameter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1" i="0" u="none" strike="noStrike" dirty="0">
                          <a:solidFill>
                            <a:schemeClr val="tx1"/>
                          </a:solidFill>
                          <a:effectLst/>
                          <a:latin typeface="Times New Roman" panose="02020603050405020304" pitchFamily="18" charset="0"/>
                        </a:rPr>
                        <a:t>Coefficient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8002082"/>
                  </a:ext>
                </a:extLst>
              </a:tr>
              <a:tr h="571522">
                <a:tc>
                  <a:txBody>
                    <a:bodyPr/>
                    <a:lstStyle/>
                    <a:p>
                      <a:pPr algn="l" rtl="0" fontAlgn="ctr"/>
                      <a:r>
                        <a:rPr lang="en-US" sz="3200" b="0" i="0" u="none" strike="noStrike" dirty="0">
                          <a:solidFill>
                            <a:srgbClr val="000000"/>
                          </a:solidFill>
                          <a:effectLst/>
                          <a:latin typeface="Times New Roman" panose="02020603050405020304" pitchFamily="18" charset="0"/>
                        </a:rPr>
                        <a:t>Length of roads within 1km (m)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sz="3200" b="0" i="0" u="none" strike="noStrike" dirty="0">
                          <a:solidFill>
                            <a:srgbClr val="000000"/>
                          </a:solidFill>
                          <a:effectLst/>
                          <a:latin typeface="Times New Roman" panose="02020603050405020304" pitchFamily="18" charset="0"/>
                        </a:rPr>
                        <a:t>0.000759</a:t>
                      </a:r>
                    </a:p>
                  </a:txBody>
                  <a:tcPr marL="6350" marR="63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940078631"/>
                  </a:ext>
                </a:extLst>
              </a:tr>
              <a:tr h="571522">
                <a:tc>
                  <a:txBody>
                    <a:bodyPr/>
                    <a:lstStyle/>
                    <a:p>
                      <a:pPr algn="l" fontAlgn="ctr"/>
                      <a:r>
                        <a:rPr lang="en-US" sz="3200" b="0" i="0" u="none" strike="noStrike" dirty="0">
                          <a:solidFill>
                            <a:srgbClr val="000000"/>
                          </a:solidFill>
                          <a:effectLst/>
                          <a:latin typeface="Times New Roman" panose="02020603050405020304" pitchFamily="18" charset="0"/>
                        </a:rPr>
                        <a:t>Distance to nearest </a:t>
                      </a:r>
                      <a:r>
                        <a:rPr lang="en-US" sz="3200" b="0" i="0" u="none" strike="noStrike" dirty="0" err="1">
                          <a:solidFill>
                            <a:srgbClr val="000000"/>
                          </a:solidFill>
                          <a:effectLst/>
                          <a:latin typeface="Times New Roman" panose="02020603050405020304" pitchFamily="18" charset="0"/>
                        </a:rPr>
                        <a:t>railline</a:t>
                      </a:r>
                      <a:r>
                        <a:rPr lang="en-US" sz="3200" b="0" i="0" u="none" strike="noStrike" dirty="0">
                          <a:solidFill>
                            <a:srgbClr val="000000"/>
                          </a:solidFill>
                          <a:effectLst/>
                          <a:latin typeface="Times New Roman" panose="02020603050405020304" pitchFamily="18" charset="0"/>
                        </a:rPr>
                        <a:t> (m)</a:t>
                      </a:r>
                    </a:p>
                  </a:txBody>
                  <a:tcPr marL="6350" marR="63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3200" b="0" i="0" u="none" strike="noStrike" dirty="0">
                          <a:solidFill>
                            <a:srgbClr val="000000"/>
                          </a:solidFill>
                          <a:effectLst/>
                          <a:latin typeface="Times New Roman" panose="02020603050405020304" pitchFamily="18" charset="0"/>
                        </a:rPr>
                        <a:t>-0.00123</a:t>
                      </a:r>
                    </a:p>
                  </a:txBody>
                  <a:tcPr marL="6350" marR="63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93813503"/>
                  </a:ext>
                </a:extLst>
              </a:tr>
              <a:tr h="571522">
                <a:tc>
                  <a:txBody>
                    <a:bodyPr/>
                    <a:lstStyle/>
                    <a:p>
                      <a:pPr algn="l" fontAlgn="ctr"/>
                      <a:r>
                        <a:rPr lang="en-US" sz="3200" b="0" i="0" u="none" strike="noStrike" dirty="0">
                          <a:solidFill>
                            <a:srgbClr val="000000"/>
                          </a:solidFill>
                          <a:effectLst/>
                          <a:latin typeface="Times New Roman" panose="02020603050405020304" pitchFamily="18" charset="0"/>
                        </a:rPr>
                        <a:t>Building footprint within 1km (m</a:t>
                      </a:r>
                      <a:r>
                        <a:rPr lang="en-US" sz="3200" b="0" i="0" u="none" strike="noStrike" baseline="30000" dirty="0">
                          <a:solidFill>
                            <a:srgbClr val="000000"/>
                          </a:solidFill>
                          <a:effectLst/>
                          <a:latin typeface="Times New Roman" panose="02020603050405020304" pitchFamily="18" charset="0"/>
                        </a:rPr>
                        <a:t>2</a:t>
                      </a:r>
                      <a:r>
                        <a:rPr lang="en-US" sz="3200" b="0" i="0" u="none" strike="noStrike" dirty="0">
                          <a:solidFill>
                            <a:srgbClr val="000000"/>
                          </a:solidFill>
                          <a:effectLst/>
                          <a:latin typeface="Times New Roman" panose="02020603050405020304" pitchFamily="18" charset="0"/>
                        </a:rPr>
                        <a:t>)</a:t>
                      </a:r>
                    </a:p>
                  </a:txBody>
                  <a:tcPr marL="6350" marR="63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3200" b="0" i="0" u="none" strike="noStrike" dirty="0">
                          <a:solidFill>
                            <a:srgbClr val="000000"/>
                          </a:solidFill>
                          <a:effectLst/>
                          <a:latin typeface="Times New Roman" panose="02020603050405020304" pitchFamily="18" charset="0"/>
                        </a:rPr>
                        <a:t>-3.03E-05</a:t>
                      </a:r>
                    </a:p>
                  </a:txBody>
                  <a:tcPr marL="6350" marR="63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4571527"/>
                  </a:ext>
                </a:extLst>
              </a:tr>
              <a:tr h="571522">
                <a:tc>
                  <a:txBody>
                    <a:bodyPr/>
                    <a:lstStyle/>
                    <a:p>
                      <a:pPr algn="l" fontAlgn="ctr"/>
                      <a:r>
                        <a:rPr lang="en-US" sz="3200" b="0" i="0" u="none" strike="noStrike" dirty="0">
                          <a:solidFill>
                            <a:srgbClr val="000000"/>
                          </a:solidFill>
                          <a:effectLst/>
                          <a:latin typeface="Times New Roman" panose="02020603050405020304" pitchFamily="18" charset="0"/>
                        </a:rPr>
                        <a:t>Area of institutional land within 1km (m</a:t>
                      </a:r>
                      <a:r>
                        <a:rPr lang="en-US" sz="3200" b="0" i="0" u="none" strike="noStrike" baseline="30000" dirty="0">
                          <a:solidFill>
                            <a:srgbClr val="000000"/>
                          </a:solidFill>
                          <a:effectLst/>
                          <a:latin typeface="Times New Roman" panose="02020603050405020304" pitchFamily="18" charset="0"/>
                        </a:rPr>
                        <a:t>2</a:t>
                      </a:r>
                      <a:r>
                        <a:rPr lang="en-US" sz="3200" b="0" i="0" u="none" strike="noStrike" dirty="0">
                          <a:solidFill>
                            <a:srgbClr val="000000"/>
                          </a:solidFill>
                          <a:effectLst/>
                          <a:latin typeface="Times New Roman" panose="02020603050405020304" pitchFamily="18" charset="0"/>
                        </a:rPr>
                        <a:t>)</a:t>
                      </a:r>
                    </a:p>
                  </a:txBody>
                  <a:tcPr marL="6350" marR="63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Times New Roman" panose="02020603050405020304" pitchFamily="18" charset="0"/>
                        </a:rPr>
                        <a:t>9.24E-06</a:t>
                      </a:r>
                    </a:p>
                  </a:txBody>
                  <a:tcPr marL="6350" marR="63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0966402"/>
                  </a:ext>
                </a:extLst>
              </a:tr>
            </a:tbl>
          </a:graphicData>
        </a:graphic>
      </p:graphicFrame>
      <p:sp>
        <p:nvSpPr>
          <p:cNvPr id="2" name="Rectangle 1">
            <a:extLst>
              <a:ext uri="{FF2B5EF4-FFF2-40B4-BE49-F238E27FC236}">
                <a16:creationId xmlns:a16="http://schemas.microsoft.com/office/drawing/2014/main" id="{617CD562-45F8-4F1D-9A56-4D52C39ED79F}"/>
              </a:ext>
            </a:extLst>
          </p:cNvPr>
          <p:cNvSpPr/>
          <p:nvPr/>
        </p:nvSpPr>
        <p:spPr>
          <a:xfrm>
            <a:off x="362835" y="28216626"/>
            <a:ext cx="3040451" cy="3416320"/>
          </a:xfrm>
          <a:prstGeom prst="rect">
            <a:avLst/>
          </a:prstGeom>
        </p:spPr>
        <p:txBody>
          <a:bodyPr wrap="square">
            <a:spAutoFit/>
          </a:bodyPr>
          <a:lstStyle/>
          <a:p>
            <a:r>
              <a:rPr lang="en-US" sz="3600" b="1" i="1" dirty="0"/>
              <a:t>Table 1.</a:t>
            </a:r>
            <a:r>
              <a:rPr lang="en-US" sz="3600" i="1" dirty="0"/>
              <a:t> NO</a:t>
            </a:r>
            <a:r>
              <a:rPr lang="en-US" sz="3600" i="1" baseline="-25000" dirty="0"/>
              <a:t>2</a:t>
            </a:r>
            <a:r>
              <a:rPr lang="en-US" sz="3600" i="1" dirty="0"/>
              <a:t> predictors selected by backwards model (adj. R</a:t>
            </a:r>
            <a:r>
              <a:rPr lang="en-US" sz="3600" i="1" baseline="30000" dirty="0"/>
              <a:t>2</a:t>
            </a:r>
            <a:r>
              <a:rPr lang="en-US" sz="3600" i="1" dirty="0"/>
              <a:t> = 0.73)</a:t>
            </a:r>
            <a:endParaRPr lang="en-US" sz="3600" b="1" i="1" dirty="0"/>
          </a:p>
        </p:txBody>
      </p:sp>
      <p:sp>
        <p:nvSpPr>
          <p:cNvPr id="28" name="Rectangle 27">
            <a:extLst>
              <a:ext uri="{FF2B5EF4-FFF2-40B4-BE49-F238E27FC236}">
                <a16:creationId xmlns:a16="http://schemas.microsoft.com/office/drawing/2014/main" id="{AADCB826-97E7-4DC5-A327-3CEE79A96812}"/>
              </a:ext>
            </a:extLst>
          </p:cNvPr>
          <p:cNvSpPr/>
          <p:nvPr/>
        </p:nvSpPr>
        <p:spPr>
          <a:xfrm>
            <a:off x="362835" y="24748375"/>
            <a:ext cx="13398113" cy="3416320"/>
          </a:xfrm>
          <a:prstGeom prst="rect">
            <a:avLst/>
          </a:prstGeom>
        </p:spPr>
        <p:txBody>
          <a:bodyPr wrap="square">
            <a:spAutoFit/>
          </a:bodyPr>
          <a:lstStyle/>
          <a:p>
            <a:pPr algn="just">
              <a:spcAft>
                <a:spcPts val="514"/>
              </a:spcAft>
            </a:pPr>
            <a:r>
              <a:rPr lang="en-US" sz="3600" dirty="0"/>
              <a:t>The same week, 40 Fresh Air wristbands were deployed across the greater Springfield area, encompassing the commute region of the students. Ninety three built environment and land use characteristics were collected for the area.  The above parameters were selected by a forwards selection model and used to estimate NO</a:t>
            </a:r>
            <a:r>
              <a:rPr lang="en-US" sz="3600" baseline="-25000" dirty="0"/>
              <a:t>2</a:t>
            </a:r>
            <a:r>
              <a:rPr lang="en-US" sz="3600" dirty="0"/>
              <a:t> at 100m grid locations across the study area (Fig 3).</a:t>
            </a:r>
          </a:p>
        </p:txBody>
      </p:sp>
      <p:sp>
        <p:nvSpPr>
          <p:cNvPr id="70" name="TextBox 69">
            <a:extLst>
              <a:ext uri="{FF2B5EF4-FFF2-40B4-BE49-F238E27FC236}">
                <a16:creationId xmlns:a16="http://schemas.microsoft.com/office/drawing/2014/main" id="{5CE564EA-8EF2-4FF0-B47E-46E1B5CF85FA}"/>
              </a:ext>
            </a:extLst>
          </p:cNvPr>
          <p:cNvSpPr txBox="1"/>
          <p:nvPr/>
        </p:nvSpPr>
        <p:spPr>
          <a:xfrm>
            <a:off x="304798" y="23936463"/>
            <a:ext cx="13398113" cy="686342"/>
          </a:xfrm>
          <a:prstGeom prst="rect">
            <a:avLst/>
          </a:prstGeom>
          <a:solidFill>
            <a:srgbClr val="9AB1D6"/>
          </a:solidFill>
        </p:spPr>
        <p:txBody>
          <a:bodyPr wrap="square" rtlCol="0">
            <a:spAutoFit/>
          </a:bodyPr>
          <a:lstStyle/>
          <a:p>
            <a:pPr algn="ctr"/>
            <a:r>
              <a:rPr lang="en-US" sz="3860" dirty="0">
                <a:latin typeface="Book Antiqua" panose="02040602050305030304" pitchFamily="18" charset="0"/>
              </a:rPr>
              <a:t>Ambient Exposures: Land Use Regression Model</a:t>
            </a:r>
          </a:p>
        </p:txBody>
      </p:sp>
      <p:sp>
        <p:nvSpPr>
          <p:cNvPr id="14" name="TextBox 13"/>
          <p:cNvSpPr txBox="1"/>
          <p:nvPr/>
        </p:nvSpPr>
        <p:spPr>
          <a:xfrm>
            <a:off x="304798" y="18863297"/>
            <a:ext cx="13555510" cy="5760551"/>
          </a:xfrm>
          <a:prstGeom prst="rect">
            <a:avLst/>
          </a:prstGeom>
          <a:noFill/>
        </p:spPr>
        <p:txBody>
          <a:bodyPr wrap="square" rtlCol="0">
            <a:spAutoFit/>
          </a:bodyPr>
          <a:lstStyle/>
          <a:p>
            <a:pPr algn="just">
              <a:spcAft>
                <a:spcPts val="514"/>
              </a:spcAft>
            </a:pPr>
            <a:r>
              <a:rPr lang="en-US" sz="3600" dirty="0"/>
              <a:t>Fresh Air wristbands were deployed to a cohort of seventh grade students (n=25) at a charter middle school in Springfield with a 15.2% rate of asthma prevalence (2008-2009; MA average = 10.9%, national average = 8.4%). Children were surveyed about demographic and home characteristics as well as their transportation method and route to school to create time-weighted averages of NO</a:t>
            </a:r>
            <a:r>
              <a:rPr lang="en-US" sz="3600" baseline="-25000" dirty="0"/>
              <a:t>2</a:t>
            </a:r>
            <a:r>
              <a:rPr lang="en-US" sz="3600" dirty="0"/>
              <a:t> exposure for the five day period combining home, school, and path exposures (home and school exposures adjusted for infiltration rate to indoor environment). </a:t>
            </a:r>
          </a:p>
          <a:p>
            <a:pPr algn="just">
              <a:spcAft>
                <a:spcPts val="514"/>
              </a:spcAft>
            </a:pPr>
            <a:endParaRPr lang="en-US" sz="3600" dirty="0"/>
          </a:p>
          <a:p>
            <a:pPr algn="just">
              <a:spcAft>
                <a:spcPts val="514"/>
              </a:spcAft>
            </a:pPr>
            <a:endParaRPr lang="en-US" sz="3600" dirty="0"/>
          </a:p>
        </p:txBody>
      </p:sp>
      <p:sp>
        <p:nvSpPr>
          <p:cNvPr id="69" name="TextBox 68">
            <a:extLst>
              <a:ext uri="{FF2B5EF4-FFF2-40B4-BE49-F238E27FC236}">
                <a16:creationId xmlns:a16="http://schemas.microsoft.com/office/drawing/2014/main" id="{2C73C7A8-01C5-4456-A80C-24F2970955D5}"/>
              </a:ext>
            </a:extLst>
          </p:cNvPr>
          <p:cNvSpPr txBox="1"/>
          <p:nvPr/>
        </p:nvSpPr>
        <p:spPr>
          <a:xfrm>
            <a:off x="304798" y="17953769"/>
            <a:ext cx="13555510" cy="686342"/>
          </a:xfrm>
          <a:prstGeom prst="rect">
            <a:avLst/>
          </a:prstGeom>
          <a:solidFill>
            <a:srgbClr val="9AB1D6"/>
          </a:solidFill>
        </p:spPr>
        <p:txBody>
          <a:bodyPr wrap="square" rtlCol="0">
            <a:spAutoFit/>
          </a:bodyPr>
          <a:lstStyle/>
          <a:p>
            <a:pPr algn="ctr"/>
            <a:r>
              <a:rPr lang="en-US" sz="3860" dirty="0">
                <a:latin typeface="Book Antiqua" panose="02040602050305030304" pitchFamily="18" charset="0"/>
              </a:rPr>
              <a:t>Personal Exposures</a:t>
            </a:r>
          </a:p>
        </p:txBody>
      </p:sp>
      <p:sp>
        <p:nvSpPr>
          <p:cNvPr id="9" name="TextBox 8"/>
          <p:cNvSpPr txBox="1"/>
          <p:nvPr/>
        </p:nvSpPr>
        <p:spPr>
          <a:xfrm>
            <a:off x="304797" y="16862654"/>
            <a:ext cx="13555510" cy="867930"/>
          </a:xfrm>
          <a:prstGeom prst="rect">
            <a:avLst/>
          </a:prstGeom>
          <a:solidFill>
            <a:srgbClr val="263B5E"/>
          </a:solidFill>
        </p:spPr>
        <p:txBody>
          <a:bodyPr wrap="square" rtlCol="0">
            <a:spAutoFit/>
          </a:bodyPr>
          <a:lstStyle/>
          <a:p>
            <a:pPr algn="ctr"/>
            <a:r>
              <a:rPr lang="en-US" sz="5040" b="1" dirty="0">
                <a:solidFill>
                  <a:schemeClr val="bg1"/>
                </a:solidFill>
                <a:latin typeface="Book Antiqua" panose="02040602050305030304" pitchFamily="18" charset="0"/>
                <a:cs typeface="Avenir Book"/>
              </a:rPr>
              <a:t>Methods</a:t>
            </a:r>
          </a:p>
        </p:txBody>
      </p:sp>
      <p:sp>
        <p:nvSpPr>
          <p:cNvPr id="54" name="TextBox 55" descr="A. Fresh Air wristband  B. Interior contains PDMS bar and Ogawa NO2 passive sampling pad&#10;">
            <a:extLst>
              <a:ext uri="{FF2B5EF4-FFF2-40B4-BE49-F238E27FC236}">
                <a16:creationId xmlns:a16="http://schemas.microsoft.com/office/drawing/2014/main" id="{E9012108-4553-4096-A72D-FC6464A72527}"/>
              </a:ext>
            </a:extLst>
          </p:cNvPr>
          <p:cNvSpPr txBox="1"/>
          <p:nvPr/>
        </p:nvSpPr>
        <p:spPr>
          <a:xfrm>
            <a:off x="446496" y="12001479"/>
            <a:ext cx="6400800" cy="4524315"/>
          </a:xfrm>
          <a:prstGeom prst="rect">
            <a:avLst/>
          </a:prstGeom>
          <a:noFill/>
        </p:spPr>
        <p:txBody>
          <a:bodyPr wrap="square" rtlCol="0">
            <a:spAutoFit/>
          </a:bodyPr>
          <a:lstStyle>
            <a:defPPr>
              <a:defRPr lang="en-US"/>
            </a:defPPr>
            <a:lvl1pPr marL="0" algn="l" defTabSz="2690988" rtl="0" eaLnBrk="1" latinLnBrk="0" hangingPunct="1">
              <a:defRPr sz="5297" kern="1200">
                <a:solidFill>
                  <a:schemeClr val="tx1"/>
                </a:solidFill>
                <a:latin typeface="+mn-lt"/>
                <a:ea typeface="+mn-ea"/>
                <a:cs typeface="+mn-cs"/>
              </a:defRPr>
            </a:lvl1pPr>
            <a:lvl2pPr marL="1345494" algn="l" defTabSz="2690988" rtl="0" eaLnBrk="1" latinLnBrk="0" hangingPunct="1">
              <a:defRPr sz="5297" kern="1200">
                <a:solidFill>
                  <a:schemeClr val="tx1"/>
                </a:solidFill>
                <a:latin typeface="+mn-lt"/>
                <a:ea typeface="+mn-ea"/>
                <a:cs typeface="+mn-cs"/>
              </a:defRPr>
            </a:lvl2pPr>
            <a:lvl3pPr marL="2690988" algn="l" defTabSz="2690988" rtl="0" eaLnBrk="1" latinLnBrk="0" hangingPunct="1">
              <a:defRPr sz="5297" kern="1200">
                <a:solidFill>
                  <a:schemeClr val="tx1"/>
                </a:solidFill>
                <a:latin typeface="+mn-lt"/>
                <a:ea typeface="+mn-ea"/>
                <a:cs typeface="+mn-cs"/>
              </a:defRPr>
            </a:lvl3pPr>
            <a:lvl4pPr marL="4036482" algn="l" defTabSz="2690988" rtl="0" eaLnBrk="1" latinLnBrk="0" hangingPunct="1">
              <a:defRPr sz="5297" kern="1200">
                <a:solidFill>
                  <a:schemeClr val="tx1"/>
                </a:solidFill>
                <a:latin typeface="+mn-lt"/>
                <a:ea typeface="+mn-ea"/>
                <a:cs typeface="+mn-cs"/>
              </a:defRPr>
            </a:lvl4pPr>
            <a:lvl5pPr marL="5381976" algn="l" defTabSz="2690988" rtl="0" eaLnBrk="1" latinLnBrk="0" hangingPunct="1">
              <a:defRPr sz="5297" kern="1200">
                <a:solidFill>
                  <a:schemeClr val="tx1"/>
                </a:solidFill>
                <a:latin typeface="+mn-lt"/>
                <a:ea typeface="+mn-ea"/>
                <a:cs typeface="+mn-cs"/>
              </a:defRPr>
            </a:lvl5pPr>
            <a:lvl6pPr marL="6727469" algn="l" defTabSz="2690988" rtl="0" eaLnBrk="1" latinLnBrk="0" hangingPunct="1">
              <a:defRPr sz="5297" kern="1200">
                <a:solidFill>
                  <a:schemeClr val="tx1"/>
                </a:solidFill>
                <a:latin typeface="+mn-lt"/>
                <a:ea typeface="+mn-ea"/>
                <a:cs typeface="+mn-cs"/>
              </a:defRPr>
            </a:lvl6pPr>
            <a:lvl7pPr marL="8072963" algn="l" defTabSz="2690988" rtl="0" eaLnBrk="1" latinLnBrk="0" hangingPunct="1">
              <a:defRPr sz="5297" kern="1200">
                <a:solidFill>
                  <a:schemeClr val="tx1"/>
                </a:solidFill>
                <a:latin typeface="+mn-lt"/>
                <a:ea typeface="+mn-ea"/>
                <a:cs typeface="+mn-cs"/>
              </a:defRPr>
            </a:lvl7pPr>
            <a:lvl8pPr marL="9418457" algn="l" defTabSz="2690988" rtl="0" eaLnBrk="1" latinLnBrk="0" hangingPunct="1">
              <a:defRPr sz="5297" kern="1200">
                <a:solidFill>
                  <a:schemeClr val="tx1"/>
                </a:solidFill>
                <a:latin typeface="+mn-lt"/>
                <a:ea typeface="+mn-ea"/>
                <a:cs typeface="+mn-cs"/>
              </a:defRPr>
            </a:lvl8pPr>
            <a:lvl9pPr marL="10763951" algn="l" defTabSz="2690988" rtl="0" eaLnBrk="1" latinLnBrk="0" hangingPunct="1">
              <a:defRPr sz="5297" kern="1200">
                <a:solidFill>
                  <a:schemeClr val="tx1"/>
                </a:solidFill>
                <a:latin typeface="+mn-lt"/>
                <a:ea typeface="+mn-ea"/>
                <a:cs typeface="+mn-cs"/>
              </a:defRPr>
            </a:lvl9pPr>
          </a:lstStyle>
          <a:p>
            <a:r>
              <a:rPr lang="en-US" sz="3600" b="1" i="1" dirty="0"/>
              <a:t>Fig 1. </a:t>
            </a:r>
            <a:r>
              <a:rPr lang="en-US" sz="3600" i="1" dirty="0"/>
              <a:t>(Above) </a:t>
            </a:r>
            <a:r>
              <a:rPr lang="en-US" sz="3600" b="1" i="1" dirty="0"/>
              <a:t>A. </a:t>
            </a:r>
            <a:r>
              <a:rPr lang="en-US" sz="3600" i="1" dirty="0"/>
              <a:t>Fresh Air wristband  </a:t>
            </a:r>
            <a:r>
              <a:rPr lang="en-US" sz="3600" b="1" i="1" dirty="0"/>
              <a:t>B. </a:t>
            </a:r>
            <a:r>
              <a:rPr lang="en-US" sz="3600" i="1" dirty="0"/>
              <a:t>Interior contains PDMS bar and Ogawa NO</a:t>
            </a:r>
            <a:r>
              <a:rPr lang="en-US" sz="3600" i="1" baseline="-25000" dirty="0"/>
              <a:t>2</a:t>
            </a:r>
            <a:r>
              <a:rPr lang="en-US" sz="3600" i="1" dirty="0"/>
              <a:t> passive sampling pad</a:t>
            </a:r>
          </a:p>
          <a:p>
            <a:endParaRPr lang="en-US" sz="3600" i="1" dirty="0"/>
          </a:p>
          <a:p>
            <a:r>
              <a:rPr lang="en-US" sz="3600" b="1" i="1" dirty="0"/>
              <a:t>Fig 2. </a:t>
            </a:r>
            <a:r>
              <a:rPr lang="en-US" sz="3600" i="1" dirty="0"/>
              <a:t>(Right) Magnetic sampler in protective housing deployed on street sign in Springfield, MA</a:t>
            </a:r>
          </a:p>
        </p:txBody>
      </p:sp>
      <p:pic>
        <p:nvPicPr>
          <p:cNvPr id="51" name="Picture 50" descr="Magnetic sampler in protective housing deployed on a street sign in Springfield, MA">
            <a:extLst>
              <a:ext uri="{FF2B5EF4-FFF2-40B4-BE49-F238E27FC236}">
                <a16:creationId xmlns:a16="http://schemas.microsoft.com/office/drawing/2014/main" id="{4FB2D108-428A-4522-BAB3-C5363DD59E5F}"/>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21919" t="4401" r="17555" b="7856"/>
          <a:stretch/>
        </p:blipFill>
        <p:spPr>
          <a:xfrm>
            <a:off x="7308030" y="9348001"/>
            <a:ext cx="6552278" cy="7122042"/>
          </a:xfrm>
          <a:prstGeom prst="rect">
            <a:avLst/>
          </a:prstGeom>
          <a:ln>
            <a:solidFill>
              <a:schemeClr val="bg2">
                <a:lumMod val="50000"/>
              </a:schemeClr>
            </a:solidFill>
          </a:ln>
        </p:spPr>
      </p:pic>
      <p:grpSp>
        <p:nvGrpSpPr>
          <p:cNvPr id="49" name="Group 48" descr="A. Fresh Air wristband  B. Interior contains PDMS bar and Ogawa NO2 passive sampling pad&#10;&#10;">
            <a:extLst>
              <a:ext uri="{FF2B5EF4-FFF2-40B4-BE49-F238E27FC236}">
                <a16:creationId xmlns:a16="http://schemas.microsoft.com/office/drawing/2014/main" id="{905A2947-B51A-408A-9996-E1332FC001AB}"/>
              </a:ext>
            </a:extLst>
          </p:cNvPr>
          <p:cNvGrpSpPr/>
          <p:nvPr/>
        </p:nvGrpSpPr>
        <p:grpSpPr>
          <a:xfrm>
            <a:off x="305530" y="9049547"/>
            <a:ext cx="7422669" cy="3246398"/>
            <a:chOff x="1553088" y="6888349"/>
            <a:chExt cx="5178159" cy="2269305"/>
          </a:xfrm>
        </p:grpSpPr>
        <p:grpSp>
          <p:nvGrpSpPr>
            <p:cNvPr id="55" name="Group 54">
              <a:extLst>
                <a:ext uri="{FF2B5EF4-FFF2-40B4-BE49-F238E27FC236}">
                  <a16:creationId xmlns:a16="http://schemas.microsoft.com/office/drawing/2014/main" id="{18342B17-5EE0-435D-9E23-F08F03AAA632}"/>
                </a:ext>
              </a:extLst>
            </p:cNvPr>
            <p:cNvGrpSpPr/>
            <p:nvPr/>
          </p:nvGrpSpPr>
          <p:grpSpPr>
            <a:xfrm>
              <a:off x="1553088" y="6888349"/>
              <a:ext cx="5178159" cy="2269305"/>
              <a:chOff x="1240972" y="8963008"/>
              <a:chExt cx="7946939" cy="3306354"/>
            </a:xfrm>
          </p:grpSpPr>
          <p:pic>
            <p:nvPicPr>
              <p:cNvPr id="61" name="Picture 60" descr="A. Fresh Air Wristband B. ">
                <a:extLst>
                  <a:ext uri="{FF2B5EF4-FFF2-40B4-BE49-F238E27FC236}">
                    <a16:creationId xmlns:a16="http://schemas.microsoft.com/office/drawing/2014/main" id="{775B4673-4542-47C8-8BA3-5606F514A404}"/>
                  </a:ext>
                </a:extLst>
              </p:cNvPr>
              <p:cNvPicPr/>
              <p:nvPr/>
            </p:nvPicPr>
            <p:blipFill rotWithShape="1">
              <a:blip r:embed="rId11">
                <a:extLst>
                  <a:ext uri="{28A0092B-C50C-407E-A947-70E740481C1C}">
                    <a14:useLocalDpi xmlns:a14="http://schemas.microsoft.com/office/drawing/2010/main" val="0"/>
                  </a:ext>
                </a:extLst>
              </a:blip>
              <a:srcRect l="78529" b="7301"/>
              <a:stretch/>
            </p:blipFill>
            <p:spPr bwMode="auto">
              <a:xfrm>
                <a:off x="5660940" y="8963008"/>
                <a:ext cx="3526971" cy="3220480"/>
              </a:xfrm>
              <a:prstGeom prst="rect">
                <a:avLst/>
              </a:prstGeom>
              <a:noFill/>
            </p:spPr>
          </p:pic>
          <p:pic>
            <p:nvPicPr>
              <p:cNvPr id="64" name="Picture 63" descr="A. Fresh Air wristband  B. Interior contains PDMS bar and Ogawa NO2 passive sampling pad&#10;&#10;">
                <a:extLst>
                  <a:ext uri="{FF2B5EF4-FFF2-40B4-BE49-F238E27FC236}">
                    <a16:creationId xmlns:a16="http://schemas.microsoft.com/office/drawing/2014/main" id="{BDA4BFBC-F981-49CD-A58A-D76D52C23074}"/>
                  </a:ext>
                </a:extLst>
              </p:cNvPr>
              <p:cNvPicPr/>
              <p:nvPr/>
            </p:nvPicPr>
            <p:blipFill rotWithShape="1">
              <a:blip r:embed="rId11">
                <a:extLst>
                  <a:ext uri="{28A0092B-C50C-407E-A947-70E740481C1C}">
                    <a14:useLocalDpi xmlns:a14="http://schemas.microsoft.com/office/drawing/2010/main" val="0"/>
                  </a:ext>
                </a:extLst>
              </a:blip>
              <a:srcRect l="27237" t="891" r="45924" b="9807"/>
              <a:stretch/>
            </p:blipFill>
            <p:spPr bwMode="auto">
              <a:xfrm>
                <a:off x="1240972" y="9166933"/>
                <a:ext cx="4408714" cy="3102429"/>
              </a:xfrm>
              <a:prstGeom prst="rect">
                <a:avLst/>
              </a:prstGeom>
              <a:noFill/>
            </p:spPr>
          </p:pic>
        </p:grpSp>
        <p:sp>
          <p:nvSpPr>
            <p:cNvPr id="56" name="TextBox 48">
              <a:extLst>
                <a:ext uri="{FF2B5EF4-FFF2-40B4-BE49-F238E27FC236}">
                  <a16:creationId xmlns:a16="http://schemas.microsoft.com/office/drawing/2014/main" id="{10E25226-8B5D-4284-9368-B1FD4DBDB47F}"/>
                </a:ext>
              </a:extLst>
            </p:cNvPr>
            <p:cNvSpPr txBox="1"/>
            <p:nvPr/>
          </p:nvSpPr>
          <p:spPr>
            <a:xfrm>
              <a:off x="1593065" y="7063690"/>
              <a:ext cx="876718" cy="488862"/>
            </a:xfrm>
            <a:prstGeom prst="rect">
              <a:avLst/>
            </a:prstGeom>
            <a:noFill/>
          </p:spPr>
          <p:txBody>
            <a:bodyPr wrap="square" rtlCol="0">
              <a:spAutoFit/>
            </a:bodyPr>
            <a:lstStyle>
              <a:defPPr>
                <a:defRPr lang="en-US"/>
              </a:defPPr>
              <a:lvl1pPr marL="0" algn="l" defTabSz="2690988" rtl="0" eaLnBrk="1" latinLnBrk="0" hangingPunct="1">
                <a:defRPr sz="5297" kern="1200">
                  <a:solidFill>
                    <a:schemeClr val="tx1"/>
                  </a:solidFill>
                  <a:latin typeface="+mn-lt"/>
                  <a:ea typeface="+mn-ea"/>
                  <a:cs typeface="+mn-cs"/>
                </a:defRPr>
              </a:lvl1pPr>
              <a:lvl2pPr marL="1345494" algn="l" defTabSz="2690988" rtl="0" eaLnBrk="1" latinLnBrk="0" hangingPunct="1">
                <a:defRPr sz="5297" kern="1200">
                  <a:solidFill>
                    <a:schemeClr val="tx1"/>
                  </a:solidFill>
                  <a:latin typeface="+mn-lt"/>
                  <a:ea typeface="+mn-ea"/>
                  <a:cs typeface="+mn-cs"/>
                </a:defRPr>
              </a:lvl2pPr>
              <a:lvl3pPr marL="2690988" algn="l" defTabSz="2690988" rtl="0" eaLnBrk="1" latinLnBrk="0" hangingPunct="1">
                <a:defRPr sz="5297" kern="1200">
                  <a:solidFill>
                    <a:schemeClr val="tx1"/>
                  </a:solidFill>
                  <a:latin typeface="+mn-lt"/>
                  <a:ea typeface="+mn-ea"/>
                  <a:cs typeface="+mn-cs"/>
                </a:defRPr>
              </a:lvl3pPr>
              <a:lvl4pPr marL="4036482" algn="l" defTabSz="2690988" rtl="0" eaLnBrk="1" latinLnBrk="0" hangingPunct="1">
                <a:defRPr sz="5297" kern="1200">
                  <a:solidFill>
                    <a:schemeClr val="tx1"/>
                  </a:solidFill>
                  <a:latin typeface="+mn-lt"/>
                  <a:ea typeface="+mn-ea"/>
                  <a:cs typeface="+mn-cs"/>
                </a:defRPr>
              </a:lvl4pPr>
              <a:lvl5pPr marL="5381976" algn="l" defTabSz="2690988" rtl="0" eaLnBrk="1" latinLnBrk="0" hangingPunct="1">
                <a:defRPr sz="5297" kern="1200">
                  <a:solidFill>
                    <a:schemeClr val="tx1"/>
                  </a:solidFill>
                  <a:latin typeface="+mn-lt"/>
                  <a:ea typeface="+mn-ea"/>
                  <a:cs typeface="+mn-cs"/>
                </a:defRPr>
              </a:lvl5pPr>
              <a:lvl6pPr marL="6727469" algn="l" defTabSz="2690988" rtl="0" eaLnBrk="1" latinLnBrk="0" hangingPunct="1">
                <a:defRPr sz="5297" kern="1200">
                  <a:solidFill>
                    <a:schemeClr val="tx1"/>
                  </a:solidFill>
                  <a:latin typeface="+mn-lt"/>
                  <a:ea typeface="+mn-ea"/>
                  <a:cs typeface="+mn-cs"/>
                </a:defRPr>
              </a:lvl6pPr>
              <a:lvl7pPr marL="8072963" algn="l" defTabSz="2690988" rtl="0" eaLnBrk="1" latinLnBrk="0" hangingPunct="1">
                <a:defRPr sz="5297" kern="1200">
                  <a:solidFill>
                    <a:schemeClr val="tx1"/>
                  </a:solidFill>
                  <a:latin typeface="+mn-lt"/>
                  <a:ea typeface="+mn-ea"/>
                  <a:cs typeface="+mn-cs"/>
                </a:defRPr>
              </a:lvl7pPr>
              <a:lvl8pPr marL="9418457" algn="l" defTabSz="2690988" rtl="0" eaLnBrk="1" latinLnBrk="0" hangingPunct="1">
                <a:defRPr sz="5297" kern="1200">
                  <a:solidFill>
                    <a:schemeClr val="tx1"/>
                  </a:solidFill>
                  <a:latin typeface="+mn-lt"/>
                  <a:ea typeface="+mn-ea"/>
                  <a:cs typeface="+mn-cs"/>
                </a:defRPr>
              </a:lvl8pPr>
              <a:lvl9pPr marL="10763951" algn="l" defTabSz="2690988" rtl="0" eaLnBrk="1" latinLnBrk="0" hangingPunct="1">
                <a:defRPr sz="5297" kern="1200">
                  <a:solidFill>
                    <a:schemeClr val="tx1"/>
                  </a:solidFill>
                  <a:latin typeface="+mn-lt"/>
                  <a:ea typeface="+mn-ea"/>
                  <a:cs typeface="+mn-cs"/>
                </a:defRPr>
              </a:lvl9pPr>
            </a:lstStyle>
            <a:p>
              <a:r>
                <a:rPr lang="en-US" sz="3000" b="1" dirty="0"/>
                <a:t>A.</a:t>
              </a:r>
            </a:p>
          </p:txBody>
        </p:sp>
      </p:grpSp>
      <p:sp>
        <p:nvSpPr>
          <p:cNvPr id="3" name="TextBox 2"/>
          <p:cNvSpPr txBox="1"/>
          <p:nvPr/>
        </p:nvSpPr>
        <p:spPr>
          <a:xfrm>
            <a:off x="304800" y="4995888"/>
            <a:ext cx="13555508" cy="3970318"/>
          </a:xfrm>
          <a:prstGeom prst="rect">
            <a:avLst/>
          </a:prstGeom>
          <a:noFill/>
        </p:spPr>
        <p:txBody>
          <a:bodyPr wrap="square" rtlCol="0">
            <a:spAutoFit/>
          </a:bodyPr>
          <a:lstStyle/>
          <a:p>
            <a:pPr algn="just">
              <a:spcAft>
                <a:spcPts val="1029"/>
              </a:spcAft>
            </a:pPr>
            <a:r>
              <a:rPr lang="en-US" sz="3600" dirty="0"/>
              <a:t>NO</a:t>
            </a:r>
            <a:r>
              <a:rPr lang="en-US" sz="3600" baseline="-25000" dirty="0"/>
              <a:t>2</a:t>
            </a:r>
            <a:r>
              <a:rPr lang="en-US" sz="3600" dirty="0"/>
              <a:t> is an indicator of traffic emissions, a known asthma trigger. While multiple air dispersion models, including the EPA’s C-LINE source model for roadway emissions, exist to estimate NO</a:t>
            </a:r>
            <a:r>
              <a:rPr lang="en-US" sz="3600" baseline="-25000" dirty="0"/>
              <a:t>2</a:t>
            </a:r>
            <a:r>
              <a:rPr lang="en-US" sz="3600" dirty="0"/>
              <a:t> exposures, it is hypothesized that discrepancies may exist between ambient and personal NO</a:t>
            </a:r>
            <a:r>
              <a:rPr lang="en-US" sz="3600" baseline="-25000" dirty="0"/>
              <a:t>2</a:t>
            </a:r>
            <a:r>
              <a:rPr lang="en-US" sz="3600" dirty="0"/>
              <a:t> exposures. The Fresh Air wristband (Fig 1), a silicone wristband housing a passive NO</a:t>
            </a:r>
            <a:r>
              <a:rPr lang="en-US" sz="3600" baseline="-25000" dirty="0"/>
              <a:t>2</a:t>
            </a:r>
            <a:r>
              <a:rPr lang="en-US" sz="3600" dirty="0"/>
              <a:t> sampler, allows for direct assessment of NO</a:t>
            </a:r>
            <a:r>
              <a:rPr lang="en-US" sz="3600" baseline="-25000" dirty="0"/>
              <a:t>2</a:t>
            </a:r>
            <a:r>
              <a:rPr lang="en-US" sz="3600" dirty="0"/>
              <a:t> exposure within vulnerable populations. </a:t>
            </a:r>
          </a:p>
        </p:txBody>
      </p:sp>
      <p:sp>
        <p:nvSpPr>
          <p:cNvPr id="8" name="TextBox 7"/>
          <p:cNvSpPr txBox="1"/>
          <p:nvPr/>
        </p:nvSpPr>
        <p:spPr>
          <a:xfrm>
            <a:off x="304799" y="3868813"/>
            <a:ext cx="13555509" cy="867930"/>
          </a:xfrm>
          <a:prstGeom prst="rect">
            <a:avLst/>
          </a:prstGeom>
          <a:solidFill>
            <a:srgbClr val="263B5E"/>
          </a:solidFill>
        </p:spPr>
        <p:txBody>
          <a:bodyPr wrap="square" rtlCol="0">
            <a:spAutoFit/>
          </a:bodyPr>
          <a:lstStyle/>
          <a:p>
            <a:pPr algn="ctr"/>
            <a:r>
              <a:rPr lang="en-US" sz="5040" b="1" dirty="0">
                <a:solidFill>
                  <a:schemeClr val="bg1"/>
                </a:solidFill>
                <a:latin typeface="Book Antiqua" panose="02040602050305030304" pitchFamily="18" charset="0"/>
                <a:cs typeface="Avenir Book"/>
              </a:rPr>
              <a:t>Introduction</a:t>
            </a:r>
          </a:p>
        </p:txBody>
      </p:sp>
      <p:sp>
        <p:nvSpPr>
          <p:cNvPr id="5" name="AutoShape 2" descr="https://hsclink.health.unm.edu/owa/service.svc/s/GetFileAttachment?id=AAMkAGUwOTdkNDhiLWVjM2QtNDlhNy1iZjhhLWE2YWQ1YjQ0YjQ3YQBGAAAAAACPoysYgZ5eQ7AWcKf4ZH7WBwBqP9X4C025Tb%2FxvTyMU902AAAAAAEJAABqP9X4C025Tb%2FxvTyMU902AABGSvbxAAABEgAQAPqyJPlAP5tBoAfiUWPF6v8%3D&amp;isImagePreview=True&amp;X-OWA-CANARY=Q36cUXtATESYeYseBKrPe5BbJvkp_tQIAfhyk35wJRoryTkcWIUsEGuepniBRHdChVGGXD6ZPHw."/>
          <p:cNvSpPr>
            <a:spLocks noChangeAspect="1" noChangeArrowheads="1"/>
          </p:cNvSpPr>
          <p:nvPr/>
        </p:nvSpPr>
        <p:spPr bwMode="auto">
          <a:xfrm>
            <a:off x="0" y="0"/>
            <a:ext cx="304800" cy="3429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https://hsclink.health.unm.edu/owa/service.svc/s/GetFileAttachment?id=AAMkAGUwOTdkNDhiLWVjM2QtNDlhNy1iZjhhLWE2YWQ1YjQ0YjQ3YQBGAAAAAACPoysYgZ5eQ7AWcKf4ZH7WBwBqP9X4C025Tb%2FxvTyMU902AAAAAAEJAABqP9X4C025Tb%2FxvTyMU902AABGSvbxAAABEgAQAPqyJPlAP5tBoAfiUWPF6v8%3D&amp;isImagePreview=True&amp;X-OWA-CANARY=Q36cUXtATESYeYseBKrPe5BbJvkp_tQIAfhyk35wJRoryTkcWIUsEGuepniBRHdChVGGXD6ZPHw."/>
          <p:cNvSpPr>
            <a:spLocks noChangeAspect="1" noChangeArrowheads="1"/>
          </p:cNvSpPr>
          <p:nvPr/>
        </p:nvSpPr>
        <p:spPr bwMode="auto">
          <a:xfrm>
            <a:off x="152400" y="171450"/>
            <a:ext cx="304800" cy="3429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304797" y="524426"/>
            <a:ext cx="43136070" cy="2862322"/>
          </a:xfrm>
          <a:prstGeom prst="rect">
            <a:avLst/>
          </a:prstGeom>
          <a:solidFill>
            <a:srgbClr val="263B5E"/>
          </a:solidFill>
        </p:spPr>
        <p:txBody>
          <a:bodyPr wrap="square" tIns="182880" bIns="182880" rtlCol="0">
            <a:spAutoFit/>
          </a:bodyPr>
          <a:lstStyle/>
          <a:p>
            <a:pPr algn="ctr"/>
            <a:r>
              <a:rPr lang="en-US" sz="6120" b="1" dirty="0">
                <a:solidFill>
                  <a:schemeClr val="bg1"/>
                </a:solidFill>
                <a:latin typeface="Avenir Book"/>
              </a:rPr>
              <a:t>	</a:t>
            </a:r>
            <a:r>
              <a:rPr lang="en-US" sz="6120" b="1" dirty="0">
                <a:solidFill>
                  <a:srgbClr val="263B5E"/>
                </a:solidFill>
                <a:latin typeface="Avenir Book"/>
              </a:rPr>
              <a:t>ASSESSMENT OF CHILDREN’S EXPOSURE TO TRAFFIC-RELATED AIR POLLUTION IN SPRINGFIELD, MASSACHUSETTS</a:t>
            </a:r>
          </a:p>
          <a:p>
            <a:pPr algn="ctr"/>
            <a:endParaRPr lang="en-US" sz="6120" b="1" dirty="0">
              <a:solidFill>
                <a:srgbClr val="263B5E"/>
              </a:solidFill>
              <a:latin typeface="Avenir Book"/>
              <a:cs typeface="Avenir Book"/>
            </a:endParaRPr>
          </a:p>
          <a:p>
            <a:pPr algn="ctr"/>
            <a:r>
              <a:rPr lang="en-US" sz="3960" dirty="0">
                <a:solidFill>
                  <a:srgbClr val="263B5E"/>
                </a:solidFill>
                <a:latin typeface="Avenir Book"/>
                <a:cs typeface="Avenir Book"/>
              </a:rPr>
              <a:t>Sarah Esenther, Krystal Pollitt, Brian </a:t>
            </a:r>
            <a:r>
              <a:rPr lang="en-US" sz="3960" dirty="0" err="1">
                <a:solidFill>
                  <a:srgbClr val="263B5E"/>
                </a:solidFill>
                <a:latin typeface="Avenir Book"/>
                <a:cs typeface="Avenir Book"/>
              </a:rPr>
              <a:t>Leaderer</a:t>
            </a:r>
            <a:endParaRPr lang="en-US" sz="3000" dirty="0">
              <a:solidFill>
                <a:srgbClr val="263B5E"/>
              </a:solidFill>
              <a:latin typeface="Avenir Book"/>
              <a:cs typeface="Avenir Book"/>
            </a:endParaRPr>
          </a:p>
        </p:txBody>
      </p:sp>
      <p:sp>
        <p:nvSpPr>
          <p:cNvPr id="6" name="Title 5">
            <a:extLst>
              <a:ext uri="{FF2B5EF4-FFF2-40B4-BE49-F238E27FC236}">
                <a16:creationId xmlns:a16="http://schemas.microsoft.com/office/drawing/2014/main" id="{1FE157ED-22AD-48AD-BAC5-E1B4E3495686}"/>
              </a:ext>
            </a:extLst>
          </p:cNvPr>
          <p:cNvSpPr>
            <a:spLocks noGrp="1"/>
          </p:cNvSpPr>
          <p:nvPr>
            <p:ph type="ctrTitle"/>
          </p:nvPr>
        </p:nvSpPr>
        <p:spPr>
          <a:xfrm>
            <a:off x="4433907" y="-6341169"/>
            <a:ext cx="37307520" cy="11460480"/>
          </a:xfrm>
        </p:spPr>
        <p:txBody>
          <a:bodyPr>
            <a:normAutofit/>
          </a:bodyPr>
          <a:lstStyle/>
          <a:p>
            <a:r>
              <a:rPr lang="en-US" sz="7000" b="1" dirty="0">
                <a:solidFill>
                  <a:schemeClr val="bg1"/>
                </a:solidFill>
                <a:latin typeface="Book Antiqua" panose="02040602050305030304" pitchFamily="18" charset="0"/>
              </a:rPr>
              <a:t>ASSESSMENT OF CHILDREN’S EXPOSURE TO TRAFFIC-RELATED </a:t>
            </a:r>
            <a:br>
              <a:rPr lang="en-US" sz="7000" b="1" dirty="0">
                <a:solidFill>
                  <a:schemeClr val="bg1"/>
                </a:solidFill>
                <a:latin typeface="Book Antiqua" panose="02040602050305030304" pitchFamily="18" charset="0"/>
              </a:rPr>
            </a:br>
            <a:r>
              <a:rPr lang="en-US" sz="7000" b="1" dirty="0">
                <a:solidFill>
                  <a:schemeClr val="bg1"/>
                </a:solidFill>
                <a:latin typeface="Book Antiqua" panose="02040602050305030304" pitchFamily="18" charset="0"/>
              </a:rPr>
              <a:t>AIR POLLUTION IN SPRINGFIELD, MASSACHUSETTS</a:t>
            </a:r>
            <a:br>
              <a:rPr lang="en-US" sz="7000" b="1" dirty="0">
                <a:solidFill>
                  <a:schemeClr val="bg1"/>
                </a:solidFill>
                <a:latin typeface="Book Antiqua" panose="02040602050305030304" pitchFamily="18" charset="0"/>
              </a:rPr>
            </a:br>
            <a:r>
              <a:rPr lang="en-US" sz="3600" dirty="0">
                <a:solidFill>
                  <a:schemeClr val="bg1"/>
                </a:solidFill>
                <a:latin typeface="Arial" panose="020B0604020202020204" pitchFamily="34" charset="0"/>
                <a:cs typeface="Arial" panose="020B0604020202020204" pitchFamily="34" charset="0"/>
              </a:rPr>
              <a:t>Sarah Esenther, Krystal Pollitt, Marianne </a:t>
            </a:r>
            <a:r>
              <a:rPr lang="en-US" sz="3600" dirty="0" err="1">
                <a:solidFill>
                  <a:schemeClr val="bg1"/>
                </a:solidFill>
                <a:latin typeface="Arial" panose="020B0604020202020204" pitchFamily="34" charset="0"/>
                <a:cs typeface="Arial" panose="020B0604020202020204" pitchFamily="34" charset="0"/>
              </a:rPr>
              <a:t>Hatzopoulou</a:t>
            </a:r>
            <a:r>
              <a:rPr lang="en-US" sz="3600" dirty="0">
                <a:solidFill>
                  <a:schemeClr val="bg1"/>
                </a:solidFill>
                <a:latin typeface="Arial" panose="020B0604020202020204" pitchFamily="34" charset="0"/>
                <a:cs typeface="Arial" panose="020B0604020202020204" pitchFamily="34" charset="0"/>
              </a:rPr>
              <a:t>, Laura </a:t>
            </a:r>
            <a:r>
              <a:rPr lang="en-US" sz="3600" dirty="0" err="1">
                <a:solidFill>
                  <a:schemeClr val="bg1"/>
                </a:solidFill>
                <a:latin typeface="Arial" panose="020B0604020202020204" pitchFamily="34" charset="0"/>
                <a:cs typeface="Arial" panose="020B0604020202020204" pitchFamily="34" charset="0"/>
              </a:rPr>
              <a:t>Minet</a:t>
            </a:r>
            <a:r>
              <a:rPr lang="en-US" sz="3600" dirty="0">
                <a:solidFill>
                  <a:schemeClr val="bg1"/>
                </a:solidFill>
                <a:latin typeface="Arial" panose="020B0604020202020204" pitchFamily="34" charset="0"/>
                <a:cs typeface="Arial" panose="020B0604020202020204" pitchFamily="34" charset="0"/>
              </a:rPr>
              <a:t>, Alexander De Jesus</a:t>
            </a:r>
            <a:br>
              <a:rPr lang="en-US" sz="7200" dirty="0">
                <a:solidFill>
                  <a:schemeClr val="bg1"/>
                </a:solidFill>
                <a:latin typeface="Arial" panose="020B0604020202020204" pitchFamily="34" charset="0"/>
                <a:cs typeface="Arial" panose="020B0604020202020204" pitchFamily="34" charset="0"/>
              </a:rPr>
            </a:br>
            <a:br>
              <a:rPr lang="en-US" sz="7000" b="1" dirty="0">
                <a:solidFill>
                  <a:schemeClr val="bg1"/>
                </a:solidFill>
                <a:latin typeface="Book Antiqua" panose="02040602050305030304" pitchFamily="18" charset="0"/>
                <a:cs typeface="Avenir Book"/>
              </a:rPr>
            </a:br>
            <a:endParaRPr lang="en-US" sz="7000" dirty="0"/>
          </a:p>
        </p:txBody>
      </p:sp>
      <p:pic>
        <p:nvPicPr>
          <p:cNvPr id="32" name="Picture 31" descr="Yale logo&#10;">
            <a:extLst>
              <a:ext uri="{FF2B5EF4-FFF2-40B4-BE49-F238E27FC236}">
                <a16:creationId xmlns:a16="http://schemas.microsoft.com/office/drawing/2014/main" id="{D3181EF4-83E1-4BF8-9E82-EACF6EED2B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70368" y="380018"/>
            <a:ext cx="3146246" cy="3146246"/>
          </a:xfrm>
          <a:prstGeom prst="rect">
            <a:avLst/>
          </a:prstGeom>
        </p:spPr>
      </p:pic>
    </p:spTree>
    <p:extLst>
      <p:ext uri="{BB962C8B-B14F-4D97-AF65-F5344CB8AC3E}">
        <p14:creationId xmlns:p14="http://schemas.microsoft.com/office/powerpoint/2010/main" val="3394380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19934</TotalTime>
  <Words>893</Words>
  <Application>Microsoft Office PowerPoint</Application>
  <PresentationFormat>Custom</PresentationFormat>
  <Paragraphs>90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Avenir Book</vt:lpstr>
      <vt:lpstr>Book Antiqua</vt:lpstr>
      <vt:lpstr>Calibri</vt:lpstr>
      <vt:lpstr>Calibri Light</vt:lpstr>
      <vt:lpstr>Times New Roman</vt:lpstr>
      <vt:lpstr>Office Theme</vt:lpstr>
      <vt:lpstr>ASSESSMENT OF CHILDREN’S EXPOSURE TO TRAFFIC-RELATED  AIR POLLUTION IN SPRINGFIELD, MASSACHUSETTS Sarah Esenther, Krystal Pollitt, Marianne Hatzopoulou, Laura Minet, Alexander De Jesus  </vt:lpstr>
    </vt:vector>
  </TitlesOfParts>
  <Company>UNM 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Sanchez</dc:creator>
  <cp:lastModifiedBy>Esenther, Sarah</cp:lastModifiedBy>
  <cp:revision>357</cp:revision>
  <cp:lastPrinted>2017-09-18T20:35:53Z</cp:lastPrinted>
  <dcterms:created xsi:type="dcterms:W3CDTF">2016-01-26T21:13:40Z</dcterms:created>
  <dcterms:modified xsi:type="dcterms:W3CDTF">2020-09-08T16:00:34Z</dcterms:modified>
</cp:coreProperties>
</file>