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7" r:id="rId2"/>
    <p:sldId id="258" r:id="rId3"/>
    <p:sldId id="259" r:id="rId4"/>
    <p:sldId id="288" r:id="rId5"/>
    <p:sldId id="289" r:id="rId6"/>
    <p:sldId id="291" r:id="rId7"/>
    <p:sldId id="260" r:id="rId8"/>
    <p:sldId id="292" r:id="rId9"/>
    <p:sldId id="269" r:id="rId10"/>
    <p:sldId id="295" r:id="rId11"/>
    <p:sldId id="274" r:id="rId12"/>
    <p:sldId id="275" r:id="rId13"/>
    <p:sldId id="265" r:id="rId14"/>
    <p:sldId id="297" r:id="rId15"/>
    <p:sldId id="267" r:id="rId16"/>
    <p:sldId id="299" r:id="rId17"/>
    <p:sldId id="277" r:id="rId18"/>
    <p:sldId id="281" r:id="rId19"/>
    <p:sldId id="301" r:id="rId20"/>
    <p:sldId id="318" r:id="rId21"/>
    <p:sldId id="319" r:id="rId22"/>
    <p:sldId id="303" r:id="rId23"/>
    <p:sldId id="321" r:id="rId24"/>
    <p:sldId id="323" r:id="rId25"/>
    <p:sldId id="324" r:id="rId26"/>
    <p:sldId id="307" r:id="rId27"/>
    <p:sldId id="325" r:id="rId28"/>
    <p:sldId id="309" r:id="rId29"/>
    <p:sldId id="326" r:id="rId30"/>
    <p:sldId id="287" r:id="rId31"/>
    <p:sldId id="315" r:id="rId32"/>
    <p:sldId id="285" r:id="rId33"/>
    <p:sldId id="316" r:id="rId34"/>
    <p:sldId id="317" r:id="rId35"/>
    <p:sldId id="2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7BA8"/>
    <a:srgbClr val="00FDFF"/>
    <a:srgbClr val="57CBFC"/>
    <a:srgbClr val="8397B0"/>
    <a:srgbClr val="44536A"/>
    <a:srgbClr val="ADB8CA"/>
    <a:srgbClr val="59AAD1"/>
    <a:srgbClr val="4453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5" autoAdjust="0"/>
    <p:restoredTop sz="77315" autoAdjust="0"/>
  </p:normalViewPr>
  <p:slideViewPr>
    <p:cSldViewPr snapToGrid="0" snapToObjects="1">
      <p:cViewPr varScale="1">
        <p:scale>
          <a:sx n="50" d="100"/>
          <a:sy n="50" d="100"/>
        </p:scale>
        <p:origin x="1060" y="2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CA2A40-B161-43B1-85B3-1C3C0D78AFE6}" type="doc">
      <dgm:prSet loTypeId="urn:microsoft.com/office/officeart/2005/8/layout/hProcess9" loCatId="process" qsTypeId="urn:microsoft.com/office/officeart/2005/8/quickstyle/3d5" qsCatId="3D" csTypeId="urn:microsoft.com/office/officeart/2005/8/colors/colorful2" csCatId="colorful" phldr="1"/>
      <dgm:spPr>
        <a:scene3d>
          <a:camera prst="isometricOffAxis2Left" zoom="95000">
            <a:rot lat="1075750" lon="1244647" rev="21502667"/>
          </a:camera>
          <a:lightRig rig="chilly" dir="t"/>
        </a:scene3d>
      </dgm:spPr>
    </dgm:pt>
    <dgm:pt modelId="{AC177681-5DD7-43B6-B601-56EA9F6D008C}">
      <dgm:prSet phldrT="[Text]"/>
      <dgm:spPr>
        <a:solidFill>
          <a:srgbClr val="B57BA8"/>
        </a:solidFill>
        <a:sp3d extrusionH="381000" contourW="38100" prstMaterial="dkEdge">
          <a:contourClr>
            <a:schemeClr val="lt1"/>
          </a:contourClr>
        </a:sp3d>
      </dgm:spPr>
      <dgm:t>
        <a:bodyPr/>
        <a:lstStyle/>
        <a:p>
          <a:r>
            <a:rPr lang="en-US" b="1" dirty="0" smtClean="0">
              <a:latin typeface="Calibri" charset="0"/>
              <a:ea typeface="Calibri" charset="0"/>
              <a:cs typeface="Calibri" charset="0"/>
            </a:rPr>
            <a:t>Goals</a:t>
          </a:r>
          <a:endParaRPr lang="en-US" dirty="0">
            <a:latin typeface="Calibri" charset="0"/>
            <a:ea typeface="Calibri" charset="0"/>
            <a:cs typeface="Calibri" charset="0"/>
          </a:endParaRPr>
        </a:p>
      </dgm:t>
    </dgm:pt>
    <dgm:pt modelId="{14057F2A-B40B-494E-A20B-A46CB791E97B}" type="parTrans" cxnId="{895189F0-0DA8-4520-BEED-1B4D5DE84780}">
      <dgm:prSet/>
      <dgm:spPr/>
      <dgm:t>
        <a:bodyPr/>
        <a:lstStyle/>
        <a:p>
          <a:endParaRPr lang="en-US"/>
        </a:p>
      </dgm:t>
    </dgm:pt>
    <dgm:pt modelId="{075B9444-6C2B-46A0-B0BF-0535CBD8EA50}" type="sibTrans" cxnId="{895189F0-0DA8-4520-BEED-1B4D5DE84780}">
      <dgm:prSet/>
      <dgm:spPr/>
      <dgm:t>
        <a:bodyPr/>
        <a:lstStyle/>
        <a:p>
          <a:endParaRPr lang="en-US"/>
        </a:p>
      </dgm:t>
    </dgm:pt>
    <dgm:pt modelId="{9D8EBBAD-FF35-4CCB-96BF-F5CCD834B233}" type="pres">
      <dgm:prSet presAssocID="{13CA2A40-B161-43B1-85B3-1C3C0D78AFE6}" presName="CompostProcess" presStyleCnt="0">
        <dgm:presLayoutVars>
          <dgm:dir/>
          <dgm:resizeHandles val="exact"/>
        </dgm:presLayoutVars>
      </dgm:prSet>
      <dgm:spPr/>
    </dgm:pt>
    <dgm:pt modelId="{E54CFB34-D033-47B1-B617-FF84465E7A71}" type="pres">
      <dgm:prSet presAssocID="{13CA2A40-B161-43B1-85B3-1C3C0D78AFE6}" presName="arrow" presStyleLbl="bgShp" presStyleIdx="0" presStyleCnt="1"/>
      <dgm:spPr>
        <a:solidFill>
          <a:srgbClr val="8397B0"/>
        </a:solidFill>
        <a:sp3d z="-400500" extrusionH="63500" contourW="12700" prstMaterial="dkEdge">
          <a:contourClr>
            <a:schemeClr val="lt1">
              <a:tint val="50000"/>
            </a:schemeClr>
          </a:contourClr>
        </a:sp3d>
      </dgm:spPr>
    </dgm:pt>
    <dgm:pt modelId="{04589391-B89E-4B1A-8860-631EDD3ED6AA}" type="pres">
      <dgm:prSet presAssocID="{13CA2A40-B161-43B1-85B3-1C3C0D78AFE6}" presName="linearProcess" presStyleCnt="0"/>
      <dgm:spPr>
        <a:sp3d prstMaterial="dkEdge"/>
      </dgm:spPr>
    </dgm:pt>
    <dgm:pt modelId="{BDD724E0-3C94-4635-BE6C-88C6D0EAADDC}" type="pres">
      <dgm:prSet presAssocID="{AC177681-5DD7-43B6-B601-56EA9F6D008C}" presName="textNode" presStyleLbl="node1" presStyleIdx="0" presStyleCnt="1">
        <dgm:presLayoutVars>
          <dgm:bulletEnabled val="1"/>
        </dgm:presLayoutVars>
      </dgm:prSet>
      <dgm:spPr/>
      <dgm:t>
        <a:bodyPr/>
        <a:lstStyle/>
        <a:p>
          <a:endParaRPr lang="en-US"/>
        </a:p>
      </dgm:t>
    </dgm:pt>
  </dgm:ptLst>
  <dgm:cxnLst>
    <dgm:cxn modelId="{D84B7427-A50D-1B4E-BA1A-FD1384A4FB5A}" type="presOf" srcId="{AC177681-5DD7-43B6-B601-56EA9F6D008C}" destId="{BDD724E0-3C94-4635-BE6C-88C6D0EAADDC}" srcOrd="0" destOrd="0" presId="urn:microsoft.com/office/officeart/2005/8/layout/hProcess9"/>
    <dgm:cxn modelId="{895189F0-0DA8-4520-BEED-1B4D5DE84780}" srcId="{13CA2A40-B161-43B1-85B3-1C3C0D78AFE6}" destId="{AC177681-5DD7-43B6-B601-56EA9F6D008C}" srcOrd="0" destOrd="0" parTransId="{14057F2A-B40B-494E-A20B-A46CB791E97B}" sibTransId="{075B9444-6C2B-46A0-B0BF-0535CBD8EA50}"/>
    <dgm:cxn modelId="{53A270CF-CC6D-1A40-AD14-27E93B0FE28F}" type="presOf" srcId="{13CA2A40-B161-43B1-85B3-1C3C0D78AFE6}" destId="{9D8EBBAD-FF35-4CCB-96BF-F5CCD834B233}" srcOrd="0" destOrd="0" presId="urn:microsoft.com/office/officeart/2005/8/layout/hProcess9"/>
    <dgm:cxn modelId="{AE1367BA-1FDC-DE4B-B446-DD4B69CF0E12}" type="presParOf" srcId="{9D8EBBAD-FF35-4CCB-96BF-F5CCD834B233}" destId="{E54CFB34-D033-47B1-B617-FF84465E7A71}" srcOrd="0" destOrd="0" presId="urn:microsoft.com/office/officeart/2005/8/layout/hProcess9"/>
    <dgm:cxn modelId="{55EEC17B-0119-6342-806F-C9975D5626DC}" type="presParOf" srcId="{9D8EBBAD-FF35-4CCB-96BF-F5CCD834B233}" destId="{04589391-B89E-4B1A-8860-631EDD3ED6AA}" srcOrd="1" destOrd="0" presId="urn:microsoft.com/office/officeart/2005/8/layout/hProcess9"/>
    <dgm:cxn modelId="{40C369B6-B794-1A4A-A19B-25E4DF3FA0E2}" type="presParOf" srcId="{04589391-B89E-4B1A-8860-631EDD3ED6AA}" destId="{BDD724E0-3C94-4635-BE6C-88C6D0EAADDC}" srcOrd="0" destOrd="0" presId="urn:microsoft.com/office/officeart/2005/8/layout/hProcess9"/>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CA2A40-B161-43B1-85B3-1C3C0D78AFE6}" type="doc">
      <dgm:prSet loTypeId="urn:microsoft.com/office/officeart/2005/8/layout/hProcess9" loCatId="process" qsTypeId="urn:microsoft.com/office/officeart/2005/8/quickstyle/3d5" qsCatId="3D" csTypeId="urn:microsoft.com/office/officeart/2005/8/colors/colorful2" csCatId="colorful" phldr="1"/>
      <dgm:spPr>
        <a:scene3d>
          <a:camera prst="isometricOffAxis2Left" zoom="95000">
            <a:rot lat="1075750" lon="1244647" rev="21502667"/>
          </a:camera>
          <a:lightRig rig="chilly" dir="t"/>
        </a:scene3d>
      </dgm:spPr>
    </dgm:pt>
    <dgm:pt modelId="{AC177681-5DD7-43B6-B601-56EA9F6D008C}">
      <dgm:prSet phldrT="[Text]"/>
      <dgm:spPr>
        <a:solidFill>
          <a:srgbClr val="B57BA8"/>
        </a:solidFill>
        <a:sp3d extrusionH="381000" contourW="38100" prstMaterial="dkEdge">
          <a:contourClr>
            <a:schemeClr val="lt1"/>
          </a:contourClr>
        </a:sp3d>
      </dgm:spPr>
      <dgm:t>
        <a:bodyPr/>
        <a:lstStyle/>
        <a:p>
          <a:r>
            <a:rPr lang="en-US" b="1" dirty="0" smtClean="0">
              <a:latin typeface="Calibri" charset="0"/>
              <a:ea typeface="Calibri" charset="0"/>
              <a:cs typeface="Calibri" charset="0"/>
            </a:rPr>
            <a:t>Step 3</a:t>
          </a:r>
          <a:endParaRPr lang="en-US" dirty="0">
            <a:latin typeface="Calibri" charset="0"/>
            <a:ea typeface="Calibri" charset="0"/>
            <a:cs typeface="Calibri" charset="0"/>
          </a:endParaRPr>
        </a:p>
      </dgm:t>
    </dgm:pt>
    <dgm:pt modelId="{14057F2A-B40B-494E-A20B-A46CB791E97B}" type="parTrans" cxnId="{895189F0-0DA8-4520-BEED-1B4D5DE84780}">
      <dgm:prSet/>
      <dgm:spPr/>
      <dgm:t>
        <a:bodyPr/>
        <a:lstStyle/>
        <a:p>
          <a:endParaRPr lang="en-US"/>
        </a:p>
      </dgm:t>
    </dgm:pt>
    <dgm:pt modelId="{075B9444-6C2B-46A0-B0BF-0535CBD8EA50}" type="sibTrans" cxnId="{895189F0-0DA8-4520-BEED-1B4D5DE84780}">
      <dgm:prSet/>
      <dgm:spPr/>
      <dgm:t>
        <a:bodyPr/>
        <a:lstStyle/>
        <a:p>
          <a:endParaRPr lang="en-US"/>
        </a:p>
      </dgm:t>
    </dgm:pt>
    <dgm:pt modelId="{9D8EBBAD-FF35-4CCB-96BF-F5CCD834B233}" type="pres">
      <dgm:prSet presAssocID="{13CA2A40-B161-43B1-85B3-1C3C0D78AFE6}" presName="CompostProcess" presStyleCnt="0">
        <dgm:presLayoutVars>
          <dgm:dir/>
          <dgm:resizeHandles val="exact"/>
        </dgm:presLayoutVars>
      </dgm:prSet>
      <dgm:spPr/>
    </dgm:pt>
    <dgm:pt modelId="{E54CFB34-D033-47B1-B617-FF84465E7A71}" type="pres">
      <dgm:prSet presAssocID="{13CA2A40-B161-43B1-85B3-1C3C0D78AFE6}" presName="arrow" presStyleLbl="bgShp" presStyleIdx="0" presStyleCnt="1"/>
      <dgm:spPr>
        <a:solidFill>
          <a:srgbClr val="8397B0"/>
        </a:solidFill>
        <a:sp3d z="-400500" extrusionH="63500" contourW="12700" prstMaterial="dkEdge">
          <a:contourClr>
            <a:schemeClr val="lt1">
              <a:tint val="50000"/>
            </a:schemeClr>
          </a:contourClr>
        </a:sp3d>
      </dgm:spPr>
      <dgm:t>
        <a:bodyPr/>
        <a:lstStyle/>
        <a:p>
          <a:endParaRPr lang="en-US"/>
        </a:p>
      </dgm:t>
    </dgm:pt>
    <dgm:pt modelId="{04589391-B89E-4B1A-8860-631EDD3ED6AA}" type="pres">
      <dgm:prSet presAssocID="{13CA2A40-B161-43B1-85B3-1C3C0D78AFE6}" presName="linearProcess" presStyleCnt="0"/>
      <dgm:spPr>
        <a:sp3d prstMaterial="dkEdge"/>
      </dgm:spPr>
    </dgm:pt>
    <dgm:pt modelId="{BDD724E0-3C94-4635-BE6C-88C6D0EAADDC}" type="pres">
      <dgm:prSet presAssocID="{AC177681-5DD7-43B6-B601-56EA9F6D008C}" presName="textNode" presStyleLbl="node1" presStyleIdx="0" presStyleCnt="1">
        <dgm:presLayoutVars>
          <dgm:bulletEnabled val="1"/>
        </dgm:presLayoutVars>
      </dgm:prSet>
      <dgm:spPr/>
      <dgm:t>
        <a:bodyPr/>
        <a:lstStyle/>
        <a:p>
          <a:endParaRPr lang="en-US"/>
        </a:p>
      </dgm:t>
    </dgm:pt>
  </dgm:ptLst>
  <dgm:cxnLst>
    <dgm:cxn modelId="{DA45D10C-6337-4149-B834-CFDA151EF6E4}" type="presOf" srcId="{AC177681-5DD7-43B6-B601-56EA9F6D008C}" destId="{BDD724E0-3C94-4635-BE6C-88C6D0EAADDC}" srcOrd="0" destOrd="0" presId="urn:microsoft.com/office/officeart/2005/8/layout/hProcess9"/>
    <dgm:cxn modelId="{895189F0-0DA8-4520-BEED-1B4D5DE84780}" srcId="{13CA2A40-B161-43B1-85B3-1C3C0D78AFE6}" destId="{AC177681-5DD7-43B6-B601-56EA9F6D008C}" srcOrd="0" destOrd="0" parTransId="{14057F2A-B40B-494E-A20B-A46CB791E97B}" sibTransId="{075B9444-6C2B-46A0-B0BF-0535CBD8EA50}"/>
    <dgm:cxn modelId="{0B1F03EB-7CA9-354F-A179-9B1992D29701}" type="presOf" srcId="{13CA2A40-B161-43B1-85B3-1C3C0D78AFE6}" destId="{9D8EBBAD-FF35-4CCB-96BF-F5CCD834B233}" srcOrd="0" destOrd="0" presId="urn:microsoft.com/office/officeart/2005/8/layout/hProcess9"/>
    <dgm:cxn modelId="{8FA26247-198F-364F-B767-4B8DC9039393}" type="presParOf" srcId="{9D8EBBAD-FF35-4CCB-96BF-F5CCD834B233}" destId="{E54CFB34-D033-47B1-B617-FF84465E7A71}" srcOrd="0" destOrd="0" presId="urn:microsoft.com/office/officeart/2005/8/layout/hProcess9"/>
    <dgm:cxn modelId="{93F6DD6A-41BE-264B-9BCD-D5693C81C55E}" type="presParOf" srcId="{9D8EBBAD-FF35-4CCB-96BF-F5CCD834B233}" destId="{04589391-B89E-4B1A-8860-631EDD3ED6AA}" srcOrd="1" destOrd="0" presId="urn:microsoft.com/office/officeart/2005/8/layout/hProcess9"/>
    <dgm:cxn modelId="{6BB87AEB-6BAF-874C-A02E-7E04773233F5}" type="presParOf" srcId="{04589391-B89E-4B1A-8860-631EDD3ED6AA}" destId="{BDD724E0-3C94-4635-BE6C-88C6D0EAADDC}" srcOrd="0" destOrd="0" presId="urn:microsoft.com/office/officeart/2005/8/layout/hProcess9"/>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EDF369-D5E9-BE49-875F-D0E8CE682F3A}" type="doc">
      <dgm:prSet loTypeId="urn:microsoft.com/office/officeart/2005/8/layout/hProcess9" loCatId="process" qsTypeId="urn:microsoft.com/office/officeart/2005/8/quickstyle/simple4" qsCatId="simple" csTypeId="urn:microsoft.com/office/officeart/2005/8/colors/accent1_2" csCatId="accent1" phldr="1"/>
      <dgm:spPr/>
    </dgm:pt>
    <dgm:pt modelId="{215AEA98-5A6E-C147-AAF1-AF0AA65DFDFB}">
      <dgm:prSet phldrT="[Text]"/>
      <dgm:spPr>
        <a:solidFill>
          <a:srgbClr val="B57BA8">
            <a:alpha val="52157"/>
          </a:srgbClr>
        </a:solidFill>
      </dgm:spPr>
      <dgm:t>
        <a:bodyPr/>
        <a:lstStyle/>
        <a:p>
          <a:r>
            <a:rPr lang="en-US" dirty="0" smtClean="0">
              <a:solidFill>
                <a:schemeClr val="bg1"/>
              </a:solidFill>
            </a:rPr>
            <a:t>1. Read transcript</a:t>
          </a:r>
          <a:endParaRPr lang="en-US" dirty="0">
            <a:solidFill>
              <a:schemeClr val="bg1"/>
            </a:solidFill>
          </a:endParaRPr>
        </a:p>
      </dgm:t>
    </dgm:pt>
    <dgm:pt modelId="{BC3964ED-3AE9-2D46-823D-4C88B9FFB349}" type="parTrans" cxnId="{E0C85EFA-F320-7F45-924E-BE5587DC6D9B}">
      <dgm:prSet/>
      <dgm:spPr/>
      <dgm:t>
        <a:bodyPr/>
        <a:lstStyle/>
        <a:p>
          <a:endParaRPr lang="en-US"/>
        </a:p>
      </dgm:t>
    </dgm:pt>
    <dgm:pt modelId="{8BE6BAC9-4033-9744-A587-BF900BAD9D65}" type="sibTrans" cxnId="{E0C85EFA-F320-7F45-924E-BE5587DC6D9B}">
      <dgm:prSet/>
      <dgm:spPr/>
      <dgm:t>
        <a:bodyPr/>
        <a:lstStyle/>
        <a:p>
          <a:endParaRPr lang="en-US"/>
        </a:p>
      </dgm:t>
    </dgm:pt>
    <dgm:pt modelId="{9F4BD524-C0AD-7945-8C99-0CBEB24887C3}">
      <dgm:prSet phldrT="[Text]"/>
      <dgm:spPr>
        <a:solidFill>
          <a:srgbClr val="B57BA8">
            <a:alpha val="52157"/>
          </a:srgbClr>
        </a:solidFill>
      </dgm:spPr>
      <dgm:t>
        <a:bodyPr/>
        <a:lstStyle/>
        <a:p>
          <a:r>
            <a:rPr lang="en-US" dirty="0" smtClean="0">
              <a:solidFill>
                <a:schemeClr val="bg1"/>
              </a:solidFill>
            </a:rPr>
            <a:t>3. Establish consensus on codes</a:t>
          </a:r>
          <a:endParaRPr lang="en-US" dirty="0">
            <a:solidFill>
              <a:schemeClr val="bg1"/>
            </a:solidFill>
          </a:endParaRPr>
        </a:p>
      </dgm:t>
    </dgm:pt>
    <dgm:pt modelId="{6B381DAB-CBCC-7843-8379-CF5D61F2F3CC}" type="parTrans" cxnId="{509F58EF-B170-3F4B-A058-BCA140EC34B7}">
      <dgm:prSet/>
      <dgm:spPr/>
      <dgm:t>
        <a:bodyPr/>
        <a:lstStyle/>
        <a:p>
          <a:endParaRPr lang="en-US"/>
        </a:p>
      </dgm:t>
    </dgm:pt>
    <dgm:pt modelId="{8EA6A200-B290-854F-8739-E339A53D18B3}" type="sibTrans" cxnId="{509F58EF-B170-3F4B-A058-BCA140EC34B7}">
      <dgm:prSet/>
      <dgm:spPr/>
      <dgm:t>
        <a:bodyPr/>
        <a:lstStyle/>
        <a:p>
          <a:endParaRPr lang="en-US"/>
        </a:p>
      </dgm:t>
    </dgm:pt>
    <dgm:pt modelId="{F2C8ED63-5834-8344-8807-DAB0375435C0}">
      <dgm:prSet phldrT="[Text]"/>
      <dgm:spPr>
        <a:solidFill>
          <a:srgbClr val="B57BA8">
            <a:alpha val="52157"/>
          </a:srgbClr>
        </a:solidFill>
      </dgm:spPr>
      <dgm:t>
        <a:bodyPr/>
        <a:lstStyle/>
        <a:p>
          <a:r>
            <a:rPr lang="en-US" dirty="0" smtClean="0">
              <a:solidFill>
                <a:schemeClr val="bg1"/>
              </a:solidFill>
            </a:rPr>
            <a:t>5. Develop draft codebook</a:t>
          </a:r>
          <a:endParaRPr lang="en-US" dirty="0">
            <a:solidFill>
              <a:schemeClr val="bg1"/>
            </a:solidFill>
          </a:endParaRPr>
        </a:p>
      </dgm:t>
    </dgm:pt>
    <dgm:pt modelId="{8952CE0E-EE60-9C49-B3AF-65EBA911DA66}" type="parTrans" cxnId="{D9D2526B-6673-1B43-BE65-70DB677A8307}">
      <dgm:prSet/>
      <dgm:spPr/>
      <dgm:t>
        <a:bodyPr/>
        <a:lstStyle/>
        <a:p>
          <a:endParaRPr lang="en-US"/>
        </a:p>
      </dgm:t>
    </dgm:pt>
    <dgm:pt modelId="{786F1566-6E56-A04B-BC37-258CE3F5F0F7}" type="sibTrans" cxnId="{D9D2526B-6673-1B43-BE65-70DB677A8307}">
      <dgm:prSet/>
      <dgm:spPr/>
      <dgm:t>
        <a:bodyPr/>
        <a:lstStyle/>
        <a:p>
          <a:endParaRPr lang="en-US"/>
        </a:p>
      </dgm:t>
    </dgm:pt>
    <dgm:pt modelId="{D0339196-143A-5D49-8222-DF48BD75DC4C}">
      <dgm:prSet phldrT="[Text]"/>
      <dgm:spPr>
        <a:solidFill>
          <a:srgbClr val="B57BA8">
            <a:alpha val="52157"/>
          </a:srgbClr>
        </a:solidFill>
      </dgm:spPr>
      <dgm:t>
        <a:bodyPr/>
        <a:lstStyle/>
        <a:p>
          <a:r>
            <a:rPr lang="en-US" dirty="0" smtClean="0">
              <a:solidFill>
                <a:schemeClr val="bg1"/>
              </a:solidFill>
            </a:rPr>
            <a:t>2. Read + open-code transcript</a:t>
          </a:r>
          <a:endParaRPr lang="en-US" dirty="0">
            <a:solidFill>
              <a:schemeClr val="bg1"/>
            </a:solidFill>
          </a:endParaRPr>
        </a:p>
      </dgm:t>
    </dgm:pt>
    <dgm:pt modelId="{2032F579-6D8D-B841-AD47-048F76168E64}" type="parTrans" cxnId="{777CE7CD-0EA1-974E-BD3A-A135B6198232}">
      <dgm:prSet/>
      <dgm:spPr/>
      <dgm:t>
        <a:bodyPr/>
        <a:lstStyle/>
        <a:p>
          <a:endParaRPr lang="en-US"/>
        </a:p>
      </dgm:t>
    </dgm:pt>
    <dgm:pt modelId="{1329784B-FB1D-184E-84BF-B3DE5BDEA2B6}" type="sibTrans" cxnId="{777CE7CD-0EA1-974E-BD3A-A135B6198232}">
      <dgm:prSet/>
      <dgm:spPr/>
      <dgm:t>
        <a:bodyPr/>
        <a:lstStyle/>
        <a:p>
          <a:endParaRPr lang="en-US"/>
        </a:p>
      </dgm:t>
    </dgm:pt>
    <dgm:pt modelId="{384B3358-DF27-3C4D-B6B8-EF75E40F46E7}">
      <dgm:prSet phldrT="[Text]"/>
      <dgm:spPr>
        <a:solidFill>
          <a:srgbClr val="B57BA8"/>
        </a:solidFill>
      </dgm:spPr>
      <dgm:t>
        <a:bodyPr/>
        <a:lstStyle/>
        <a:p>
          <a:r>
            <a:rPr lang="en-US" dirty="0" smtClean="0">
              <a:solidFill>
                <a:schemeClr val="bg1"/>
              </a:solidFill>
            </a:rPr>
            <a:t>4. Repeat steps 1-3 (10-20%)</a:t>
          </a:r>
          <a:endParaRPr lang="en-US" dirty="0">
            <a:solidFill>
              <a:schemeClr val="bg1"/>
            </a:solidFill>
          </a:endParaRPr>
        </a:p>
      </dgm:t>
    </dgm:pt>
    <dgm:pt modelId="{D8D18256-F0DB-8B44-9B2E-904CC1A93DF9}" type="parTrans" cxnId="{11B56C50-7638-C94E-804D-C559D932FF95}">
      <dgm:prSet/>
      <dgm:spPr/>
      <dgm:t>
        <a:bodyPr/>
        <a:lstStyle/>
        <a:p>
          <a:endParaRPr lang="en-US"/>
        </a:p>
      </dgm:t>
    </dgm:pt>
    <dgm:pt modelId="{CAACA147-9201-6444-BD37-DFA02A74C623}" type="sibTrans" cxnId="{11B56C50-7638-C94E-804D-C559D932FF95}">
      <dgm:prSet/>
      <dgm:spPr/>
      <dgm:t>
        <a:bodyPr/>
        <a:lstStyle/>
        <a:p>
          <a:endParaRPr lang="en-US"/>
        </a:p>
      </dgm:t>
    </dgm:pt>
    <dgm:pt modelId="{69924797-3114-D947-ABB8-FCB42AACA5B5}">
      <dgm:prSet phldrT="[Text]"/>
      <dgm:spPr>
        <a:solidFill>
          <a:srgbClr val="B57BA8">
            <a:alpha val="52157"/>
          </a:srgbClr>
        </a:solidFill>
      </dgm:spPr>
      <dgm:t>
        <a:bodyPr/>
        <a:lstStyle/>
        <a:p>
          <a:r>
            <a:rPr lang="en-US" dirty="0" smtClean="0">
              <a:solidFill>
                <a:schemeClr val="bg1"/>
              </a:solidFill>
            </a:rPr>
            <a:t>6. Code transcripts using codebook</a:t>
          </a:r>
          <a:endParaRPr lang="en-US" dirty="0">
            <a:solidFill>
              <a:schemeClr val="bg1"/>
            </a:solidFill>
          </a:endParaRPr>
        </a:p>
      </dgm:t>
    </dgm:pt>
    <dgm:pt modelId="{36C9E369-B028-3042-A87B-A53D38B52352}" type="parTrans" cxnId="{E78B0F8B-9FF9-1948-A940-B2267EDAB5EA}">
      <dgm:prSet/>
      <dgm:spPr/>
      <dgm:t>
        <a:bodyPr/>
        <a:lstStyle/>
        <a:p>
          <a:endParaRPr lang="en-US"/>
        </a:p>
      </dgm:t>
    </dgm:pt>
    <dgm:pt modelId="{8932AAA5-5BA4-0E46-B95D-CD9732F4C7F8}" type="sibTrans" cxnId="{E78B0F8B-9FF9-1948-A940-B2267EDAB5EA}">
      <dgm:prSet/>
      <dgm:spPr/>
      <dgm:t>
        <a:bodyPr/>
        <a:lstStyle/>
        <a:p>
          <a:endParaRPr lang="en-US"/>
        </a:p>
      </dgm:t>
    </dgm:pt>
    <dgm:pt modelId="{AFC3FCB6-0646-1046-90F6-9284947F564E}">
      <dgm:prSet phldrT="[Text]"/>
      <dgm:spPr>
        <a:solidFill>
          <a:srgbClr val="B57BA8">
            <a:alpha val="52157"/>
          </a:srgbClr>
        </a:solidFill>
      </dgm:spPr>
      <dgm:t>
        <a:bodyPr/>
        <a:lstStyle/>
        <a:p>
          <a:r>
            <a:rPr lang="en-US" dirty="0" smtClean="0">
              <a:solidFill>
                <a:schemeClr val="bg1"/>
              </a:solidFill>
            </a:rPr>
            <a:t>7. Refine codebook iteratively</a:t>
          </a:r>
          <a:endParaRPr lang="en-US" dirty="0">
            <a:solidFill>
              <a:schemeClr val="bg1"/>
            </a:solidFill>
          </a:endParaRPr>
        </a:p>
      </dgm:t>
    </dgm:pt>
    <dgm:pt modelId="{D889EB18-143C-BE48-8F6B-A4575B063A8C}" type="parTrans" cxnId="{722985CA-7CA3-E446-ACDC-9F3FBD3F2E58}">
      <dgm:prSet/>
      <dgm:spPr/>
      <dgm:t>
        <a:bodyPr/>
        <a:lstStyle/>
        <a:p>
          <a:endParaRPr lang="en-US"/>
        </a:p>
      </dgm:t>
    </dgm:pt>
    <dgm:pt modelId="{C0A8F362-E1AA-4946-95FE-CC6B2E994F5B}" type="sibTrans" cxnId="{722985CA-7CA3-E446-ACDC-9F3FBD3F2E58}">
      <dgm:prSet/>
      <dgm:spPr/>
      <dgm:t>
        <a:bodyPr/>
        <a:lstStyle/>
        <a:p>
          <a:endParaRPr lang="en-US"/>
        </a:p>
      </dgm:t>
    </dgm:pt>
    <dgm:pt modelId="{F8067BCE-8EB9-DA4B-A9FB-989BCC07F658}" type="pres">
      <dgm:prSet presAssocID="{33EDF369-D5E9-BE49-875F-D0E8CE682F3A}" presName="CompostProcess" presStyleCnt="0">
        <dgm:presLayoutVars>
          <dgm:dir/>
          <dgm:resizeHandles val="exact"/>
        </dgm:presLayoutVars>
      </dgm:prSet>
      <dgm:spPr/>
    </dgm:pt>
    <dgm:pt modelId="{DC424E20-5F1C-9444-8432-3CC59A265413}" type="pres">
      <dgm:prSet presAssocID="{33EDF369-D5E9-BE49-875F-D0E8CE682F3A}" presName="arrow" presStyleLbl="bgShp" presStyleIdx="0" presStyleCnt="1"/>
      <dgm:spPr/>
    </dgm:pt>
    <dgm:pt modelId="{B3F82B5C-7B56-5E4A-9831-113436E9EDB9}" type="pres">
      <dgm:prSet presAssocID="{33EDF369-D5E9-BE49-875F-D0E8CE682F3A}" presName="linearProcess" presStyleCnt="0"/>
      <dgm:spPr/>
    </dgm:pt>
    <dgm:pt modelId="{1CEB78F6-DDE8-1946-B4F8-9ED649BF2562}" type="pres">
      <dgm:prSet presAssocID="{215AEA98-5A6E-C147-AAF1-AF0AA65DFDFB}" presName="textNode" presStyleLbl="node1" presStyleIdx="0" presStyleCnt="7">
        <dgm:presLayoutVars>
          <dgm:bulletEnabled val="1"/>
        </dgm:presLayoutVars>
      </dgm:prSet>
      <dgm:spPr/>
      <dgm:t>
        <a:bodyPr/>
        <a:lstStyle/>
        <a:p>
          <a:endParaRPr lang="en-US"/>
        </a:p>
      </dgm:t>
    </dgm:pt>
    <dgm:pt modelId="{0E7C3D07-E498-7241-B8FE-5EA2BC73D89F}" type="pres">
      <dgm:prSet presAssocID="{8BE6BAC9-4033-9744-A587-BF900BAD9D65}" presName="sibTrans" presStyleCnt="0"/>
      <dgm:spPr/>
    </dgm:pt>
    <dgm:pt modelId="{6B5DEAA2-F5B6-F440-9956-25C1FC0325F6}" type="pres">
      <dgm:prSet presAssocID="{D0339196-143A-5D49-8222-DF48BD75DC4C}" presName="textNode" presStyleLbl="node1" presStyleIdx="1" presStyleCnt="7">
        <dgm:presLayoutVars>
          <dgm:bulletEnabled val="1"/>
        </dgm:presLayoutVars>
      </dgm:prSet>
      <dgm:spPr/>
      <dgm:t>
        <a:bodyPr/>
        <a:lstStyle/>
        <a:p>
          <a:endParaRPr lang="en-US"/>
        </a:p>
      </dgm:t>
    </dgm:pt>
    <dgm:pt modelId="{B96FD3B0-289F-5443-99F6-9F3F2A9645FD}" type="pres">
      <dgm:prSet presAssocID="{1329784B-FB1D-184E-84BF-B3DE5BDEA2B6}" presName="sibTrans" presStyleCnt="0"/>
      <dgm:spPr/>
    </dgm:pt>
    <dgm:pt modelId="{16533E4D-5E06-9B42-83E3-6BB1A6DF740A}" type="pres">
      <dgm:prSet presAssocID="{9F4BD524-C0AD-7945-8C99-0CBEB24887C3}" presName="textNode" presStyleLbl="node1" presStyleIdx="2" presStyleCnt="7">
        <dgm:presLayoutVars>
          <dgm:bulletEnabled val="1"/>
        </dgm:presLayoutVars>
      </dgm:prSet>
      <dgm:spPr/>
      <dgm:t>
        <a:bodyPr/>
        <a:lstStyle/>
        <a:p>
          <a:endParaRPr lang="en-US"/>
        </a:p>
      </dgm:t>
    </dgm:pt>
    <dgm:pt modelId="{2AA64ACF-BF5F-AA45-B66D-062820B6380F}" type="pres">
      <dgm:prSet presAssocID="{8EA6A200-B290-854F-8739-E339A53D18B3}" presName="sibTrans" presStyleCnt="0"/>
      <dgm:spPr/>
    </dgm:pt>
    <dgm:pt modelId="{767C4255-9D4A-724B-A895-BD5CAF8BFB52}" type="pres">
      <dgm:prSet presAssocID="{384B3358-DF27-3C4D-B6B8-EF75E40F46E7}" presName="textNode" presStyleLbl="node1" presStyleIdx="3" presStyleCnt="7">
        <dgm:presLayoutVars>
          <dgm:bulletEnabled val="1"/>
        </dgm:presLayoutVars>
      </dgm:prSet>
      <dgm:spPr/>
      <dgm:t>
        <a:bodyPr/>
        <a:lstStyle/>
        <a:p>
          <a:endParaRPr lang="en-US"/>
        </a:p>
      </dgm:t>
    </dgm:pt>
    <dgm:pt modelId="{4F10944D-7AD9-F547-B31B-5A66C661FD07}" type="pres">
      <dgm:prSet presAssocID="{CAACA147-9201-6444-BD37-DFA02A74C623}" presName="sibTrans" presStyleCnt="0"/>
      <dgm:spPr/>
    </dgm:pt>
    <dgm:pt modelId="{44739BCC-A4D1-A04E-8292-8D3256311D34}" type="pres">
      <dgm:prSet presAssocID="{F2C8ED63-5834-8344-8807-DAB0375435C0}" presName="textNode" presStyleLbl="node1" presStyleIdx="4" presStyleCnt="7">
        <dgm:presLayoutVars>
          <dgm:bulletEnabled val="1"/>
        </dgm:presLayoutVars>
      </dgm:prSet>
      <dgm:spPr/>
      <dgm:t>
        <a:bodyPr/>
        <a:lstStyle/>
        <a:p>
          <a:endParaRPr lang="en-US"/>
        </a:p>
      </dgm:t>
    </dgm:pt>
    <dgm:pt modelId="{B82D0807-95C7-F540-AF37-8A69E412E829}" type="pres">
      <dgm:prSet presAssocID="{786F1566-6E56-A04B-BC37-258CE3F5F0F7}" presName="sibTrans" presStyleCnt="0"/>
      <dgm:spPr/>
    </dgm:pt>
    <dgm:pt modelId="{6AB9DBB9-F39D-8E4B-A099-C71276871295}" type="pres">
      <dgm:prSet presAssocID="{69924797-3114-D947-ABB8-FCB42AACA5B5}" presName="textNode" presStyleLbl="node1" presStyleIdx="5" presStyleCnt="7">
        <dgm:presLayoutVars>
          <dgm:bulletEnabled val="1"/>
        </dgm:presLayoutVars>
      </dgm:prSet>
      <dgm:spPr/>
      <dgm:t>
        <a:bodyPr/>
        <a:lstStyle/>
        <a:p>
          <a:endParaRPr lang="en-US"/>
        </a:p>
      </dgm:t>
    </dgm:pt>
    <dgm:pt modelId="{44FA165A-BAD5-E240-8006-BAE0D8D2004A}" type="pres">
      <dgm:prSet presAssocID="{8932AAA5-5BA4-0E46-B95D-CD9732F4C7F8}" presName="sibTrans" presStyleCnt="0"/>
      <dgm:spPr/>
    </dgm:pt>
    <dgm:pt modelId="{51C14EDD-4408-9F44-947C-3E2E5AE35198}" type="pres">
      <dgm:prSet presAssocID="{AFC3FCB6-0646-1046-90F6-9284947F564E}" presName="textNode" presStyleLbl="node1" presStyleIdx="6" presStyleCnt="7">
        <dgm:presLayoutVars>
          <dgm:bulletEnabled val="1"/>
        </dgm:presLayoutVars>
      </dgm:prSet>
      <dgm:spPr/>
      <dgm:t>
        <a:bodyPr/>
        <a:lstStyle/>
        <a:p>
          <a:endParaRPr lang="en-US"/>
        </a:p>
      </dgm:t>
    </dgm:pt>
  </dgm:ptLst>
  <dgm:cxnLst>
    <dgm:cxn modelId="{D5DEC1B1-78C5-5E4D-911E-08065D176553}" type="presOf" srcId="{69924797-3114-D947-ABB8-FCB42AACA5B5}" destId="{6AB9DBB9-F39D-8E4B-A099-C71276871295}" srcOrd="0" destOrd="0" presId="urn:microsoft.com/office/officeart/2005/8/layout/hProcess9"/>
    <dgm:cxn modelId="{2A89D79B-81FF-9A4F-8161-D6FA9C0C3E56}" type="presOf" srcId="{F2C8ED63-5834-8344-8807-DAB0375435C0}" destId="{44739BCC-A4D1-A04E-8292-8D3256311D34}" srcOrd="0" destOrd="0" presId="urn:microsoft.com/office/officeart/2005/8/layout/hProcess9"/>
    <dgm:cxn modelId="{E78B0F8B-9FF9-1948-A940-B2267EDAB5EA}" srcId="{33EDF369-D5E9-BE49-875F-D0E8CE682F3A}" destId="{69924797-3114-D947-ABB8-FCB42AACA5B5}" srcOrd="5" destOrd="0" parTransId="{36C9E369-B028-3042-A87B-A53D38B52352}" sibTransId="{8932AAA5-5BA4-0E46-B95D-CD9732F4C7F8}"/>
    <dgm:cxn modelId="{509F58EF-B170-3F4B-A058-BCA140EC34B7}" srcId="{33EDF369-D5E9-BE49-875F-D0E8CE682F3A}" destId="{9F4BD524-C0AD-7945-8C99-0CBEB24887C3}" srcOrd="2" destOrd="0" parTransId="{6B381DAB-CBCC-7843-8379-CF5D61F2F3CC}" sibTransId="{8EA6A200-B290-854F-8739-E339A53D18B3}"/>
    <dgm:cxn modelId="{D9D2526B-6673-1B43-BE65-70DB677A8307}" srcId="{33EDF369-D5E9-BE49-875F-D0E8CE682F3A}" destId="{F2C8ED63-5834-8344-8807-DAB0375435C0}" srcOrd="4" destOrd="0" parTransId="{8952CE0E-EE60-9C49-B3AF-65EBA911DA66}" sibTransId="{786F1566-6E56-A04B-BC37-258CE3F5F0F7}"/>
    <dgm:cxn modelId="{333CAAD2-A8D3-0747-9223-2DF1D5EFA046}" type="presOf" srcId="{9F4BD524-C0AD-7945-8C99-0CBEB24887C3}" destId="{16533E4D-5E06-9B42-83E3-6BB1A6DF740A}" srcOrd="0" destOrd="0" presId="urn:microsoft.com/office/officeart/2005/8/layout/hProcess9"/>
    <dgm:cxn modelId="{777CE7CD-0EA1-974E-BD3A-A135B6198232}" srcId="{33EDF369-D5E9-BE49-875F-D0E8CE682F3A}" destId="{D0339196-143A-5D49-8222-DF48BD75DC4C}" srcOrd="1" destOrd="0" parTransId="{2032F579-6D8D-B841-AD47-048F76168E64}" sibTransId="{1329784B-FB1D-184E-84BF-B3DE5BDEA2B6}"/>
    <dgm:cxn modelId="{E0C85EFA-F320-7F45-924E-BE5587DC6D9B}" srcId="{33EDF369-D5E9-BE49-875F-D0E8CE682F3A}" destId="{215AEA98-5A6E-C147-AAF1-AF0AA65DFDFB}" srcOrd="0" destOrd="0" parTransId="{BC3964ED-3AE9-2D46-823D-4C88B9FFB349}" sibTransId="{8BE6BAC9-4033-9744-A587-BF900BAD9D65}"/>
    <dgm:cxn modelId="{052A8136-EB8E-5C4F-9EE3-D08B0A08F53F}" type="presOf" srcId="{215AEA98-5A6E-C147-AAF1-AF0AA65DFDFB}" destId="{1CEB78F6-DDE8-1946-B4F8-9ED649BF2562}" srcOrd="0" destOrd="0" presId="urn:microsoft.com/office/officeart/2005/8/layout/hProcess9"/>
    <dgm:cxn modelId="{74D8A462-BD3F-244F-BC1E-29E9AFCE588D}" type="presOf" srcId="{D0339196-143A-5D49-8222-DF48BD75DC4C}" destId="{6B5DEAA2-F5B6-F440-9956-25C1FC0325F6}" srcOrd="0" destOrd="0" presId="urn:microsoft.com/office/officeart/2005/8/layout/hProcess9"/>
    <dgm:cxn modelId="{AA681C92-1540-224A-9505-DAA883806BB4}" type="presOf" srcId="{384B3358-DF27-3C4D-B6B8-EF75E40F46E7}" destId="{767C4255-9D4A-724B-A895-BD5CAF8BFB52}" srcOrd="0" destOrd="0" presId="urn:microsoft.com/office/officeart/2005/8/layout/hProcess9"/>
    <dgm:cxn modelId="{916762E7-2C8B-C04A-B067-23D6464D6989}" type="presOf" srcId="{33EDF369-D5E9-BE49-875F-D0E8CE682F3A}" destId="{F8067BCE-8EB9-DA4B-A9FB-989BCC07F658}" srcOrd="0" destOrd="0" presId="urn:microsoft.com/office/officeart/2005/8/layout/hProcess9"/>
    <dgm:cxn modelId="{722985CA-7CA3-E446-ACDC-9F3FBD3F2E58}" srcId="{33EDF369-D5E9-BE49-875F-D0E8CE682F3A}" destId="{AFC3FCB6-0646-1046-90F6-9284947F564E}" srcOrd="6" destOrd="0" parTransId="{D889EB18-143C-BE48-8F6B-A4575B063A8C}" sibTransId="{C0A8F362-E1AA-4946-95FE-CC6B2E994F5B}"/>
    <dgm:cxn modelId="{11B56C50-7638-C94E-804D-C559D932FF95}" srcId="{33EDF369-D5E9-BE49-875F-D0E8CE682F3A}" destId="{384B3358-DF27-3C4D-B6B8-EF75E40F46E7}" srcOrd="3" destOrd="0" parTransId="{D8D18256-F0DB-8B44-9B2E-904CC1A93DF9}" sibTransId="{CAACA147-9201-6444-BD37-DFA02A74C623}"/>
    <dgm:cxn modelId="{4EE99F28-D050-0C49-8017-ACDCC801370B}" type="presOf" srcId="{AFC3FCB6-0646-1046-90F6-9284947F564E}" destId="{51C14EDD-4408-9F44-947C-3E2E5AE35198}" srcOrd="0" destOrd="0" presId="urn:microsoft.com/office/officeart/2005/8/layout/hProcess9"/>
    <dgm:cxn modelId="{AF08491A-B4CC-4D4F-A3F4-3416C7D1B29D}" type="presParOf" srcId="{F8067BCE-8EB9-DA4B-A9FB-989BCC07F658}" destId="{DC424E20-5F1C-9444-8432-3CC59A265413}" srcOrd="0" destOrd="0" presId="urn:microsoft.com/office/officeart/2005/8/layout/hProcess9"/>
    <dgm:cxn modelId="{019B57C3-DAA8-884A-A292-D33BAFF15831}" type="presParOf" srcId="{F8067BCE-8EB9-DA4B-A9FB-989BCC07F658}" destId="{B3F82B5C-7B56-5E4A-9831-113436E9EDB9}" srcOrd="1" destOrd="0" presId="urn:microsoft.com/office/officeart/2005/8/layout/hProcess9"/>
    <dgm:cxn modelId="{740BFD48-B5D4-CF44-93F4-4215054AC9A4}" type="presParOf" srcId="{B3F82B5C-7B56-5E4A-9831-113436E9EDB9}" destId="{1CEB78F6-DDE8-1946-B4F8-9ED649BF2562}" srcOrd="0" destOrd="0" presId="urn:microsoft.com/office/officeart/2005/8/layout/hProcess9"/>
    <dgm:cxn modelId="{5C1BCAE1-9CB1-944B-8E24-4F9F5273ABCB}" type="presParOf" srcId="{B3F82B5C-7B56-5E4A-9831-113436E9EDB9}" destId="{0E7C3D07-E498-7241-B8FE-5EA2BC73D89F}" srcOrd="1" destOrd="0" presId="urn:microsoft.com/office/officeart/2005/8/layout/hProcess9"/>
    <dgm:cxn modelId="{973A0C5F-F917-1F46-B816-542C234EF52B}" type="presParOf" srcId="{B3F82B5C-7B56-5E4A-9831-113436E9EDB9}" destId="{6B5DEAA2-F5B6-F440-9956-25C1FC0325F6}" srcOrd="2" destOrd="0" presId="urn:microsoft.com/office/officeart/2005/8/layout/hProcess9"/>
    <dgm:cxn modelId="{D79C6412-2A5E-9E47-BF56-4AE5E249C5A0}" type="presParOf" srcId="{B3F82B5C-7B56-5E4A-9831-113436E9EDB9}" destId="{B96FD3B0-289F-5443-99F6-9F3F2A9645FD}" srcOrd="3" destOrd="0" presId="urn:microsoft.com/office/officeart/2005/8/layout/hProcess9"/>
    <dgm:cxn modelId="{4913DAA2-2E6F-EB42-B373-88AA5BEEEA2F}" type="presParOf" srcId="{B3F82B5C-7B56-5E4A-9831-113436E9EDB9}" destId="{16533E4D-5E06-9B42-83E3-6BB1A6DF740A}" srcOrd="4" destOrd="0" presId="urn:microsoft.com/office/officeart/2005/8/layout/hProcess9"/>
    <dgm:cxn modelId="{9E796BB5-1B5F-D742-AFE3-54042552E6D4}" type="presParOf" srcId="{B3F82B5C-7B56-5E4A-9831-113436E9EDB9}" destId="{2AA64ACF-BF5F-AA45-B66D-062820B6380F}" srcOrd="5" destOrd="0" presId="urn:microsoft.com/office/officeart/2005/8/layout/hProcess9"/>
    <dgm:cxn modelId="{985F278D-E75D-E643-9181-5024E2FAADDF}" type="presParOf" srcId="{B3F82B5C-7B56-5E4A-9831-113436E9EDB9}" destId="{767C4255-9D4A-724B-A895-BD5CAF8BFB52}" srcOrd="6" destOrd="0" presId="urn:microsoft.com/office/officeart/2005/8/layout/hProcess9"/>
    <dgm:cxn modelId="{6F95F2C1-CCE1-BD47-AAC1-41E71AAA164E}" type="presParOf" srcId="{B3F82B5C-7B56-5E4A-9831-113436E9EDB9}" destId="{4F10944D-7AD9-F547-B31B-5A66C661FD07}" srcOrd="7" destOrd="0" presId="urn:microsoft.com/office/officeart/2005/8/layout/hProcess9"/>
    <dgm:cxn modelId="{363E8CE4-45D4-0F48-8C73-5BD811ADB59B}" type="presParOf" srcId="{B3F82B5C-7B56-5E4A-9831-113436E9EDB9}" destId="{44739BCC-A4D1-A04E-8292-8D3256311D34}" srcOrd="8" destOrd="0" presId="urn:microsoft.com/office/officeart/2005/8/layout/hProcess9"/>
    <dgm:cxn modelId="{D7FF24F3-17AF-1D41-815B-1640F73C16DB}" type="presParOf" srcId="{B3F82B5C-7B56-5E4A-9831-113436E9EDB9}" destId="{B82D0807-95C7-F540-AF37-8A69E412E829}" srcOrd="9" destOrd="0" presId="urn:microsoft.com/office/officeart/2005/8/layout/hProcess9"/>
    <dgm:cxn modelId="{46613EB4-522B-B847-BBDE-B963AD977BBE}" type="presParOf" srcId="{B3F82B5C-7B56-5E4A-9831-113436E9EDB9}" destId="{6AB9DBB9-F39D-8E4B-A099-C71276871295}" srcOrd="10" destOrd="0" presId="urn:microsoft.com/office/officeart/2005/8/layout/hProcess9"/>
    <dgm:cxn modelId="{32FC3971-44AA-374E-A841-1B2E2F6B2DB7}" type="presParOf" srcId="{B3F82B5C-7B56-5E4A-9831-113436E9EDB9}" destId="{44FA165A-BAD5-E240-8006-BAE0D8D2004A}" srcOrd="11" destOrd="0" presId="urn:microsoft.com/office/officeart/2005/8/layout/hProcess9"/>
    <dgm:cxn modelId="{CC109827-907E-9849-ABC2-C94ACC4F0CD3}" type="presParOf" srcId="{B3F82B5C-7B56-5E4A-9831-113436E9EDB9}" destId="{51C14EDD-4408-9F44-947C-3E2E5AE35198}" srcOrd="12"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3CA2A40-B161-43B1-85B3-1C3C0D78AFE6}" type="doc">
      <dgm:prSet loTypeId="urn:microsoft.com/office/officeart/2005/8/layout/hProcess9" loCatId="process" qsTypeId="urn:microsoft.com/office/officeart/2005/8/quickstyle/3d5" qsCatId="3D" csTypeId="urn:microsoft.com/office/officeart/2005/8/colors/colorful2" csCatId="colorful" phldr="1"/>
      <dgm:spPr>
        <a:scene3d>
          <a:camera prst="isometricOffAxis2Left" zoom="95000">
            <a:rot lat="1075750" lon="1244647" rev="21502667"/>
          </a:camera>
          <a:lightRig rig="chilly" dir="t"/>
        </a:scene3d>
      </dgm:spPr>
    </dgm:pt>
    <dgm:pt modelId="{AC177681-5DD7-43B6-B601-56EA9F6D008C}">
      <dgm:prSet phldrT="[Text]"/>
      <dgm:spPr>
        <a:solidFill>
          <a:srgbClr val="B57BA8"/>
        </a:solidFill>
        <a:sp3d extrusionH="381000" contourW="38100" prstMaterial="dkEdge">
          <a:contourClr>
            <a:schemeClr val="lt1"/>
          </a:contourClr>
        </a:sp3d>
      </dgm:spPr>
      <dgm:t>
        <a:bodyPr/>
        <a:lstStyle/>
        <a:p>
          <a:r>
            <a:rPr lang="en-US" b="1" dirty="0" smtClean="0">
              <a:latin typeface="Calibri" charset="0"/>
              <a:ea typeface="Calibri" charset="0"/>
              <a:cs typeface="Calibri" charset="0"/>
            </a:rPr>
            <a:t>Step 4</a:t>
          </a:r>
          <a:endParaRPr lang="en-US" dirty="0">
            <a:latin typeface="Calibri" charset="0"/>
            <a:ea typeface="Calibri" charset="0"/>
            <a:cs typeface="Calibri" charset="0"/>
          </a:endParaRPr>
        </a:p>
      </dgm:t>
    </dgm:pt>
    <dgm:pt modelId="{14057F2A-B40B-494E-A20B-A46CB791E97B}" type="parTrans" cxnId="{895189F0-0DA8-4520-BEED-1B4D5DE84780}">
      <dgm:prSet/>
      <dgm:spPr/>
      <dgm:t>
        <a:bodyPr/>
        <a:lstStyle/>
        <a:p>
          <a:endParaRPr lang="en-US"/>
        </a:p>
      </dgm:t>
    </dgm:pt>
    <dgm:pt modelId="{075B9444-6C2B-46A0-B0BF-0535CBD8EA50}" type="sibTrans" cxnId="{895189F0-0DA8-4520-BEED-1B4D5DE84780}">
      <dgm:prSet/>
      <dgm:spPr/>
      <dgm:t>
        <a:bodyPr/>
        <a:lstStyle/>
        <a:p>
          <a:endParaRPr lang="en-US"/>
        </a:p>
      </dgm:t>
    </dgm:pt>
    <dgm:pt modelId="{9D8EBBAD-FF35-4CCB-96BF-F5CCD834B233}" type="pres">
      <dgm:prSet presAssocID="{13CA2A40-B161-43B1-85B3-1C3C0D78AFE6}" presName="CompostProcess" presStyleCnt="0">
        <dgm:presLayoutVars>
          <dgm:dir/>
          <dgm:resizeHandles val="exact"/>
        </dgm:presLayoutVars>
      </dgm:prSet>
      <dgm:spPr/>
    </dgm:pt>
    <dgm:pt modelId="{E54CFB34-D033-47B1-B617-FF84465E7A71}" type="pres">
      <dgm:prSet presAssocID="{13CA2A40-B161-43B1-85B3-1C3C0D78AFE6}" presName="arrow" presStyleLbl="bgShp" presStyleIdx="0" presStyleCnt="1"/>
      <dgm:spPr>
        <a:solidFill>
          <a:srgbClr val="8397B0"/>
        </a:solidFill>
        <a:sp3d z="-400500" extrusionH="63500" contourW="12700" prstMaterial="dkEdge">
          <a:contourClr>
            <a:schemeClr val="lt1">
              <a:tint val="50000"/>
            </a:schemeClr>
          </a:contourClr>
        </a:sp3d>
      </dgm:spPr>
      <dgm:t>
        <a:bodyPr/>
        <a:lstStyle/>
        <a:p>
          <a:endParaRPr lang="en-US"/>
        </a:p>
      </dgm:t>
    </dgm:pt>
    <dgm:pt modelId="{04589391-B89E-4B1A-8860-631EDD3ED6AA}" type="pres">
      <dgm:prSet presAssocID="{13CA2A40-B161-43B1-85B3-1C3C0D78AFE6}" presName="linearProcess" presStyleCnt="0"/>
      <dgm:spPr>
        <a:sp3d prstMaterial="dkEdge"/>
      </dgm:spPr>
    </dgm:pt>
    <dgm:pt modelId="{BDD724E0-3C94-4635-BE6C-88C6D0EAADDC}" type="pres">
      <dgm:prSet presAssocID="{AC177681-5DD7-43B6-B601-56EA9F6D008C}" presName="textNode" presStyleLbl="node1" presStyleIdx="0" presStyleCnt="1">
        <dgm:presLayoutVars>
          <dgm:bulletEnabled val="1"/>
        </dgm:presLayoutVars>
      </dgm:prSet>
      <dgm:spPr/>
      <dgm:t>
        <a:bodyPr/>
        <a:lstStyle/>
        <a:p>
          <a:endParaRPr lang="en-US"/>
        </a:p>
      </dgm:t>
    </dgm:pt>
  </dgm:ptLst>
  <dgm:cxnLst>
    <dgm:cxn modelId="{895189F0-0DA8-4520-BEED-1B4D5DE84780}" srcId="{13CA2A40-B161-43B1-85B3-1C3C0D78AFE6}" destId="{AC177681-5DD7-43B6-B601-56EA9F6D008C}" srcOrd="0" destOrd="0" parTransId="{14057F2A-B40B-494E-A20B-A46CB791E97B}" sibTransId="{075B9444-6C2B-46A0-B0BF-0535CBD8EA50}"/>
    <dgm:cxn modelId="{B3DE5E04-E8A2-F944-A0FD-85D1DF63B2A0}" type="presOf" srcId="{AC177681-5DD7-43B6-B601-56EA9F6D008C}" destId="{BDD724E0-3C94-4635-BE6C-88C6D0EAADDC}" srcOrd="0" destOrd="0" presId="urn:microsoft.com/office/officeart/2005/8/layout/hProcess9"/>
    <dgm:cxn modelId="{535CAAAC-19B9-6E4C-A8CE-3B98341930D3}" type="presOf" srcId="{13CA2A40-B161-43B1-85B3-1C3C0D78AFE6}" destId="{9D8EBBAD-FF35-4CCB-96BF-F5CCD834B233}" srcOrd="0" destOrd="0" presId="urn:microsoft.com/office/officeart/2005/8/layout/hProcess9"/>
    <dgm:cxn modelId="{7F3BF087-8DF6-DC40-A620-066697298B52}" type="presParOf" srcId="{9D8EBBAD-FF35-4CCB-96BF-F5CCD834B233}" destId="{E54CFB34-D033-47B1-B617-FF84465E7A71}" srcOrd="0" destOrd="0" presId="urn:microsoft.com/office/officeart/2005/8/layout/hProcess9"/>
    <dgm:cxn modelId="{DBA5AAA3-3346-E64C-9A46-A0DDF74F5B50}" type="presParOf" srcId="{9D8EBBAD-FF35-4CCB-96BF-F5CCD834B233}" destId="{04589391-B89E-4B1A-8860-631EDD3ED6AA}" srcOrd="1" destOrd="0" presId="urn:microsoft.com/office/officeart/2005/8/layout/hProcess9"/>
    <dgm:cxn modelId="{386C13CB-92BB-E94A-86FF-E594C9092BEC}" type="presParOf" srcId="{04589391-B89E-4B1A-8860-631EDD3ED6AA}" destId="{BDD724E0-3C94-4635-BE6C-88C6D0EAADDC}" srcOrd="0" destOrd="0" presId="urn:microsoft.com/office/officeart/2005/8/layout/hProcess9"/>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3EDF369-D5E9-BE49-875F-D0E8CE682F3A}" type="doc">
      <dgm:prSet loTypeId="urn:microsoft.com/office/officeart/2005/8/layout/hProcess9" loCatId="process" qsTypeId="urn:microsoft.com/office/officeart/2005/8/quickstyle/simple4" qsCatId="simple" csTypeId="urn:microsoft.com/office/officeart/2005/8/colors/accent1_2" csCatId="accent1" phldr="1"/>
      <dgm:spPr/>
    </dgm:pt>
    <dgm:pt modelId="{215AEA98-5A6E-C147-AAF1-AF0AA65DFDFB}">
      <dgm:prSet phldrT="[Text]"/>
      <dgm:spPr>
        <a:solidFill>
          <a:srgbClr val="B57BA8">
            <a:alpha val="52157"/>
          </a:srgbClr>
        </a:solidFill>
      </dgm:spPr>
      <dgm:t>
        <a:bodyPr/>
        <a:lstStyle/>
        <a:p>
          <a:r>
            <a:rPr lang="en-US" dirty="0" smtClean="0">
              <a:solidFill>
                <a:schemeClr val="bg1"/>
              </a:solidFill>
            </a:rPr>
            <a:t>1. Read transcript</a:t>
          </a:r>
          <a:endParaRPr lang="en-US" dirty="0">
            <a:solidFill>
              <a:schemeClr val="bg1"/>
            </a:solidFill>
          </a:endParaRPr>
        </a:p>
      </dgm:t>
    </dgm:pt>
    <dgm:pt modelId="{BC3964ED-3AE9-2D46-823D-4C88B9FFB349}" type="parTrans" cxnId="{E0C85EFA-F320-7F45-924E-BE5587DC6D9B}">
      <dgm:prSet/>
      <dgm:spPr/>
      <dgm:t>
        <a:bodyPr/>
        <a:lstStyle/>
        <a:p>
          <a:endParaRPr lang="en-US"/>
        </a:p>
      </dgm:t>
    </dgm:pt>
    <dgm:pt modelId="{8BE6BAC9-4033-9744-A587-BF900BAD9D65}" type="sibTrans" cxnId="{E0C85EFA-F320-7F45-924E-BE5587DC6D9B}">
      <dgm:prSet/>
      <dgm:spPr/>
      <dgm:t>
        <a:bodyPr/>
        <a:lstStyle/>
        <a:p>
          <a:endParaRPr lang="en-US"/>
        </a:p>
      </dgm:t>
    </dgm:pt>
    <dgm:pt modelId="{9F4BD524-C0AD-7945-8C99-0CBEB24887C3}">
      <dgm:prSet phldrT="[Text]"/>
      <dgm:spPr>
        <a:solidFill>
          <a:srgbClr val="B57BA8">
            <a:alpha val="52157"/>
          </a:srgbClr>
        </a:solidFill>
      </dgm:spPr>
      <dgm:t>
        <a:bodyPr/>
        <a:lstStyle/>
        <a:p>
          <a:r>
            <a:rPr lang="en-US" dirty="0" smtClean="0">
              <a:solidFill>
                <a:schemeClr val="bg1"/>
              </a:solidFill>
            </a:rPr>
            <a:t>3. Establish consensus on codes</a:t>
          </a:r>
          <a:endParaRPr lang="en-US" dirty="0">
            <a:solidFill>
              <a:schemeClr val="bg1"/>
            </a:solidFill>
          </a:endParaRPr>
        </a:p>
      </dgm:t>
    </dgm:pt>
    <dgm:pt modelId="{6B381DAB-CBCC-7843-8379-CF5D61F2F3CC}" type="parTrans" cxnId="{509F58EF-B170-3F4B-A058-BCA140EC34B7}">
      <dgm:prSet/>
      <dgm:spPr/>
      <dgm:t>
        <a:bodyPr/>
        <a:lstStyle/>
        <a:p>
          <a:endParaRPr lang="en-US"/>
        </a:p>
      </dgm:t>
    </dgm:pt>
    <dgm:pt modelId="{8EA6A200-B290-854F-8739-E339A53D18B3}" type="sibTrans" cxnId="{509F58EF-B170-3F4B-A058-BCA140EC34B7}">
      <dgm:prSet/>
      <dgm:spPr/>
      <dgm:t>
        <a:bodyPr/>
        <a:lstStyle/>
        <a:p>
          <a:endParaRPr lang="en-US"/>
        </a:p>
      </dgm:t>
    </dgm:pt>
    <dgm:pt modelId="{F2C8ED63-5834-8344-8807-DAB0375435C0}">
      <dgm:prSet phldrT="[Text]"/>
      <dgm:spPr>
        <a:solidFill>
          <a:srgbClr val="B57BA8"/>
        </a:solidFill>
      </dgm:spPr>
      <dgm:t>
        <a:bodyPr/>
        <a:lstStyle/>
        <a:p>
          <a:r>
            <a:rPr lang="en-US" dirty="0" smtClean="0">
              <a:solidFill>
                <a:schemeClr val="bg1"/>
              </a:solidFill>
            </a:rPr>
            <a:t>5. Develop draft codebook</a:t>
          </a:r>
          <a:endParaRPr lang="en-US" dirty="0">
            <a:solidFill>
              <a:schemeClr val="bg1"/>
            </a:solidFill>
          </a:endParaRPr>
        </a:p>
      </dgm:t>
    </dgm:pt>
    <dgm:pt modelId="{8952CE0E-EE60-9C49-B3AF-65EBA911DA66}" type="parTrans" cxnId="{D9D2526B-6673-1B43-BE65-70DB677A8307}">
      <dgm:prSet/>
      <dgm:spPr/>
      <dgm:t>
        <a:bodyPr/>
        <a:lstStyle/>
        <a:p>
          <a:endParaRPr lang="en-US"/>
        </a:p>
      </dgm:t>
    </dgm:pt>
    <dgm:pt modelId="{786F1566-6E56-A04B-BC37-258CE3F5F0F7}" type="sibTrans" cxnId="{D9D2526B-6673-1B43-BE65-70DB677A8307}">
      <dgm:prSet/>
      <dgm:spPr/>
      <dgm:t>
        <a:bodyPr/>
        <a:lstStyle/>
        <a:p>
          <a:endParaRPr lang="en-US"/>
        </a:p>
      </dgm:t>
    </dgm:pt>
    <dgm:pt modelId="{D0339196-143A-5D49-8222-DF48BD75DC4C}">
      <dgm:prSet phldrT="[Text]"/>
      <dgm:spPr>
        <a:solidFill>
          <a:srgbClr val="B57BA8">
            <a:alpha val="52157"/>
          </a:srgbClr>
        </a:solidFill>
      </dgm:spPr>
      <dgm:t>
        <a:bodyPr/>
        <a:lstStyle/>
        <a:p>
          <a:r>
            <a:rPr lang="en-US" dirty="0" smtClean="0">
              <a:solidFill>
                <a:schemeClr val="bg1"/>
              </a:solidFill>
            </a:rPr>
            <a:t>2. Read + open-code transcript</a:t>
          </a:r>
          <a:endParaRPr lang="en-US" dirty="0">
            <a:solidFill>
              <a:schemeClr val="bg1"/>
            </a:solidFill>
          </a:endParaRPr>
        </a:p>
      </dgm:t>
    </dgm:pt>
    <dgm:pt modelId="{2032F579-6D8D-B841-AD47-048F76168E64}" type="parTrans" cxnId="{777CE7CD-0EA1-974E-BD3A-A135B6198232}">
      <dgm:prSet/>
      <dgm:spPr/>
      <dgm:t>
        <a:bodyPr/>
        <a:lstStyle/>
        <a:p>
          <a:endParaRPr lang="en-US"/>
        </a:p>
      </dgm:t>
    </dgm:pt>
    <dgm:pt modelId="{1329784B-FB1D-184E-84BF-B3DE5BDEA2B6}" type="sibTrans" cxnId="{777CE7CD-0EA1-974E-BD3A-A135B6198232}">
      <dgm:prSet/>
      <dgm:spPr/>
      <dgm:t>
        <a:bodyPr/>
        <a:lstStyle/>
        <a:p>
          <a:endParaRPr lang="en-US"/>
        </a:p>
      </dgm:t>
    </dgm:pt>
    <dgm:pt modelId="{384B3358-DF27-3C4D-B6B8-EF75E40F46E7}">
      <dgm:prSet phldrT="[Text]"/>
      <dgm:spPr>
        <a:solidFill>
          <a:srgbClr val="B57BA8">
            <a:alpha val="52157"/>
          </a:srgbClr>
        </a:solidFill>
      </dgm:spPr>
      <dgm:t>
        <a:bodyPr/>
        <a:lstStyle/>
        <a:p>
          <a:r>
            <a:rPr lang="en-US" dirty="0" smtClean="0">
              <a:solidFill>
                <a:schemeClr val="bg1"/>
              </a:solidFill>
            </a:rPr>
            <a:t>4. Repeat steps 1-3 (10-20%)</a:t>
          </a:r>
          <a:endParaRPr lang="en-US" dirty="0">
            <a:solidFill>
              <a:schemeClr val="bg1"/>
            </a:solidFill>
          </a:endParaRPr>
        </a:p>
      </dgm:t>
    </dgm:pt>
    <dgm:pt modelId="{D8D18256-F0DB-8B44-9B2E-904CC1A93DF9}" type="parTrans" cxnId="{11B56C50-7638-C94E-804D-C559D932FF95}">
      <dgm:prSet/>
      <dgm:spPr/>
      <dgm:t>
        <a:bodyPr/>
        <a:lstStyle/>
        <a:p>
          <a:endParaRPr lang="en-US"/>
        </a:p>
      </dgm:t>
    </dgm:pt>
    <dgm:pt modelId="{CAACA147-9201-6444-BD37-DFA02A74C623}" type="sibTrans" cxnId="{11B56C50-7638-C94E-804D-C559D932FF95}">
      <dgm:prSet/>
      <dgm:spPr/>
      <dgm:t>
        <a:bodyPr/>
        <a:lstStyle/>
        <a:p>
          <a:endParaRPr lang="en-US"/>
        </a:p>
      </dgm:t>
    </dgm:pt>
    <dgm:pt modelId="{69924797-3114-D947-ABB8-FCB42AACA5B5}">
      <dgm:prSet phldrT="[Text]"/>
      <dgm:spPr>
        <a:solidFill>
          <a:srgbClr val="B57BA8">
            <a:alpha val="52157"/>
          </a:srgbClr>
        </a:solidFill>
      </dgm:spPr>
      <dgm:t>
        <a:bodyPr/>
        <a:lstStyle/>
        <a:p>
          <a:r>
            <a:rPr lang="en-US" dirty="0" smtClean="0">
              <a:solidFill>
                <a:schemeClr val="bg1"/>
              </a:solidFill>
            </a:rPr>
            <a:t>6. Repeat steps 1-3 using codebook</a:t>
          </a:r>
          <a:endParaRPr lang="en-US" dirty="0">
            <a:solidFill>
              <a:schemeClr val="bg1"/>
            </a:solidFill>
          </a:endParaRPr>
        </a:p>
      </dgm:t>
    </dgm:pt>
    <dgm:pt modelId="{36C9E369-B028-3042-A87B-A53D38B52352}" type="parTrans" cxnId="{E78B0F8B-9FF9-1948-A940-B2267EDAB5EA}">
      <dgm:prSet/>
      <dgm:spPr/>
      <dgm:t>
        <a:bodyPr/>
        <a:lstStyle/>
        <a:p>
          <a:endParaRPr lang="en-US"/>
        </a:p>
      </dgm:t>
    </dgm:pt>
    <dgm:pt modelId="{8932AAA5-5BA4-0E46-B95D-CD9732F4C7F8}" type="sibTrans" cxnId="{E78B0F8B-9FF9-1948-A940-B2267EDAB5EA}">
      <dgm:prSet/>
      <dgm:spPr/>
      <dgm:t>
        <a:bodyPr/>
        <a:lstStyle/>
        <a:p>
          <a:endParaRPr lang="en-US"/>
        </a:p>
      </dgm:t>
    </dgm:pt>
    <dgm:pt modelId="{AFC3FCB6-0646-1046-90F6-9284947F564E}">
      <dgm:prSet phldrT="[Text]"/>
      <dgm:spPr>
        <a:solidFill>
          <a:srgbClr val="B57BA8">
            <a:alpha val="52157"/>
          </a:srgbClr>
        </a:solidFill>
      </dgm:spPr>
      <dgm:t>
        <a:bodyPr/>
        <a:lstStyle/>
        <a:p>
          <a:r>
            <a:rPr lang="en-US" dirty="0" smtClean="0">
              <a:solidFill>
                <a:schemeClr val="bg1"/>
              </a:solidFill>
            </a:rPr>
            <a:t>7. Refine codebook iteratively</a:t>
          </a:r>
          <a:endParaRPr lang="en-US" dirty="0">
            <a:solidFill>
              <a:schemeClr val="bg1"/>
            </a:solidFill>
          </a:endParaRPr>
        </a:p>
      </dgm:t>
    </dgm:pt>
    <dgm:pt modelId="{D889EB18-143C-BE48-8F6B-A4575B063A8C}" type="parTrans" cxnId="{722985CA-7CA3-E446-ACDC-9F3FBD3F2E58}">
      <dgm:prSet/>
      <dgm:spPr/>
      <dgm:t>
        <a:bodyPr/>
        <a:lstStyle/>
        <a:p>
          <a:endParaRPr lang="en-US"/>
        </a:p>
      </dgm:t>
    </dgm:pt>
    <dgm:pt modelId="{C0A8F362-E1AA-4946-95FE-CC6B2E994F5B}" type="sibTrans" cxnId="{722985CA-7CA3-E446-ACDC-9F3FBD3F2E58}">
      <dgm:prSet/>
      <dgm:spPr/>
      <dgm:t>
        <a:bodyPr/>
        <a:lstStyle/>
        <a:p>
          <a:endParaRPr lang="en-US"/>
        </a:p>
      </dgm:t>
    </dgm:pt>
    <dgm:pt modelId="{F8067BCE-8EB9-DA4B-A9FB-989BCC07F658}" type="pres">
      <dgm:prSet presAssocID="{33EDF369-D5E9-BE49-875F-D0E8CE682F3A}" presName="CompostProcess" presStyleCnt="0">
        <dgm:presLayoutVars>
          <dgm:dir/>
          <dgm:resizeHandles val="exact"/>
        </dgm:presLayoutVars>
      </dgm:prSet>
      <dgm:spPr/>
    </dgm:pt>
    <dgm:pt modelId="{DC424E20-5F1C-9444-8432-3CC59A265413}" type="pres">
      <dgm:prSet presAssocID="{33EDF369-D5E9-BE49-875F-D0E8CE682F3A}" presName="arrow" presStyleLbl="bgShp" presStyleIdx="0" presStyleCnt="1"/>
      <dgm:spPr/>
    </dgm:pt>
    <dgm:pt modelId="{B3F82B5C-7B56-5E4A-9831-113436E9EDB9}" type="pres">
      <dgm:prSet presAssocID="{33EDF369-D5E9-BE49-875F-D0E8CE682F3A}" presName="linearProcess" presStyleCnt="0"/>
      <dgm:spPr/>
    </dgm:pt>
    <dgm:pt modelId="{1CEB78F6-DDE8-1946-B4F8-9ED649BF2562}" type="pres">
      <dgm:prSet presAssocID="{215AEA98-5A6E-C147-AAF1-AF0AA65DFDFB}" presName="textNode" presStyleLbl="node1" presStyleIdx="0" presStyleCnt="7">
        <dgm:presLayoutVars>
          <dgm:bulletEnabled val="1"/>
        </dgm:presLayoutVars>
      </dgm:prSet>
      <dgm:spPr/>
      <dgm:t>
        <a:bodyPr/>
        <a:lstStyle/>
        <a:p>
          <a:endParaRPr lang="en-US"/>
        </a:p>
      </dgm:t>
    </dgm:pt>
    <dgm:pt modelId="{0E7C3D07-E498-7241-B8FE-5EA2BC73D89F}" type="pres">
      <dgm:prSet presAssocID="{8BE6BAC9-4033-9744-A587-BF900BAD9D65}" presName="sibTrans" presStyleCnt="0"/>
      <dgm:spPr/>
    </dgm:pt>
    <dgm:pt modelId="{6B5DEAA2-F5B6-F440-9956-25C1FC0325F6}" type="pres">
      <dgm:prSet presAssocID="{D0339196-143A-5D49-8222-DF48BD75DC4C}" presName="textNode" presStyleLbl="node1" presStyleIdx="1" presStyleCnt="7">
        <dgm:presLayoutVars>
          <dgm:bulletEnabled val="1"/>
        </dgm:presLayoutVars>
      </dgm:prSet>
      <dgm:spPr/>
      <dgm:t>
        <a:bodyPr/>
        <a:lstStyle/>
        <a:p>
          <a:endParaRPr lang="en-US"/>
        </a:p>
      </dgm:t>
    </dgm:pt>
    <dgm:pt modelId="{B96FD3B0-289F-5443-99F6-9F3F2A9645FD}" type="pres">
      <dgm:prSet presAssocID="{1329784B-FB1D-184E-84BF-B3DE5BDEA2B6}" presName="sibTrans" presStyleCnt="0"/>
      <dgm:spPr/>
    </dgm:pt>
    <dgm:pt modelId="{16533E4D-5E06-9B42-83E3-6BB1A6DF740A}" type="pres">
      <dgm:prSet presAssocID="{9F4BD524-C0AD-7945-8C99-0CBEB24887C3}" presName="textNode" presStyleLbl="node1" presStyleIdx="2" presStyleCnt="7">
        <dgm:presLayoutVars>
          <dgm:bulletEnabled val="1"/>
        </dgm:presLayoutVars>
      </dgm:prSet>
      <dgm:spPr/>
      <dgm:t>
        <a:bodyPr/>
        <a:lstStyle/>
        <a:p>
          <a:endParaRPr lang="en-US"/>
        </a:p>
      </dgm:t>
    </dgm:pt>
    <dgm:pt modelId="{2AA64ACF-BF5F-AA45-B66D-062820B6380F}" type="pres">
      <dgm:prSet presAssocID="{8EA6A200-B290-854F-8739-E339A53D18B3}" presName="sibTrans" presStyleCnt="0"/>
      <dgm:spPr/>
    </dgm:pt>
    <dgm:pt modelId="{767C4255-9D4A-724B-A895-BD5CAF8BFB52}" type="pres">
      <dgm:prSet presAssocID="{384B3358-DF27-3C4D-B6B8-EF75E40F46E7}" presName="textNode" presStyleLbl="node1" presStyleIdx="3" presStyleCnt="7">
        <dgm:presLayoutVars>
          <dgm:bulletEnabled val="1"/>
        </dgm:presLayoutVars>
      </dgm:prSet>
      <dgm:spPr/>
      <dgm:t>
        <a:bodyPr/>
        <a:lstStyle/>
        <a:p>
          <a:endParaRPr lang="en-US"/>
        </a:p>
      </dgm:t>
    </dgm:pt>
    <dgm:pt modelId="{4F10944D-7AD9-F547-B31B-5A66C661FD07}" type="pres">
      <dgm:prSet presAssocID="{CAACA147-9201-6444-BD37-DFA02A74C623}" presName="sibTrans" presStyleCnt="0"/>
      <dgm:spPr/>
    </dgm:pt>
    <dgm:pt modelId="{44739BCC-A4D1-A04E-8292-8D3256311D34}" type="pres">
      <dgm:prSet presAssocID="{F2C8ED63-5834-8344-8807-DAB0375435C0}" presName="textNode" presStyleLbl="node1" presStyleIdx="4" presStyleCnt="7">
        <dgm:presLayoutVars>
          <dgm:bulletEnabled val="1"/>
        </dgm:presLayoutVars>
      </dgm:prSet>
      <dgm:spPr/>
      <dgm:t>
        <a:bodyPr/>
        <a:lstStyle/>
        <a:p>
          <a:endParaRPr lang="en-US"/>
        </a:p>
      </dgm:t>
    </dgm:pt>
    <dgm:pt modelId="{B82D0807-95C7-F540-AF37-8A69E412E829}" type="pres">
      <dgm:prSet presAssocID="{786F1566-6E56-A04B-BC37-258CE3F5F0F7}" presName="sibTrans" presStyleCnt="0"/>
      <dgm:spPr/>
    </dgm:pt>
    <dgm:pt modelId="{6AB9DBB9-F39D-8E4B-A099-C71276871295}" type="pres">
      <dgm:prSet presAssocID="{69924797-3114-D947-ABB8-FCB42AACA5B5}" presName="textNode" presStyleLbl="node1" presStyleIdx="5" presStyleCnt="7">
        <dgm:presLayoutVars>
          <dgm:bulletEnabled val="1"/>
        </dgm:presLayoutVars>
      </dgm:prSet>
      <dgm:spPr/>
      <dgm:t>
        <a:bodyPr/>
        <a:lstStyle/>
        <a:p>
          <a:endParaRPr lang="en-US"/>
        </a:p>
      </dgm:t>
    </dgm:pt>
    <dgm:pt modelId="{44FA165A-BAD5-E240-8006-BAE0D8D2004A}" type="pres">
      <dgm:prSet presAssocID="{8932AAA5-5BA4-0E46-B95D-CD9732F4C7F8}" presName="sibTrans" presStyleCnt="0"/>
      <dgm:spPr/>
    </dgm:pt>
    <dgm:pt modelId="{51C14EDD-4408-9F44-947C-3E2E5AE35198}" type="pres">
      <dgm:prSet presAssocID="{AFC3FCB6-0646-1046-90F6-9284947F564E}" presName="textNode" presStyleLbl="node1" presStyleIdx="6" presStyleCnt="7">
        <dgm:presLayoutVars>
          <dgm:bulletEnabled val="1"/>
        </dgm:presLayoutVars>
      </dgm:prSet>
      <dgm:spPr/>
      <dgm:t>
        <a:bodyPr/>
        <a:lstStyle/>
        <a:p>
          <a:endParaRPr lang="en-US"/>
        </a:p>
      </dgm:t>
    </dgm:pt>
  </dgm:ptLst>
  <dgm:cxnLst>
    <dgm:cxn modelId="{722985CA-7CA3-E446-ACDC-9F3FBD3F2E58}" srcId="{33EDF369-D5E9-BE49-875F-D0E8CE682F3A}" destId="{AFC3FCB6-0646-1046-90F6-9284947F564E}" srcOrd="6" destOrd="0" parTransId="{D889EB18-143C-BE48-8F6B-A4575B063A8C}" sibTransId="{C0A8F362-E1AA-4946-95FE-CC6B2E994F5B}"/>
    <dgm:cxn modelId="{BAE66303-F10D-194E-86FF-5BF7C218F907}" type="presOf" srcId="{384B3358-DF27-3C4D-B6B8-EF75E40F46E7}" destId="{767C4255-9D4A-724B-A895-BD5CAF8BFB52}" srcOrd="0" destOrd="0" presId="urn:microsoft.com/office/officeart/2005/8/layout/hProcess9"/>
    <dgm:cxn modelId="{509F58EF-B170-3F4B-A058-BCA140EC34B7}" srcId="{33EDF369-D5E9-BE49-875F-D0E8CE682F3A}" destId="{9F4BD524-C0AD-7945-8C99-0CBEB24887C3}" srcOrd="2" destOrd="0" parTransId="{6B381DAB-CBCC-7843-8379-CF5D61F2F3CC}" sibTransId="{8EA6A200-B290-854F-8739-E339A53D18B3}"/>
    <dgm:cxn modelId="{E0C85EFA-F320-7F45-924E-BE5587DC6D9B}" srcId="{33EDF369-D5E9-BE49-875F-D0E8CE682F3A}" destId="{215AEA98-5A6E-C147-AAF1-AF0AA65DFDFB}" srcOrd="0" destOrd="0" parTransId="{BC3964ED-3AE9-2D46-823D-4C88B9FFB349}" sibTransId="{8BE6BAC9-4033-9744-A587-BF900BAD9D65}"/>
    <dgm:cxn modelId="{777CE7CD-0EA1-974E-BD3A-A135B6198232}" srcId="{33EDF369-D5E9-BE49-875F-D0E8CE682F3A}" destId="{D0339196-143A-5D49-8222-DF48BD75DC4C}" srcOrd="1" destOrd="0" parTransId="{2032F579-6D8D-B841-AD47-048F76168E64}" sibTransId="{1329784B-FB1D-184E-84BF-B3DE5BDEA2B6}"/>
    <dgm:cxn modelId="{B736B277-BC7D-1A40-B250-F3B34867D47F}" type="presOf" srcId="{D0339196-143A-5D49-8222-DF48BD75DC4C}" destId="{6B5DEAA2-F5B6-F440-9956-25C1FC0325F6}" srcOrd="0" destOrd="0" presId="urn:microsoft.com/office/officeart/2005/8/layout/hProcess9"/>
    <dgm:cxn modelId="{E78B0F8B-9FF9-1948-A940-B2267EDAB5EA}" srcId="{33EDF369-D5E9-BE49-875F-D0E8CE682F3A}" destId="{69924797-3114-D947-ABB8-FCB42AACA5B5}" srcOrd="5" destOrd="0" parTransId="{36C9E369-B028-3042-A87B-A53D38B52352}" sibTransId="{8932AAA5-5BA4-0E46-B95D-CD9732F4C7F8}"/>
    <dgm:cxn modelId="{824918D7-10E1-8541-95E4-B54B65627C38}" type="presOf" srcId="{AFC3FCB6-0646-1046-90F6-9284947F564E}" destId="{51C14EDD-4408-9F44-947C-3E2E5AE35198}" srcOrd="0" destOrd="0" presId="urn:microsoft.com/office/officeart/2005/8/layout/hProcess9"/>
    <dgm:cxn modelId="{56EF5560-484D-9B4D-8A4B-BA9BD5F0C517}" type="presOf" srcId="{F2C8ED63-5834-8344-8807-DAB0375435C0}" destId="{44739BCC-A4D1-A04E-8292-8D3256311D34}" srcOrd="0" destOrd="0" presId="urn:microsoft.com/office/officeart/2005/8/layout/hProcess9"/>
    <dgm:cxn modelId="{11B56C50-7638-C94E-804D-C559D932FF95}" srcId="{33EDF369-D5E9-BE49-875F-D0E8CE682F3A}" destId="{384B3358-DF27-3C4D-B6B8-EF75E40F46E7}" srcOrd="3" destOrd="0" parTransId="{D8D18256-F0DB-8B44-9B2E-904CC1A93DF9}" sibTransId="{CAACA147-9201-6444-BD37-DFA02A74C623}"/>
    <dgm:cxn modelId="{D9D2526B-6673-1B43-BE65-70DB677A8307}" srcId="{33EDF369-D5E9-BE49-875F-D0E8CE682F3A}" destId="{F2C8ED63-5834-8344-8807-DAB0375435C0}" srcOrd="4" destOrd="0" parTransId="{8952CE0E-EE60-9C49-B3AF-65EBA911DA66}" sibTransId="{786F1566-6E56-A04B-BC37-258CE3F5F0F7}"/>
    <dgm:cxn modelId="{FF6E4388-5357-3A4F-9F52-BE887B92789B}" type="presOf" srcId="{33EDF369-D5E9-BE49-875F-D0E8CE682F3A}" destId="{F8067BCE-8EB9-DA4B-A9FB-989BCC07F658}" srcOrd="0" destOrd="0" presId="urn:microsoft.com/office/officeart/2005/8/layout/hProcess9"/>
    <dgm:cxn modelId="{B7D0B0A3-6050-CC49-837E-A825DC212779}" type="presOf" srcId="{215AEA98-5A6E-C147-AAF1-AF0AA65DFDFB}" destId="{1CEB78F6-DDE8-1946-B4F8-9ED649BF2562}" srcOrd="0" destOrd="0" presId="urn:microsoft.com/office/officeart/2005/8/layout/hProcess9"/>
    <dgm:cxn modelId="{94649FF0-0E4B-BE45-BE81-572402F97623}" type="presOf" srcId="{69924797-3114-D947-ABB8-FCB42AACA5B5}" destId="{6AB9DBB9-F39D-8E4B-A099-C71276871295}" srcOrd="0" destOrd="0" presId="urn:microsoft.com/office/officeart/2005/8/layout/hProcess9"/>
    <dgm:cxn modelId="{59D2BE7A-77B2-8C46-B76A-784EB38E61CD}" type="presOf" srcId="{9F4BD524-C0AD-7945-8C99-0CBEB24887C3}" destId="{16533E4D-5E06-9B42-83E3-6BB1A6DF740A}" srcOrd="0" destOrd="0" presId="urn:microsoft.com/office/officeart/2005/8/layout/hProcess9"/>
    <dgm:cxn modelId="{B76CC6D8-55A9-A54F-BB37-874A655D9642}" type="presParOf" srcId="{F8067BCE-8EB9-DA4B-A9FB-989BCC07F658}" destId="{DC424E20-5F1C-9444-8432-3CC59A265413}" srcOrd="0" destOrd="0" presId="urn:microsoft.com/office/officeart/2005/8/layout/hProcess9"/>
    <dgm:cxn modelId="{D645918B-CBBA-8942-8983-9A8638CD6795}" type="presParOf" srcId="{F8067BCE-8EB9-DA4B-A9FB-989BCC07F658}" destId="{B3F82B5C-7B56-5E4A-9831-113436E9EDB9}" srcOrd="1" destOrd="0" presId="urn:microsoft.com/office/officeart/2005/8/layout/hProcess9"/>
    <dgm:cxn modelId="{2DBA4BB8-91EC-E44B-BF28-F298A35CD512}" type="presParOf" srcId="{B3F82B5C-7B56-5E4A-9831-113436E9EDB9}" destId="{1CEB78F6-DDE8-1946-B4F8-9ED649BF2562}" srcOrd="0" destOrd="0" presId="urn:microsoft.com/office/officeart/2005/8/layout/hProcess9"/>
    <dgm:cxn modelId="{EC158145-67A4-D64A-9AF5-45A60E4612F8}" type="presParOf" srcId="{B3F82B5C-7B56-5E4A-9831-113436E9EDB9}" destId="{0E7C3D07-E498-7241-B8FE-5EA2BC73D89F}" srcOrd="1" destOrd="0" presId="urn:microsoft.com/office/officeart/2005/8/layout/hProcess9"/>
    <dgm:cxn modelId="{96E27763-411C-7041-B109-C931AD2A4697}" type="presParOf" srcId="{B3F82B5C-7B56-5E4A-9831-113436E9EDB9}" destId="{6B5DEAA2-F5B6-F440-9956-25C1FC0325F6}" srcOrd="2" destOrd="0" presId="urn:microsoft.com/office/officeart/2005/8/layout/hProcess9"/>
    <dgm:cxn modelId="{61B419DA-890D-D141-B8DD-C25AEEF42CAF}" type="presParOf" srcId="{B3F82B5C-7B56-5E4A-9831-113436E9EDB9}" destId="{B96FD3B0-289F-5443-99F6-9F3F2A9645FD}" srcOrd="3" destOrd="0" presId="urn:microsoft.com/office/officeart/2005/8/layout/hProcess9"/>
    <dgm:cxn modelId="{09658814-9274-214B-BAC8-4E30091C7932}" type="presParOf" srcId="{B3F82B5C-7B56-5E4A-9831-113436E9EDB9}" destId="{16533E4D-5E06-9B42-83E3-6BB1A6DF740A}" srcOrd="4" destOrd="0" presId="urn:microsoft.com/office/officeart/2005/8/layout/hProcess9"/>
    <dgm:cxn modelId="{9D9FD043-F423-074A-AB2C-87A67E9538CD}" type="presParOf" srcId="{B3F82B5C-7B56-5E4A-9831-113436E9EDB9}" destId="{2AA64ACF-BF5F-AA45-B66D-062820B6380F}" srcOrd="5" destOrd="0" presId="urn:microsoft.com/office/officeart/2005/8/layout/hProcess9"/>
    <dgm:cxn modelId="{9A31696C-9136-EE4E-AB24-954368D28F36}" type="presParOf" srcId="{B3F82B5C-7B56-5E4A-9831-113436E9EDB9}" destId="{767C4255-9D4A-724B-A895-BD5CAF8BFB52}" srcOrd="6" destOrd="0" presId="urn:microsoft.com/office/officeart/2005/8/layout/hProcess9"/>
    <dgm:cxn modelId="{6F0CD13B-9AA0-7E4B-B226-3306F063667C}" type="presParOf" srcId="{B3F82B5C-7B56-5E4A-9831-113436E9EDB9}" destId="{4F10944D-7AD9-F547-B31B-5A66C661FD07}" srcOrd="7" destOrd="0" presId="urn:microsoft.com/office/officeart/2005/8/layout/hProcess9"/>
    <dgm:cxn modelId="{3F3328C2-4334-1842-9692-65A934D2A7D0}" type="presParOf" srcId="{B3F82B5C-7B56-5E4A-9831-113436E9EDB9}" destId="{44739BCC-A4D1-A04E-8292-8D3256311D34}" srcOrd="8" destOrd="0" presId="urn:microsoft.com/office/officeart/2005/8/layout/hProcess9"/>
    <dgm:cxn modelId="{C58D02D2-6826-944A-8B13-1FF97766DF01}" type="presParOf" srcId="{B3F82B5C-7B56-5E4A-9831-113436E9EDB9}" destId="{B82D0807-95C7-F540-AF37-8A69E412E829}" srcOrd="9" destOrd="0" presId="urn:microsoft.com/office/officeart/2005/8/layout/hProcess9"/>
    <dgm:cxn modelId="{865ECBB5-75B7-BC4D-BEC8-06ECC8D05A73}" type="presParOf" srcId="{B3F82B5C-7B56-5E4A-9831-113436E9EDB9}" destId="{6AB9DBB9-F39D-8E4B-A099-C71276871295}" srcOrd="10" destOrd="0" presId="urn:microsoft.com/office/officeart/2005/8/layout/hProcess9"/>
    <dgm:cxn modelId="{D542FD92-10C2-E54B-B2DF-32699BD7DE56}" type="presParOf" srcId="{B3F82B5C-7B56-5E4A-9831-113436E9EDB9}" destId="{44FA165A-BAD5-E240-8006-BAE0D8D2004A}" srcOrd="11" destOrd="0" presId="urn:microsoft.com/office/officeart/2005/8/layout/hProcess9"/>
    <dgm:cxn modelId="{16192289-0154-A447-8C4C-AD17B3A38A4C}" type="presParOf" srcId="{B3F82B5C-7B56-5E4A-9831-113436E9EDB9}" destId="{51C14EDD-4408-9F44-947C-3E2E5AE35198}" srcOrd="12"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3CA2A40-B161-43B1-85B3-1C3C0D78AFE6}" type="doc">
      <dgm:prSet loTypeId="urn:microsoft.com/office/officeart/2005/8/layout/hProcess9" loCatId="process" qsTypeId="urn:microsoft.com/office/officeart/2005/8/quickstyle/3d5" qsCatId="3D" csTypeId="urn:microsoft.com/office/officeart/2005/8/colors/colorful2" csCatId="colorful" phldr="1"/>
      <dgm:spPr>
        <a:scene3d>
          <a:camera prst="isometricOffAxis2Left" zoom="95000">
            <a:rot lat="1075750" lon="1244647" rev="21502667"/>
          </a:camera>
          <a:lightRig rig="chilly" dir="t"/>
        </a:scene3d>
      </dgm:spPr>
    </dgm:pt>
    <dgm:pt modelId="{AC177681-5DD7-43B6-B601-56EA9F6D008C}">
      <dgm:prSet phldrT="[Text]"/>
      <dgm:spPr>
        <a:solidFill>
          <a:srgbClr val="B57BA8"/>
        </a:solidFill>
        <a:sp3d extrusionH="381000" contourW="38100" prstMaterial="dkEdge">
          <a:contourClr>
            <a:schemeClr val="lt1"/>
          </a:contourClr>
        </a:sp3d>
      </dgm:spPr>
      <dgm:t>
        <a:bodyPr/>
        <a:lstStyle/>
        <a:p>
          <a:r>
            <a:rPr lang="en-US" b="1" dirty="0" smtClean="0">
              <a:latin typeface="Calibri" charset="0"/>
              <a:ea typeface="Calibri" charset="0"/>
              <a:cs typeface="Calibri" charset="0"/>
            </a:rPr>
            <a:t>Step 5</a:t>
          </a:r>
          <a:endParaRPr lang="en-US" dirty="0">
            <a:latin typeface="Calibri" charset="0"/>
            <a:ea typeface="Calibri" charset="0"/>
            <a:cs typeface="Calibri" charset="0"/>
          </a:endParaRPr>
        </a:p>
      </dgm:t>
    </dgm:pt>
    <dgm:pt modelId="{14057F2A-B40B-494E-A20B-A46CB791E97B}" type="parTrans" cxnId="{895189F0-0DA8-4520-BEED-1B4D5DE84780}">
      <dgm:prSet/>
      <dgm:spPr/>
      <dgm:t>
        <a:bodyPr/>
        <a:lstStyle/>
        <a:p>
          <a:endParaRPr lang="en-US"/>
        </a:p>
      </dgm:t>
    </dgm:pt>
    <dgm:pt modelId="{075B9444-6C2B-46A0-B0BF-0535CBD8EA50}" type="sibTrans" cxnId="{895189F0-0DA8-4520-BEED-1B4D5DE84780}">
      <dgm:prSet/>
      <dgm:spPr/>
      <dgm:t>
        <a:bodyPr/>
        <a:lstStyle/>
        <a:p>
          <a:endParaRPr lang="en-US"/>
        </a:p>
      </dgm:t>
    </dgm:pt>
    <dgm:pt modelId="{9D8EBBAD-FF35-4CCB-96BF-F5CCD834B233}" type="pres">
      <dgm:prSet presAssocID="{13CA2A40-B161-43B1-85B3-1C3C0D78AFE6}" presName="CompostProcess" presStyleCnt="0">
        <dgm:presLayoutVars>
          <dgm:dir/>
          <dgm:resizeHandles val="exact"/>
        </dgm:presLayoutVars>
      </dgm:prSet>
      <dgm:spPr/>
    </dgm:pt>
    <dgm:pt modelId="{E54CFB34-D033-47B1-B617-FF84465E7A71}" type="pres">
      <dgm:prSet presAssocID="{13CA2A40-B161-43B1-85B3-1C3C0D78AFE6}" presName="arrow" presStyleLbl="bgShp" presStyleIdx="0" presStyleCnt="1"/>
      <dgm:spPr>
        <a:solidFill>
          <a:srgbClr val="8397B0"/>
        </a:solidFill>
        <a:sp3d z="-400500" extrusionH="63500" contourW="12700" prstMaterial="dkEdge">
          <a:contourClr>
            <a:schemeClr val="lt1">
              <a:tint val="50000"/>
            </a:schemeClr>
          </a:contourClr>
        </a:sp3d>
      </dgm:spPr>
      <dgm:t>
        <a:bodyPr/>
        <a:lstStyle/>
        <a:p>
          <a:endParaRPr lang="en-US"/>
        </a:p>
      </dgm:t>
    </dgm:pt>
    <dgm:pt modelId="{04589391-B89E-4B1A-8860-631EDD3ED6AA}" type="pres">
      <dgm:prSet presAssocID="{13CA2A40-B161-43B1-85B3-1C3C0D78AFE6}" presName="linearProcess" presStyleCnt="0"/>
      <dgm:spPr>
        <a:sp3d prstMaterial="dkEdge"/>
      </dgm:spPr>
    </dgm:pt>
    <dgm:pt modelId="{BDD724E0-3C94-4635-BE6C-88C6D0EAADDC}" type="pres">
      <dgm:prSet presAssocID="{AC177681-5DD7-43B6-B601-56EA9F6D008C}" presName="textNode" presStyleLbl="node1" presStyleIdx="0" presStyleCnt="1">
        <dgm:presLayoutVars>
          <dgm:bulletEnabled val="1"/>
        </dgm:presLayoutVars>
      </dgm:prSet>
      <dgm:spPr/>
      <dgm:t>
        <a:bodyPr/>
        <a:lstStyle/>
        <a:p>
          <a:endParaRPr lang="en-US"/>
        </a:p>
      </dgm:t>
    </dgm:pt>
  </dgm:ptLst>
  <dgm:cxnLst>
    <dgm:cxn modelId="{895189F0-0DA8-4520-BEED-1B4D5DE84780}" srcId="{13CA2A40-B161-43B1-85B3-1C3C0D78AFE6}" destId="{AC177681-5DD7-43B6-B601-56EA9F6D008C}" srcOrd="0" destOrd="0" parTransId="{14057F2A-B40B-494E-A20B-A46CB791E97B}" sibTransId="{075B9444-6C2B-46A0-B0BF-0535CBD8EA50}"/>
    <dgm:cxn modelId="{8A30BAC2-F08E-5342-A4F2-98B07A9033F7}" type="presOf" srcId="{AC177681-5DD7-43B6-B601-56EA9F6D008C}" destId="{BDD724E0-3C94-4635-BE6C-88C6D0EAADDC}" srcOrd="0" destOrd="0" presId="urn:microsoft.com/office/officeart/2005/8/layout/hProcess9"/>
    <dgm:cxn modelId="{21F723CE-E5F4-1447-96C4-AD413C0A3720}" type="presOf" srcId="{13CA2A40-B161-43B1-85B3-1C3C0D78AFE6}" destId="{9D8EBBAD-FF35-4CCB-96BF-F5CCD834B233}" srcOrd="0" destOrd="0" presId="urn:microsoft.com/office/officeart/2005/8/layout/hProcess9"/>
    <dgm:cxn modelId="{DDB4E451-F5B9-4046-B59B-789B6C378BC0}" type="presParOf" srcId="{9D8EBBAD-FF35-4CCB-96BF-F5CCD834B233}" destId="{E54CFB34-D033-47B1-B617-FF84465E7A71}" srcOrd="0" destOrd="0" presId="urn:microsoft.com/office/officeart/2005/8/layout/hProcess9"/>
    <dgm:cxn modelId="{82378915-9C3B-A54B-BBB9-B965668714C0}" type="presParOf" srcId="{9D8EBBAD-FF35-4CCB-96BF-F5CCD834B233}" destId="{04589391-B89E-4B1A-8860-631EDD3ED6AA}" srcOrd="1" destOrd="0" presId="urn:microsoft.com/office/officeart/2005/8/layout/hProcess9"/>
    <dgm:cxn modelId="{47F8ED5C-251F-6145-9CA6-369029DBAE23}" type="presParOf" srcId="{04589391-B89E-4B1A-8860-631EDD3ED6AA}" destId="{BDD724E0-3C94-4635-BE6C-88C6D0EAADDC}" srcOrd="0" destOrd="0" presId="urn:microsoft.com/office/officeart/2005/8/layout/hProcess9"/>
  </dgm:cxnLst>
  <dgm:bg>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3EDF369-D5E9-BE49-875F-D0E8CE682F3A}" type="doc">
      <dgm:prSet loTypeId="urn:microsoft.com/office/officeart/2005/8/layout/hProcess9" loCatId="process" qsTypeId="urn:microsoft.com/office/officeart/2005/8/quickstyle/simple4" qsCatId="simple" csTypeId="urn:microsoft.com/office/officeart/2005/8/colors/accent1_2" csCatId="accent1" phldr="1"/>
      <dgm:spPr/>
    </dgm:pt>
    <dgm:pt modelId="{215AEA98-5A6E-C147-AAF1-AF0AA65DFDFB}">
      <dgm:prSet phldrT="[Text]"/>
      <dgm:spPr>
        <a:solidFill>
          <a:srgbClr val="B57BA8">
            <a:alpha val="52157"/>
          </a:srgbClr>
        </a:solidFill>
      </dgm:spPr>
      <dgm:t>
        <a:bodyPr/>
        <a:lstStyle/>
        <a:p>
          <a:r>
            <a:rPr lang="en-US" dirty="0" smtClean="0">
              <a:solidFill>
                <a:schemeClr val="bg1"/>
              </a:solidFill>
            </a:rPr>
            <a:t>1. Read transcript</a:t>
          </a:r>
          <a:endParaRPr lang="en-US" dirty="0">
            <a:solidFill>
              <a:schemeClr val="bg1"/>
            </a:solidFill>
          </a:endParaRPr>
        </a:p>
      </dgm:t>
    </dgm:pt>
    <dgm:pt modelId="{BC3964ED-3AE9-2D46-823D-4C88B9FFB349}" type="parTrans" cxnId="{E0C85EFA-F320-7F45-924E-BE5587DC6D9B}">
      <dgm:prSet/>
      <dgm:spPr/>
      <dgm:t>
        <a:bodyPr/>
        <a:lstStyle/>
        <a:p>
          <a:endParaRPr lang="en-US"/>
        </a:p>
      </dgm:t>
    </dgm:pt>
    <dgm:pt modelId="{8BE6BAC9-4033-9744-A587-BF900BAD9D65}" type="sibTrans" cxnId="{E0C85EFA-F320-7F45-924E-BE5587DC6D9B}">
      <dgm:prSet/>
      <dgm:spPr/>
      <dgm:t>
        <a:bodyPr/>
        <a:lstStyle/>
        <a:p>
          <a:endParaRPr lang="en-US"/>
        </a:p>
      </dgm:t>
    </dgm:pt>
    <dgm:pt modelId="{9F4BD524-C0AD-7945-8C99-0CBEB24887C3}">
      <dgm:prSet phldrT="[Text]"/>
      <dgm:spPr>
        <a:solidFill>
          <a:srgbClr val="B57BA8">
            <a:alpha val="52157"/>
          </a:srgbClr>
        </a:solidFill>
      </dgm:spPr>
      <dgm:t>
        <a:bodyPr/>
        <a:lstStyle/>
        <a:p>
          <a:r>
            <a:rPr lang="en-US" dirty="0" smtClean="0">
              <a:solidFill>
                <a:schemeClr val="bg1"/>
              </a:solidFill>
            </a:rPr>
            <a:t>3. Establish consensus on codes</a:t>
          </a:r>
          <a:endParaRPr lang="en-US" dirty="0">
            <a:solidFill>
              <a:schemeClr val="bg1"/>
            </a:solidFill>
          </a:endParaRPr>
        </a:p>
      </dgm:t>
    </dgm:pt>
    <dgm:pt modelId="{6B381DAB-CBCC-7843-8379-CF5D61F2F3CC}" type="parTrans" cxnId="{509F58EF-B170-3F4B-A058-BCA140EC34B7}">
      <dgm:prSet/>
      <dgm:spPr/>
      <dgm:t>
        <a:bodyPr/>
        <a:lstStyle/>
        <a:p>
          <a:endParaRPr lang="en-US"/>
        </a:p>
      </dgm:t>
    </dgm:pt>
    <dgm:pt modelId="{8EA6A200-B290-854F-8739-E339A53D18B3}" type="sibTrans" cxnId="{509F58EF-B170-3F4B-A058-BCA140EC34B7}">
      <dgm:prSet/>
      <dgm:spPr/>
      <dgm:t>
        <a:bodyPr/>
        <a:lstStyle/>
        <a:p>
          <a:endParaRPr lang="en-US"/>
        </a:p>
      </dgm:t>
    </dgm:pt>
    <dgm:pt modelId="{F2C8ED63-5834-8344-8807-DAB0375435C0}">
      <dgm:prSet phldrT="[Text]"/>
      <dgm:spPr>
        <a:solidFill>
          <a:srgbClr val="B57BA8">
            <a:alpha val="52157"/>
          </a:srgbClr>
        </a:solidFill>
      </dgm:spPr>
      <dgm:t>
        <a:bodyPr/>
        <a:lstStyle/>
        <a:p>
          <a:r>
            <a:rPr lang="en-US" dirty="0" smtClean="0">
              <a:solidFill>
                <a:schemeClr val="bg1"/>
              </a:solidFill>
            </a:rPr>
            <a:t>5. Develop draft codebook</a:t>
          </a:r>
          <a:endParaRPr lang="en-US" dirty="0">
            <a:solidFill>
              <a:schemeClr val="bg1"/>
            </a:solidFill>
          </a:endParaRPr>
        </a:p>
      </dgm:t>
    </dgm:pt>
    <dgm:pt modelId="{8952CE0E-EE60-9C49-B3AF-65EBA911DA66}" type="parTrans" cxnId="{D9D2526B-6673-1B43-BE65-70DB677A8307}">
      <dgm:prSet/>
      <dgm:spPr/>
      <dgm:t>
        <a:bodyPr/>
        <a:lstStyle/>
        <a:p>
          <a:endParaRPr lang="en-US"/>
        </a:p>
      </dgm:t>
    </dgm:pt>
    <dgm:pt modelId="{786F1566-6E56-A04B-BC37-258CE3F5F0F7}" type="sibTrans" cxnId="{D9D2526B-6673-1B43-BE65-70DB677A8307}">
      <dgm:prSet/>
      <dgm:spPr/>
      <dgm:t>
        <a:bodyPr/>
        <a:lstStyle/>
        <a:p>
          <a:endParaRPr lang="en-US"/>
        </a:p>
      </dgm:t>
    </dgm:pt>
    <dgm:pt modelId="{D0339196-143A-5D49-8222-DF48BD75DC4C}">
      <dgm:prSet phldrT="[Text]"/>
      <dgm:spPr>
        <a:solidFill>
          <a:srgbClr val="B57BA8">
            <a:alpha val="52157"/>
          </a:srgbClr>
        </a:solidFill>
      </dgm:spPr>
      <dgm:t>
        <a:bodyPr/>
        <a:lstStyle/>
        <a:p>
          <a:r>
            <a:rPr lang="en-US" dirty="0" smtClean="0">
              <a:solidFill>
                <a:schemeClr val="bg1"/>
              </a:solidFill>
            </a:rPr>
            <a:t>2. Read + open-code transcript</a:t>
          </a:r>
          <a:endParaRPr lang="en-US" dirty="0">
            <a:solidFill>
              <a:schemeClr val="bg1"/>
            </a:solidFill>
          </a:endParaRPr>
        </a:p>
      </dgm:t>
    </dgm:pt>
    <dgm:pt modelId="{2032F579-6D8D-B841-AD47-048F76168E64}" type="parTrans" cxnId="{777CE7CD-0EA1-974E-BD3A-A135B6198232}">
      <dgm:prSet/>
      <dgm:spPr/>
      <dgm:t>
        <a:bodyPr/>
        <a:lstStyle/>
        <a:p>
          <a:endParaRPr lang="en-US"/>
        </a:p>
      </dgm:t>
    </dgm:pt>
    <dgm:pt modelId="{1329784B-FB1D-184E-84BF-B3DE5BDEA2B6}" type="sibTrans" cxnId="{777CE7CD-0EA1-974E-BD3A-A135B6198232}">
      <dgm:prSet/>
      <dgm:spPr/>
      <dgm:t>
        <a:bodyPr/>
        <a:lstStyle/>
        <a:p>
          <a:endParaRPr lang="en-US"/>
        </a:p>
      </dgm:t>
    </dgm:pt>
    <dgm:pt modelId="{384B3358-DF27-3C4D-B6B8-EF75E40F46E7}">
      <dgm:prSet phldrT="[Text]"/>
      <dgm:spPr>
        <a:solidFill>
          <a:srgbClr val="B57BA8">
            <a:alpha val="52157"/>
          </a:srgbClr>
        </a:solidFill>
      </dgm:spPr>
      <dgm:t>
        <a:bodyPr/>
        <a:lstStyle/>
        <a:p>
          <a:r>
            <a:rPr lang="en-US" dirty="0" smtClean="0">
              <a:solidFill>
                <a:schemeClr val="bg1"/>
              </a:solidFill>
            </a:rPr>
            <a:t>4. Repeat steps 1-3 (10-20%)</a:t>
          </a:r>
          <a:endParaRPr lang="en-US" dirty="0">
            <a:solidFill>
              <a:schemeClr val="bg1"/>
            </a:solidFill>
          </a:endParaRPr>
        </a:p>
      </dgm:t>
    </dgm:pt>
    <dgm:pt modelId="{D8D18256-F0DB-8B44-9B2E-904CC1A93DF9}" type="parTrans" cxnId="{11B56C50-7638-C94E-804D-C559D932FF95}">
      <dgm:prSet/>
      <dgm:spPr/>
      <dgm:t>
        <a:bodyPr/>
        <a:lstStyle/>
        <a:p>
          <a:endParaRPr lang="en-US"/>
        </a:p>
      </dgm:t>
    </dgm:pt>
    <dgm:pt modelId="{CAACA147-9201-6444-BD37-DFA02A74C623}" type="sibTrans" cxnId="{11B56C50-7638-C94E-804D-C559D932FF95}">
      <dgm:prSet/>
      <dgm:spPr/>
      <dgm:t>
        <a:bodyPr/>
        <a:lstStyle/>
        <a:p>
          <a:endParaRPr lang="en-US"/>
        </a:p>
      </dgm:t>
    </dgm:pt>
    <dgm:pt modelId="{69924797-3114-D947-ABB8-FCB42AACA5B5}">
      <dgm:prSet phldrT="[Text]"/>
      <dgm:spPr>
        <a:solidFill>
          <a:srgbClr val="B57BA8"/>
        </a:solidFill>
      </dgm:spPr>
      <dgm:t>
        <a:bodyPr/>
        <a:lstStyle/>
        <a:p>
          <a:r>
            <a:rPr lang="en-US" dirty="0" smtClean="0">
              <a:solidFill>
                <a:schemeClr val="bg1"/>
              </a:solidFill>
            </a:rPr>
            <a:t>6. Code transcripts using codebook</a:t>
          </a:r>
          <a:endParaRPr lang="en-US" dirty="0">
            <a:solidFill>
              <a:schemeClr val="bg1"/>
            </a:solidFill>
          </a:endParaRPr>
        </a:p>
      </dgm:t>
    </dgm:pt>
    <dgm:pt modelId="{36C9E369-B028-3042-A87B-A53D38B52352}" type="parTrans" cxnId="{E78B0F8B-9FF9-1948-A940-B2267EDAB5EA}">
      <dgm:prSet/>
      <dgm:spPr/>
      <dgm:t>
        <a:bodyPr/>
        <a:lstStyle/>
        <a:p>
          <a:endParaRPr lang="en-US"/>
        </a:p>
      </dgm:t>
    </dgm:pt>
    <dgm:pt modelId="{8932AAA5-5BA4-0E46-B95D-CD9732F4C7F8}" type="sibTrans" cxnId="{E78B0F8B-9FF9-1948-A940-B2267EDAB5EA}">
      <dgm:prSet/>
      <dgm:spPr/>
      <dgm:t>
        <a:bodyPr/>
        <a:lstStyle/>
        <a:p>
          <a:endParaRPr lang="en-US"/>
        </a:p>
      </dgm:t>
    </dgm:pt>
    <dgm:pt modelId="{AFC3FCB6-0646-1046-90F6-9284947F564E}">
      <dgm:prSet phldrT="[Text]"/>
      <dgm:spPr>
        <a:solidFill>
          <a:srgbClr val="B57BA8">
            <a:alpha val="52157"/>
          </a:srgbClr>
        </a:solidFill>
      </dgm:spPr>
      <dgm:t>
        <a:bodyPr/>
        <a:lstStyle/>
        <a:p>
          <a:r>
            <a:rPr lang="en-US" dirty="0" smtClean="0">
              <a:solidFill>
                <a:schemeClr val="bg1"/>
              </a:solidFill>
            </a:rPr>
            <a:t>7. Refine codebook iteratively</a:t>
          </a:r>
          <a:endParaRPr lang="en-US" dirty="0">
            <a:solidFill>
              <a:schemeClr val="bg1"/>
            </a:solidFill>
          </a:endParaRPr>
        </a:p>
      </dgm:t>
    </dgm:pt>
    <dgm:pt modelId="{D889EB18-143C-BE48-8F6B-A4575B063A8C}" type="parTrans" cxnId="{722985CA-7CA3-E446-ACDC-9F3FBD3F2E58}">
      <dgm:prSet/>
      <dgm:spPr/>
      <dgm:t>
        <a:bodyPr/>
        <a:lstStyle/>
        <a:p>
          <a:endParaRPr lang="en-US"/>
        </a:p>
      </dgm:t>
    </dgm:pt>
    <dgm:pt modelId="{C0A8F362-E1AA-4946-95FE-CC6B2E994F5B}" type="sibTrans" cxnId="{722985CA-7CA3-E446-ACDC-9F3FBD3F2E58}">
      <dgm:prSet/>
      <dgm:spPr/>
      <dgm:t>
        <a:bodyPr/>
        <a:lstStyle/>
        <a:p>
          <a:endParaRPr lang="en-US"/>
        </a:p>
      </dgm:t>
    </dgm:pt>
    <dgm:pt modelId="{F8067BCE-8EB9-DA4B-A9FB-989BCC07F658}" type="pres">
      <dgm:prSet presAssocID="{33EDF369-D5E9-BE49-875F-D0E8CE682F3A}" presName="CompostProcess" presStyleCnt="0">
        <dgm:presLayoutVars>
          <dgm:dir/>
          <dgm:resizeHandles val="exact"/>
        </dgm:presLayoutVars>
      </dgm:prSet>
      <dgm:spPr/>
    </dgm:pt>
    <dgm:pt modelId="{DC424E20-5F1C-9444-8432-3CC59A265413}" type="pres">
      <dgm:prSet presAssocID="{33EDF369-D5E9-BE49-875F-D0E8CE682F3A}" presName="arrow" presStyleLbl="bgShp" presStyleIdx="0" presStyleCnt="1"/>
      <dgm:spPr/>
    </dgm:pt>
    <dgm:pt modelId="{B3F82B5C-7B56-5E4A-9831-113436E9EDB9}" type="pres">
      <dgm:prSet presAssocID="{33EDF369-D5E9-BE49-875F-D0E8CE682F3A}" presName="linearProcess" presStyleCnt="0"/>
      <dgm:spPr/>
    </dgm:pt>
    <dgm:pt modelId="{1CEB78F6-DDE8-1946-B4F8-9ED649BF2562}" type="pres">
      <dgm:prSet presAssocID="{215AEA98-5A6E-C147-AAF1-AF0AA65DFDFB}" presName="textNode" presStyleLbl="node1" presStyleIdx="0" presStyleCnt="7">
        <dgm:presLayoutVars>
          <dgm:bulletEnabled val="1"/>
        </dgm:presLayoutVars>
      </dgm:prSet>
      <dgm:spPr/>
      <dgm:t>
        <a:bodyPr/>
        <a:lstStyle/>
        <a:p>
          <a:endParaRPr lang="en-US"/>
        </a:p>
      </dgm:t>
    </dgm:pt>
    <dgm:pt modelId="{0E7C3D07-E498-7241-B8FE-5EA2BC73D89F}" type="pres">
      <dgm:prSet presAssocID="{8BE6BAC9-4033-9744-A587-BF900BAD9D65}" presName="sibTrans" presStyleCnt="0"/>
      <dgm:spPr/>
    </dgm:pt>
    <dgm:pt modelId="{6B5DEAA2-F5B6-F440-9956-25C1FC0325F6}" type="pres">
      <dgm:prSet presAssocID="{D0339196-143A-5D49-8222-DF48BD75DC4C}" presName="textNode" presStyleLbl="node1" presStyleIdx="1" presStyleCnt="7">
        <dgm:presLayoutVars>
          <dgm:bulletEnabled val="1"/>
        </dgm:presLayoutVars>
      </dgm:prSet>
      <dgm:spPr/>
      <dgm:t>
        <a:bodyPr/>
        <a:lstStyle/>
        <a:p>
          <a:endParaRPr lang="en-US"/>
        </a:p>
      </dgm:t>
    </dgm:pt>
    <dgm:pt modelId="{B96FD3B0-289F-5443-99F6-9F3F2A9645FD}" type="pres">
      <dgm:prSet presAssocID="{1329784B-FB1D-184E-84BF-B3DE5BDEA2B6}" presName="sibTrans" presStyleCnt="0"/>
      <dgm:spPr/>
    </dgm:pt>
    <dgm:pt modelId="{16533E4D-5E06-9B42-83E3-6BB1A6DF740A}" type="pres">
      <dgm:prSet presAssocID="{9F4BD524-C0AD-7945-8C99-0CBEB24887C3}" presName="textNode" presStyleLbl="node1" presStyleIdx="2" presStyleCnt="7">
        <dgm:presLayoutVars>
          <dgm:bulletEnabled val="1"/>
        </dgm:presLayoutVars>
      </dgm:prSet>
      <dgm:spPr/>
      <dgm:t>
        <a:bodyPr/>
        <a:lstStyle/>
        <a:p>
          <a:endParaRPr lang="en-US"/>
        </a:p>
      </dgm:t>
    </dgm:pt>
    <dgm:pt modelId="{2AA64ACF-BF5F-AA45-B66D-062820B6380F}" type="pres">
      <dgm:prSet presAssocID="{8EA6A200-B290-854F-8739-E339A53D18B3}" presName="sibTrans" presStyleCnt="0"/>
      <dgm:spPr/>
    </dgm:pt>
    <dgm:pt modelId="{767C4255-9D4A-724B-A895-BD5CAF8BFB52}" type="pres">
      <dgm:prSet presAssocID="{384B3358-DF27-3C4D-B6B8-EF75E40F46E7}" presName="textNode" presStyleLbl="node1" presStyleIdx="3" presStyleCnt="7">
        <dgm:presLayoutVars>
          <dgm:bulletEnabled val="1"/>
        </dgm:presLayoutVars>
      </dgm:prSet>
      <dgm:spPr/>
      <dgm:t>
        <a:bodyPr/>
        <a:lstStyle/>
        <a:p>
          <a:endParaRPr lang="en-US"/>
        </a:p>
      </dgm:t>
    </dgm:pt>
    <dgm:pt modelId="{4F10944D-7AD9-F547-B31B-5A66C661FD07}" type="pres">
      <dgm:prSet presAssocID="{CAACA147-9201-6444-BD37-DFA02A74C623}" presName="sibTrans" presStyleCnt="0"/>
      <dgm:spPr/>
    </dgm:pt>
    <dgm:pt modelId="{44739BCC-A4D1-A04E-8292-8D3256311D34}" type="pres">
      <dgm:prSet presAssocID="{F2C8ED63-5834-8344-8807-DAB0375435C0}" presName="textNode" presStyleLbl="node1" presStyleIdx="4" presStyleCnt="7">
        <dgm:presLayoutVars>
          <dgm:bulletEnabled val="1"/>
        </dgm:presLayoutVars>
      </dgm:prSet>
      <dgm:spPr/>
      <dgm:t>
        <a:bodyPr/>
        <a:lstStyle/>
        <a:p>
          <a:endParaRPr lang="en-US"/>
        </a:p>
      </dgm:t>
    </dgm:pt>
    <dgm:pt modelId="{B82D0807-95C7-F540-AF37-8A69E412E829}" type="pres">
      <dgm:prSet presAssocID="{786F1566-6E56-A04B-BC37-258CE3F5F0F7}" presName="sibTrans" presStyleCnt="0"/>
      <dgm:spPr/>
    </dgm:pt>
    <dgm:pt modelId="{6AB9DBB9-F39D-8E4B-A099-C71276871295}" type="pres">
      <dgm:prSet presAssocID="{69924797-3114-D947-ABB8-FCB42AACA5B5}" presName="textNode" presStyleLbl="node1" presStyleIdx="5" presStyleCnt="7">
        <dgm:presLayoutVars>
          <dgm:bulletEnabled val="1"/>
        </dgm:presLayoutVars>
      </dgm:prSet>
      <dgm:spPr/>
      <dgm:t>
        <a:bodyPr/>
        <a:lstStyle/>
        <a:p>
          <a:endParaRPr lang="en-US"/>
        </a:p>
      </dgm:t>
    </dgm:pt>
    <dgm:pt modelId="{44FA165A-BAD5-E240-8006-BAE0D8D2004A}" type="pres">
      <dgm:prSet presAssocID="{8932AAA5-5BA4-0E46-B95D-CD9732F4C7F8}" presName="sibTrans" presStyleCnt="0"/>
      <dgm:spPr/>
    </dgm:pt>
    <dgm:pt modelId="{51C14EDD-4408-9F44-947C-3E2E5AE35198}" type="pres">
      <dgm:prSet presAssocID="{AFC3FCB6-0646-1046-90F6-9284947F564E}" presName="textNode" presStyleLbl="node1" presStyleIdx="6" presStyleCnt="7">
        <dgm:presLayoutVars>
          <dgm:bulletEnabled val="1"/>
        </dgm:presLayoutVars>
      </dgm:prSet>
      <dgm:spPr/>
      <dgm:t>
        <a:bodyPr/>
        <a:lstStyle/>
        <a:p>
          <a:endParaRPr lang="en-US"/>
        </a:p>
      </dgm:t>
    </dgm:pt>
  </dgm:ptLst>
  <dgm:cxnLst>
    <dgm:cxn modelId="{722985CA-7CA3-E446-ACDC-9F3FBD3F2E58}" srcId="{33EDF369-D5E9-BE49-875F-D0E8CE682F3A}" destId="{AFC3FCB6-0646-1046-90F6-9284947F564E}" srcOrd="6" destOrd="0" parTransId="{D889EB18-143C-BE48-8F6B-A4575B063A8C}" sibTransId="{C0A8F362-E1AA-4946-95FE-CC6B2E994F5B}"/>
    <dgm:cxn modelId="{509F58EF-B170-3F4B-A058-BCA140EC34B7}" srcId="{33EDF369-D5E9-BE49-875F-D0E8CE682F3A}" destId="{9F4BD524-C0AD-7945-8C99-0CBEB24887C3}" srcOrd="2" destOrd="0" parTransId="{6B381DAB-CBCC-7843-8379-CF5D61F2F3CC}" sibTransId="{8EA6A200-B290-854F-8739-E339A53D18B3}"/>
    <dgm:cxn modelId="{B761C293-A4D8-5F4C-BF64-D2DBB99E10AB}" type="presOf" srcId="{F2C8ED63-5834-8344-8807-DAB0375435C0}" destId="{44739BCC-A4D1-A04E-8292-8D3256311D34}" srcOrd="0" destOrd="0" presId="urn:microsoft.com/office/officeart/2005/8/layout/hProcess9"/>
    <dgm:cxn modelId="{E0C85EFA-F320-7F45-924E-BE5587DC6D9B}" srcId="{33EDF369-D5E9-BE49-875F-D0E8CE682F3A}" destId="{215AEA98-5A6E-C147-AAF1-AF0AA65DFDFB}" srcOrd="0" destOrd="0" parTransId="{BC3964ED-3AE9-2D46-823D-4C88B9FFB349}" sibTransId="{8BE6BAC9-4033-9744-A587-BF900BAD9D65}"/>
    <dgm:cxn modelId="{777CE7CD-0EA1-974E-BD3A-A135B6198232}" srcId="{33EDF369-D5E9-BE49-875F-D0E8CE682F3A}" destId="{D0339196-143A-5D49-8222-DF48BD75DC4C}" srcOrd="1" destOrd="0" parTransId="{2032F579-6D8D-B841-AD47-048F76168E64}" sibTransId="{1329784B-FB1D-184E-84BF-B3DE5BDEA2B6}"/>
    <dgm:cxn modelId="{39919744-C54C-3746-91D4-B702226B715A}" type="presOf" srcId="{384B3358-DF27-3C4D-B6B8-EF75E40F46E7}" destId="{767C4255-9D4A-724B-A895-BD5CAF8BFB52}" srcOrd="0" destOrd="0" presId="urn:microsoft.com/office/officeart/2005/8/layout/hProcess9"/>
    <dgm:cxn modelId="{E78B0F8B-9FF9-1948-A940-B2267EDAB5EA}" srcId="{33EDF369-D5E9-BE49-875F-D0E8CE682F3A}" destId="{69924797-3114-D947-ABB8-FCB42AACA5B5}" srcOrd="5" destOrd="0" parTransId="{36C9E369-B028-3042-A87B-A53D38B52352}" sibTransId="{8932AAA5-5BA4-0E46-B95D-CD9732F4C7F8}"/>
    <dgm:cxn modelId="{379974A7-7C07-4940-A88F-7B3CE0FB006B}" type="presOf" srcId="{D0339196-143A-5D49-8222-DF48BD75DC4C}" destId="{6B5DEAA2-F5B6-F440-9956-25C1FC0325F6}" srcOrd="0" destOrd="0" presId="urn:microsoft.com/office/officeart/2005/8/layout/hProcess9"/>
    <dgm:cxn modelId="{11B56C50-7638-C94E-804D-C559D932FF95}" srcId="{33EDF369-D5E9-BE49-875F-D0E8CE682F3A}" destId="{384B3358-DF27-3C4D-B6B8-EF75E40F46E7}" srcOrd="3" destOrd="0" parTransId="{D8D18256-F0DB-8B44-9B2E-904CC1A93DF9}" sibTransId="{CAACA147-9201-6444-BD37-DFA02A74C623}"/>
    <dgm:cxn modelId="{08D568B2-A3F6-7F40-A1C6-0C0CAA28363F}" type="presOf" srcId="{33EDF369-D5E9-BE49-875F-D0E8CE682F3A}" destId="{F8067BCE-8EB9-DA4B-A9FB-989BCC07F658}" srcOrd="0" destOrd="0" presId="urn:microsoft.com/office/officeart/2005/8/layout/hProcess9"/>
    <dgm:cxn modelId="{897F4E53-9D2B-4748-994B-BE50AFA30782}" type="presOf" srcId="{AFC3FCB6-0646-1046-90F6-9284947F564E}" destId="{51C14EDD-4408-9F44-947C-3E2E5AE35198}" srcOrd="0" destOrd="0" presId="urn:microsoft.com/office/officeart/2005/8/layout/hProcess9"/>
    <dgm:cxn modelId="{DA2EEAA5-0A4C-C940-8007-8F6BD325A804}" type="presOf" srcId="{69924797-3114-D947-ABB8-FCB42AACA5B5}" destId="{6AB9DBB9-F39D-8E4B-A099-C71276871295}" srcOrd="0" destOrd="0" presId="urn:microsoft.com/office/officeart/2005/8/layout/hProcess9"/>
    <dgm:cxn modelId="{3501B14A-E905-DF43-B430-F654A1F66D62}" type="presOf" srcId="{215AEA98-5A6E-C147-AAF1-AF0AA65DFDFB}" destId="{1CEB78F6-DDE8-1946-B4F8-9ED649BF2562}" srcOrd="0" destOrd="0" presId="urn:microsoft.com/office/officeart/2005/8/layout/hProcess9"/>
    <dgm:cxn modelId="{D9D2526B-6673-1B43-BE65-70DB677A8307}" srcId="{33EDF369-D5E9-BE49-875F-D0E8CE682F3A}" destId="{F2C8ED63-5834-8344-8807-DAB0375435C0}" srcOrd="4" destOrd="0" parTransId="{8952CE0E-EE60-9C49-B3AF-65EBA911DA66}" sibTransId="{786F1566-6E56-A04B-BC37-258CE3F5F0F7}"/>
    <dgm:cxn modelId="{2465AAB3-1672-BE4E-A66C-C9F242BBEDC2}" type="presOf" srcId="{9F4BD524-C0AD-7945-8C99-0CBEB24887C3}" destId="{16533E4D-5E06-9B42-83E3-6BB1A6DF740A}" srcOrd="0" destOrd="0" presId="urn:microsoft.com/office/officeart/2005/8/layout/hProcess9"/>
    <dgm:cxn modelId="{00C2B65C-71DC-B34D-A113-9D9F02D9B3A1}" type="presParOf" srcId="{F8067BCE-8EB9-DA4B-A9FB-989BCC07F658}" destId="{DC424E20-5F1C-9444-8432-3CC59A265413}" srcOrd="0" destOrd="0" presId="urn:microsoft.com/office/officeart/2005/8/layout/hProcess9"/>
    <dgm:cxn modelId="{A7E02E50-604A-964D-AC78-B16813618CBD}" type="presParOf" srcId="{F8067BCE-8EB9-DA4B-A9FB-989BCC07F658}" destId="{B3F82B5C-7B56-5E4A-9831-113436E9EDB9}" srcOrd="1" destOrd="0" presId="urn:microsoft.com/office/officeart/2005/8/layout/hProcess9"/>
    <dgm:cxn modelId="{EED9078B-FF57-F94D-8495-7CC2ECF21910}" type="presParOf" srcId="{B3F82B5C-7B56-5E4A-9831-113436E9EDB9}" destId="{1CEB78F6-DDE8-1946-B4F8-9ED649BF2562}" srcOrd="0" destOrd="0" presId="urn:microsoft.com/office/officeart/2005/8/layout/hProcess9"/>
    <dgm:cxn modelId="{6E822D7D-50CA-AD43-B865-4C27956B69A1}" type="presParOf" srcId="{B3F82B5C-7B56-5E4A-9831-113436E9EDB9}" destId="{0E7C3D07-E498-7241-B8FE-5EA2BC73D89F}" srcOrd="1" destOrd="0" presId="urn:microsoft.com/office/officeart/2005/8/layout/hProcess9"/>
    <dgm:cxn modelId="{9A2A4FF0-AD40-E14E-93E5-CAE4BB8DC03A}" type="presParOf" srcId="{B3F82B5C-7B56-5E4A-9831-113436E9EDB9}" destId="{6B5DEAA2-F5B6-F440-9956-25C1FC0325F6}" srcOrd="2" destOrd="0" presId="urn:microsoft.com/office/officeart/2005/8/layout/hProcess9"/>
    <dgm:cxn modelId="{1B7CC507-3048-2241-AD2F-12417F14D5C6}" type="presParOf" srcId="{B3F82B5C-7B56-5E4A-9831-113436E9EDB9}" destId="{B96FD3B0-289F-5443-99F6-9F3F2A9645FD}" srcOrd="3" destOrd="0" presId="urn:microsoft.com/office/officeart/2005/8/layout/hProcess9"/>
    <dgm:cxn modelId="{9CD8C69D-BF53-6F4A-B2BB-FE6E5558ED14}" type="presParOf" srcId="{B3F82B5C-7B56-5E4A-9831-113436E9EDB9}" destId="{16533E4D-5E06-9B42-83E3-6BB1A6DF740A}" srcOrd="4" destOrd="0" presId="urn:microsoft.com/office/officeart/2005/8/layout/hProcess9"/>
    <dgm:cxn modelId="{3B16F5BD-495A-664F-B38C-94E10452EBCD}" type="presParOf" srcId="{B3F82B5C-7B56-5E4A-9831-113436E9EDB9}" destId="{2AA64ACF-BF5F-AA45-B66D-062820B6380F}" srcOrd="5" destOrd="0" presId="urn:microsoft.com/office/officeart/2005/8/layout/hProcess9"/>
    <dgm:cxn modelId="{DB447310-FA4B-8D46-9931-0D1D6C32C0D7}" type="presParOf" srcId="{B3F82B5C-7B56-5E4A-9831-113436E9EDB9}" destId="{767C4255-9D4A-724B-A895-BD5CAF8BFB52}" srcOrd="6" destOrd="0" presId="urn:microsoft.com/office/officeart/2005/8/layout/hProcess9"/>
    <dgm:cxn modelId="{3465E3C3-06C5-414F-B710-8F9B104D15A1}" type="presParOf" srcId="{B3F82B5C-7B56-5E4A-9831-113436E9EDB9}" destId="{4F10944D-7AD9-F547-B31B-5A66C661FD07}" srcOrd="7" destOrd="0" presId="urn:microsoft.com/office/officeart/2005/8/layout/hProcess9"/>
    <dgm:cxn modelId="{AFFD198C-43BD-1741-B375-3B15135A7F57}" type="presParOf" srcId="{B3F82B5C-7B56-5E4A-9831-113436E9EDB9}" destId="{44739BCC-A4D1-A04E-8292-8D3256311D34}" srcOrd="8" destOrd="0" presId="urn:microsoft.com/office/officeart/2005/8/layout/hProcess9"/>
    <dgm:cxn modelId="{20FD517E-3477-A24C-898D-E7F2BE4C4AEE}" type="presParOf" srcId="{B3F82B5C-7B56-5E4A-9831-113436E9EDB9}" destId="{B82D0807-95C7-F540-AF37-8A69E412E829}" srcOrd="9" destOrd="0" presId="urn:microsoft.com/office/officeart/2005/8/layout/hProcess9"/>
    <dgm:cxn modelId="{D09BE412-7A3A-734F-8E5E-343CCD871797}" type="presParOf" srcId="{B3F82B5C-7B56-5E4A-9831-113436E9EDB9}" destId="{6AB9DBB9-F39D-8E4B-A099-C71276871295}" srcOrd="10" destOrd="0" presId="urn:microsoft.com/office/officeart/2005/8/layout/hProcess9"/>
    <dgm:cxn modelId="{207E0D09-3387-8642-89EA-A1BDF3F4244A}" type="presParOf" srcId="{B3F82B5C-7B56-5E4A-9831-113436E9EDB9}" destId="{44FA165A-BAD5-E240-8006-BAE0D8D2004A}" srcOrd="11" destOrd="0" presId="urn:microsoft.com/office/officeart/2005/8/layout/hProcess9"/>
    <dgm:cxn modelId="{BA0A3D45-E0DB-224A-8E29-60526450E338}" type="presParOf" srcId="{B3F82B5C-7B56-5E4A-9831-113436E9EDB9}" destId="{51C14EDD-4408-9F44-947C-3E2E5AE35198}" srcOrd="12"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3CA2A40-B161-43B1-85B3-1C3C0D78AFE6}" type="doc">
      <dgm:prSet loTypeId="urn:microsoft.com/office/officeart/2005/8/layout/hProcess9" loCatId="process" qsTypeId="urn:microsoft.com/office/officeart/2005/8/quickstyle/3d5" qsCatId="3D" csTypeId="urn:microsoft.com/office/officeart/2005/8/colors/colorful2" csCatId="colorful" phldr="1"/>
      <dgm:spPr>
        <a:scene3d>
          <a:camera prst="isometricOffAxis2Left" zoom="95000">
            <a:rot lat="1075750" lon="1244647" rev="21502667"/>
          </a:camera>
          <a:lightRig rig="chilly" dir="t"/>
        </a:scene3d>
      </dgm:spPr>
    </dgm:pt>
    <dgm:pt modelId="{AC177681-5DD7-43B6-B601-56EA9F6D008C}">
      <dgm:prSet phldrT="[Text]"/>
      <dgm:spPr>
        <a:solidFill>
          <a:srgbClr val="B57BA8"/>
        </a:solidFill>
        <a:sp3d extrusionH="381000" contourW="38100" prstMaterial="dkEdge">
          <a:contourClr>
            <a:schemeClr val="lt1"/>
          </a:contourClr>
        </a:sp3d>
      </dgm:spPr>
      <dgm:t>
        <a:bodyPr/>
        <a:lstStyle/>
        <a:p>
          <a:r>
            <a:rPr lang="en-US" b="1" dirty="0" smtClean="0">
              <a:latin typeface="Calibri" charset="0"/>
              <a:ea typeface="Calibri" charset="0"/>
              <a:cs typeface="Calibri" charset="0"/>
            </a:rPr>
            <a:t>Step 6</a:t>
          </a:r>
          <a:endParaRPr lang="en-US" dirty="0">
            <a:latin typeface="Calibri" charset="0"/>
            <a:ea typeface="Calibri" charset="0"/>
            <a:cs typeface="Calibri" charset="0"/>
          </a:endParaRPr>
        </a:p>
      </dgm:t>
    </dgm:pt>
    <dgm:pt modelId="{14057F2A-B40B-494E-A20B-A46CB791E97B}" type="parTrans" cxnId="{895189F0-0DA8-4520-BEED-1B4D5DE84780}">
      <dgm:prSet/>
      <dgm:spPr/>
      <dgm:t>
        <a:bodyPr/>
        <a:lstStyle/>
        <a:p>
          <a:endParaRPr lang="en-US"/>
        </a:p>
      </dgm:t>
    </dgm:pt>
    <dgm:pt modelId="{075B9444-6C2B-46A0-B0BF-0535CBD8EA50}" type="sibTrans" cxnId="{895189F0-0DA8-4520-BEED-1B4D5DE84780}">
      <dgm:prSet/>
      <dgm:spPr/>
      <dgm:t>
        <a:bodyPr/>
        <a:lstStyle/>
        <a:p>
          <a:endParaRPr lang="en-US"/>
        </a:p>
      </dgm:t>
    </dgm:pt>
    <dgm:pt modelId="{9D8EBBAD-FF35-4CCB-96BF-F5CCD834B233}" type="pres">
      <dgm:prSet presAssocID="{13CA2A40-B161-43B1-85B3-1C3C0D78AFE6}" presName="CompostProcess" presStyleCnt="0">
        <dgm:presLayoutVars>
          <dgm:dir/>
          <dgm:resizeHandles val="exact"/>
        </dgm:presLayoutVars>
      </dgm:prSet>
      <dgm:spPr/>
    </dgm:pt>
    <dgm:pt modelId="{E54CFB34-D033-47B1-B617-FF84465E7A71}" type="pres">
      <dgm:prSet presAssocID="{13CA2A40-B161-43B1-85B3-1C3C0D78AFE6}" presName="arrow" presStyleLbl="bgShp" presStyleIdx="0" presStyleCnt="1"/>
      <dgm:spPr>
        <a:solidFill>
          <a:srgbClr val="8397B0"/>
        </a:solidFill>
        <a:sp3d z="-400500" extrusionH="63500" contourW="12700" prstMaterial="dkEdge">
          <a:contourClr>
            <a:schemeClr val="lt1">
              <a:tint val="50000"/>
            </a:schemeClr>
          </a:contourClr>
        </a:sp3d>
      </dgm:spPr>
      <dgm:t>
        <a:bodyPr/>
        <a:lstStyle/>
        <a:p>
          <a:endParaRPr lang="en-US"/>
        </a:p>
      </dgm:t>
    </dgm:pt>
    <dgm:pt modelId="{04589391-B89E-4B1A-8860-631EDD3ED6AA}" type="pres">
      <dgm:prSet presAssocID="{13CA2A40-B161-43B1-85B3-1C3C0D78AFE6}" presName="linearProcess" presStyleCnt="0"/>
      <dgm:spPr>
        <a:sp3d prstMaterial="dkEdge"/>
      </dgm:spPr>
    </dgm:pt>
    <dgm:pt modelId="{BDD724E0-3C94-4635-BE6C-88C6D0EAADDC}" type="pres">
      <dgm:prSet presAssocID="{AC177681-5DD7-43B6-B601-56EA9F6D008C}" presName="textNode" presStyleLbl="node1" presStyleIdx="0" presStyleCnt="1">
        <dgm:presLayoutVars>
          <dgm:bulletEnabled val="1"/>
        </dgm:presLayoutVars>
      </dgm:prSet>
      <dgm:spPr/>
      <dgm:t>
        <a:bodyPr/>
        <a:lstStyle/>
        <a:p>
          <a:endParaRPr lang="en-US"/>
        </a:p>
      </dgm:t>
    </dgm:pt>
  </dgm:ptLst>
  <dgm:cxnLst>
    <dgm:cxn modelId="{895189F0-0DA8-4520-BEED-1B4D5DE84780}" srcId="{13CA2A40-B161-43B1-85B3-1C3C0D78AFE6}" destId="{AC177681-5DD7-43B6-B601-56EA9F6D008C}" srcOrd="0" destOrd="0" parTransId="{14057F2A-B40B-494E-A20B-A46CB791E97B}" sibTransId="{075B9444-6C2B-46A0-B0BF-0535CBD8EA50}"/>
    <dgm:cxn modelId="{E573D5D4-E10F-7F49-A3CC-296F3EED3D02}" type="presOf" srcId="{AC177681-5DD7-43B6-B601-56EA9F6D008C}" destId="{BDD724E0-3C94-4635-BE6C-88C6D0EAADDC}" srcOrd="0" destOrd="0" presId="urn:microsoft.com/office/officeart/2005/8/layout/hProcess9"/>
    <dgm:cxn modelId="{49E8A488-E77B-0542-99E8-9326B5D600C9}" type="presOf" srcId="{13CA2A40-B161-43B1-85B3-1C3C0D78AFE6}" destId="{9D8EBBAD-FF35-4CCB-96BF-F5CCD834B233}" srcOrd="0" destOrd="0" presId="urn:microsoft.com/office/officeart/2005/8/layout/hProcess9"/>
    <dgm:cxn modelId="{7C38E234-3555-2147-8E20-860EDB660EAF}" type="presParOf" srcId="{9D8EBBAD-FF35-4CCB-96BF-F5CCD834B233}" destId="{E54CFB34-D033-47B1-B617-FF84465E7A71}" srcOrd="0" destOrd="0" presId="urn:microsoft.com/office/officeart/2005/8/layout/hProcess9"/>
    <dgm:cxn modelId="{058CE372-9CD7-1946-988B-AC8FB87AB4BD}" type="presParOf" srcId="{9D8EBBAD-FF35-4CCB-96BF-F5CCD834B233}" destId="{04589391-B89E-4B1A-8860-631EDD3ED6AA}" srcOrd="1" destOrd="0" presId="urn:microsoft.com/office/officeart/2005/8/layout/hProcess9"/>
    <dgm:cxn modelId="{36E5CB29-7F9E-D84A-B844-F3E4F1F4A0DA}" type="presParOf" srcId="{04589391-B89E-4B1A-8860-631EDD3ED6AA}" destId="{BDD724E0-3C94-4635-BE6C-88C6D0EAADDC}" srcOrd="0" destOrd="0" presId="urn:microsoft.com/office/officeart/2005/8/layout/hProcess9"/>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3EDF369-D5E9-BE49-875F-D0E8CE682F3A}" type="doc">
      <dgm:prSet loTypeId="urn:microsoft.com/office/officeart/2005/8/layout/hProcess9" loCatId="process" qsTypeId="urn:microsoft.com/office/officeart/2005/8/quickstyle/simple4" qsCatId="simple" csTypeId="urn:microsoft.com/office/officeart/2005/8/colors/accent1_2" csCatId="accent1" phldr="1"/>
      <dgm:spPr/>
    </dgm:pt>
    <dgm:pt modelId="{215AEA98-5A6E-C147-AAF1-AF0AA65DFDFB}">
      <dgm:prSet phldrT="[Text]"/>
      <dgm:spPr>
        <a:solidFill>
          <a:srgbClr val="B57BA8">
            <a:alpha val="52157"/>
          </a:srgbClr>
        </a:solidFill>
      </dgm:spPr>
      <dgm:t>
        <a:bodyPr/>
        <a:lstStyle/>
        <a:p>
          <a:r>
            <a:rPr lang="en-US" dirty="0" smtClean="0">
              <a:solidFill>
                <a:schemeClr val="bg1"/>
              </a:solidFill>
            </a:rPr>
            <a:t>1. Read transcript</a:t>
          </a:r>
          <a:endParaRPr lang="en-US" dirty="0">
            <a:solidFill>
              <a:schemeClr val="bg1"/>
            </a:solidFill>
          </a:endParaRPr>
        </a:p>
      </dgm:t>
    </dgm:pt>
    <dgm:pt modelId="{BC3964ED-3AE9-2D46-823D-4C88B9FFB349}" type="parTrans" cxnId="{E0C85EFA-F320-7F45-924E-BE5587DC6D9B}">
      <dgm:prSet/>
      <dgm:spPr/>
      <dgm:t>
        <a:bodyPr/>
        <a:lstStyle/>
        <a:p>
          <a:endParaRPr lang="en-US"/>
        </a:p>
      </dgm:t>
    </dgm:pt>
    <dgm:pt modelId="{8BE6BAC9-4033-9744-A587-BF900BAD9D65}" type="sibTrans" cxnId="{E0C85EFA-F320-7F45-924E-BE5587DC6D9B}">
      <dgm:prSet/>
      <dgm:spPr/>
      <dgm:t>
        <a:bodyPr/>
        <a:lstStyle/>
        <a:p>
          <a:endParaRPr lang="en-US"/>
        </a:p>
      </dgm:t>
    </dgm:pt>
    <dgm:pt modelId="{9F4BD524-C0AD-7945-8C99-0CBEB24887C3}">
      <dgm:prSet phldrT="[Text]"/>
      <dgm:spPr>
        <a:solidFill>
          <a:srgbClr val="B57BA8">
            <a:alpha val="52157"/>
          </a:srgbClr>
        </a:solidFill>
      </dgm:spPr>
      <dgm:t>
        <a:bodyPr/>
        <a:lstStyle/>
        <a:p>
          <a:r>
            <a:rPr lang="en-US" dirty="0" smtClean="0">
              <a:solidFill>
                <a:schemeClr val="bg1"/>
              </a:solidFill>
            </a:rPr>
            <a:t>3. Establish consensus on codes</a:t>
          </a:r>
          <a:endParaRPr lang="en-US" dirty="0">
            <a:solidFill>
              <a:schemeClr val="bg1"/>
            </a:solidFill>
          </a:endParaRPr>
        </a:p>
      </dgm:t>
    </dgm:pt>
    <dgm:pt modelId="{6B381DAB-CBCC-7843-8379-CF5D61F2F3CC}" type="parTrans" cxnId="{509F58EF-B170-3F4B-A058-BCA140EC34B7}">
      <dgm:prSet/>
      <dgm:spPr/>
      <dgm:t>
        <a:bodyPr/>
        <a:lstStyle/>
        <a:p>
          <a:endParaRPr lang="en-US"/>
        </a:p>
      </dgm:t>
    </dgm:pt>
    <dgm:pt modelId="{8EA6A200-B290-854F-8739-E339A53D18B3}" type="sibTrans" cxnId="{509F58EF-B170-3F4B-A058-BCA140EC34B7}">
      <dgm:prSet/>
      <dgm:spPr/>
      <dgm:t>
        <a:bodyPr/>
        <a:lstStyle/>
        <a:p>
          <a:endParaRPr lang="en-US"/>
        </a:p>
      </dgm:t>
    </dgm:pt>
    <dgm:pt modelId="{F2C8ED63-5834-8344-8807-DAB0375435C0}">
      <dgm:prSet phldrT="[Text]"/>
      <dgm:spPr>
        <a:solidFill>
          <a:srgbClr val="B57BA8">
            <a:alpha val="52157"/>
          </a:srgbClr>
        </a:solidFill>
      </dgm:spPr>
      <dgm:t>
        <a:bodyPr/>
        <a:lstStyle/>
        <a:p>
          <a:r>
            <a:rPr lang="en-US" dirty="0" smtClean="0">
              <a:solidFill>
                <a:schemeClr val="bg1"/>
              </a:solidFill>
            </a:rPr>
            <a:t>5. Develop draft codebook</a:t>
          </a:r>
          <a:endParaRPr lang="en-US" dirty="0">
            <a:solidFill>
              <a:schemeClr val="bg1"/>
            </a:solidFill>
          </a:endParaRPr>
        </a:p>
      </dgm:t>
    </dgm:pt>
    <dgm:pt modelId="{8952CE0E-EE60-9C49-B3AF-65EBA911DA66}" type="parTrans" cxnId="{D9D2526B-6673-1B43-BE65-70DB677A8307}">
      <dgm:prSet/>
      <dgm:spPr/>
      <dgm:t>
        <a:bodyPr/>
        <a:lstStyle/>
        <a:p>
          <a:endParaRPr lang="en-US"/>
        </a:p>
      </dgm:t>
    </dgm:pt>
    <dgm:pt modelId="{786F1566-6E56-A04B-BC37-258CE3F5F0F7}" type="sibTrans" cxnId="{D9D2526B-6673-1B43-BE65-70DB677A8307}">
      <dgm:prSet/>
      <dgm:spPr/>
      <dgm:t>
        <a:bodyPr/>
        <a:lstStyle/>
        <a:p>
          <a:endParaRPr lang="en-US"/>
        </a:p>
      </dgm:t>
    </dgm:pt>
    <dgm:pt modelId="{D0339196-143A-5D49-8222-DF48BD75DC4C}">
      <dgm:prSet phldrT="[Text]"/>
      <dgm:spPr>
        <a:solidFill>
          <a:srgbClr val="B57BA8">
            <a:alpha val="52157"/>
          </a:srgbClr>
        </a:solidFill>
      </dgm:spPr>
      <dgm:t>
        <a:bodyPr/>
        <a:lstStyle/>
        <a:p>
          <a:r>
            <a:rPr lang="en-US" dirty="0" smtClean="0">
              <a:solidFill>
                <a:schemeClr val="bg1"/>
              </a:solidFill>
            </a:rPr>
            <a:t>2. Read + open-code transcript</a:t>
          </a:r>
          <a:endParaRPr lang="en-US" dirty="0">
            <a:solidFill>
              <a:schemeClr val="bg1"/>
            </a:solidFill>
          </a:endParaRPr>
        </a:p>
      </dgm:t>
    </dgm:pt>
    <dgm:pt modelId="{2032F579-6D8D-B841-AD47-048F76168E64}" type="parTrans" cxnId="{777CE7CD-0EA1-974E-BD3A-A135B6198232}">
      <dgm:prSet/>
      <dgm:spPr/>
      <dgm:t>
        <a:bodyPr/>
        <a:lstStyle/>
        <a:p>
          <a:endParaRPr lang="en-US"/>
        </a:p>
      </dgm:t>
    </dgm:pt>
    <dgm:pt modelId="{1329784B-FB1D-184E-84BF-B3DE5BDEA2B6}" type="sibTrans" cxnId="{777CE7CD-0EA1-974E-BD3A-A135B6198232}">
      <dgm:prSet/>
      <dgm:spPr/>
      <dgm:t>
        <a:bodyPr/>
        <a:lstStyle/>
        <a:p>
          <a:endParaRPr lang="en-US"/>
        </a:p>
      </dgm:t>
    </dgm:pt>
    <dgm:pt modelId="{384B3358-DF27-3C4D-B6B8-EF75E40F46E7}">
      <dgm:prSet phldrT="[Text]"/>
      <dgm:spPr>
        <a:solidFill>
          <a:srgbClr val="B57BA8">
            <a:alpha val="52157"/>
          </a:srgbClr>
        </a:solidFill>
      </dgm:spPr>
      <dgm:t>
        <a:bodyPr/>
        <a:lstStyle/>
        <a:p>
          <a:r>
            <a:rPr lang="en-US" dirty="0" smtClean="0">
              <a:solidFill>
                <a:schemeClr val="bg1"/>
              </a:solidFill>
            </a:rPr>
            <a:t>4. Repeat steps 1-3 (10-20%)</a:t>
          </a:r>
          <a:endParaRPr lang="en-US" dirty="0">
            <a:solidFill>
              <a:schemeClr val="bg1"/>
            </a:solidFill>
          </a:endParaRPr>
        </a:p>
      </dgm:t>
    </dgm:pt>
    <dgm:pt modelId="{D8D18256-F0DB-8B44-9B2E-904CC1A93DF9}" type="parTrans" cxnId="{11B56C50-7638-C94E-804D-C559D932FF95}">
      <dgm:prSet/>
      <dgm:spPr/>
      <dgm:t>
        <a:bodyPr/>
        <a:lstStyle/>
        <a:p>
          <a:endParaRPr lang="en-US"/>
        </a:p>
      </dgm:t>
    </dgm:pt>
    <dgm:pt modelId="{CAACA147-9201-6444-BD37-DFA02A74C623}" type="sibTrans" cxnId="{11B56C50-7638-C94E-804D-C559D932FF95}">
      <dgm:prSet/>
      <dgm:spPr/>
      <dgm:t>
        <a:bodyPr/>
        <a:lstStyle/>
        <a:p>
          <a:endParaRPr lang="en-US"/>
        </a:p>
      </dgm:t>
    </dgm:pt>
    <dgm:pt modelId="{69924797-3114-D947-ABB8-FCB42AACA5B5}">
      <dgm:prSet phldrT="[Text]"/>
      <dgm:spPr>
        <a:solidFill>
          <a:srgbClr val="B57BA8">
            <a:alpha val="52157"/>
          </a:srgbClr>
        </a:solidFill>
      </dgm:spPr>
      <dgm:t>
        <a:bodyPr/>
        <a:lstStyle/>
        <a:p>
          <a:r>
            <a:rPr lang="en-US" dirty="0" smtClean="0">
              <a:solidFill>
                <a:schemeClr val="bg1"/>
              </a:solidFill>
            </a:rPr>
            <a:t>6. Code transcripts using codebook</a:t>
          </a:r>
          <a:endParaRPr lang="en-US" dirty="0">
            <a:solidFill>
              <a:schemeClr val="bg1"/>
            </a:solidFill>
          </a:endParaRPr>
        </a:p>
      </dgm:t>
    </dgm:pt>
    <dgm:pt modelId="{36C9E369-B028-3042-A87B-A53D38B52352}" type="parTrans" cxnId="{E78B0F8B-9FF9-1948-A940-B2267EDAB5EA}">
      <dgm:prSet/>
      <dgm:spPr/>
      <dgm:t>
        <a:bodyPr/>
        <a:lstStyle/>
        <a:p>
          <a:endParaRPr lang="en-US"/>
        </a:p>
      </dgm:t>
    </dgm:pt>
    <dgm:pt modelId="{8932AAA5-5BA4-0E46-B95D-CD9732F4C7F8}" type="sibTrans" cxnId="{E78B0F8B-9FF9-1948-A940-B2267EDAB5EA}">
      <dgm:prSet/>
      <dgm:spPr/>
      <dgm:t>
        <a:bodyPr/>
        <a:lstStyle/>
        <a:p>
          <a:endParaRPr lang="en-US"/>
        </a:p>
      </dgm:t>
    </dgm:pt>
    <dgm:pt modelId="{AFC3FCB6-0646-1046-90F6-9284947F564E}">
      <dgm:prSet phldrT="[Text]"/>
      <dgm:spPr>
        <a:solidFill>
          <a:srgbClr val="B57BA8"/>
        </a:solidFill>
      </dgm:spPr>
      <dgm:t>
        <a:bodyPr/>
        <a:lstStyle/>
        <a:p>
          <a:r>
            <a:rPr lang="en-US" dirty="0" smtClean="0">
              <a:solidFill>
                <a:schemeClr val="bg1"/>
              </a:solidFill>
            </a:rPr>
            <a:t>7. Refine codebook iteratively</a:t>
          </a:r>
          <a:endParaRPr lang="en-US" dirty="0">
            <a:solidFill>
              <a:schemeClr val="bg1"/>
            </a:solidFill>
          </a:endParaRPr>
        </a:p>
      </dgm:t>
    </dgm:pt>
    <dgm:pt modelId="{D889EB18-143C-BE48-8F6B-A4575B063A8C}" type="parTrans" cxnId="{722985CA-7CA3-E446-ACDC-9F3FBD3F2E58}">
      <dgm:prSet/>
      <dgm:spPr/>
      <dgm:t>
        <a:bodyPr/>
        <a:lstStyle/>
        <a:p>
          <a:endParaRPr lang="en-US"/>
        </a:p>
      </dgm:t>
    </dgm:pt>
    <dgm:pt modelId="{C0A8F362-E1AA-4946-95FE-CC6B2E994F5B}" type="sibTrans" cxnId="{722985CA-7CA3-E446-ACDC-9F3FBD3F2E58}">
      <dgm:prSet/>
      <dgm:spPr/>
      <dgm:t>
        <a:bodyPr/>
        <a:lstStyle/>
        <a:p>
          <a:endParaRPr lang="en-US"/>
        </a:p>
      </dgm:t>
    </dgm:pt>
    <dgm:pt modelId="{F8067BCE-8EB9-DA4B-A9FB-989BCC07F658}" type="pres">
      <dgm:prSet presAssocID="{33EDF369-D5E9-BE49-875F-D0E8CE682F3A}" presName="CompostProcess" presStyleCnt="0">
        <dgm:presLayoutVars>
          <dgm:dir/>
          <dgm:resizeHandles val="exact"/>
        </dgm:presLayoutVars>
      </dgm:prSet>
      <dgm:spPr/>
    </dgm:pt>
    <dgm:pt modelId="{DC424E20-5F1C-9444-8432-3CC59A265413}" type="pres">
      <dgm:prSet presAssocID="{33EDF369-D5E9-BE49-875F-D0E8CE682F3A}" presName="arrow" presStyleLbl="bgShp" presStyleIdx="0" presStyleCnt="1"/>
      <dgm:spPr/>
    </dgm:pt>
    <dgm:pt modelId="{B3F82B5C-7B56-5E4A-9831-113436E9EDB9}" type="pres">
      <dgm:prSet presAssocID="{33EDF369-D5E9-BE49-875F-D0E8CE682F3A}" presName="linearProcess" presStyleCnt="0"/>
      <dgm:spPr/>
    </dgm:pt>
    <dgm:pt modelId="{1CEB78F6-DDE8-1946-B4F8-9ED649BF2562}" type="pres">
      <dgm:prSet presAssocID="{215AEA98-5A6E-C147-AAF1-AF0AA65DFDFB}" presName="textNode" presStyleLbl="node1" presStyleIdx="0" presStyleCnt="7">
        <dgm:presLayoutVars>
          <dgm:bulletEnabled val="1"/>
        </dgm:presLayoutVars>
      </dgm:prSet>
      <dgm:spPr/>
      <dgm:t>
        <a:bodyPr/>
        <a:lstStyle/>
        <a:p>
          <a:endParaRPr lang="en-US"/>
        </a:p>
      </dgm:t>
    </dgm:pt>
    <dgm:pt modelId="{0E7C3D07-E498-7241-B8FE-5EA2BC73D89F}" type="pres">
      <dgm:prSet presAssocID="{8BE6BAC9-4033-9744-A587-BF900BAD9D65}" presName="sibTrans" presStyleCnt="0"/>
      <dgm:spPr/>
    </dgm:pt>
    <dgm:pt modelId="{6B5DEAA2-F5B6-F440-9956-25C1FC0325F6}" type="pres">
      <dgm:prSet presAssocID="{D0339196-143A-5D49-8222-DF48BD75DC4C}" presName="textNode" presStyleLbl="node1" presStyleIdx="1" presStyleCnt="7">
        <dgm:presLayoutVars>
          <dgm:bulletEnabled val="1"/>
        </dgm:presLayoutVars>
      </dgm:prSet>
      <dgm:spPr/>
      <dgm:t>
        <a:bodyPr/>
        <a:lstStyle/>
        <a:p>
          <a:endParaRPr lang="en-US"/>
        </a:p>
      </dgm:t>
    </dgm:pt>
    <dgm:pt modelId="{B96FD3B0-289F-5443-99F6-9F3F2A9645FD}" type="pres">
      <dgm:prSet presAssocID="{1329784B-FB1D-184E-84BF-B3DE5BDEA2B6}" presName="sibTrans" presStyleCnt="0"/>
      <dgm:spPr/>
    </dgm:pt>
    <dgm:pt modelId="{16533E4D-5E06-9B42-83E3-6BB1A6DF740A}" type="pres">
      <dgm:prSet presAssocID="{9F4BD524-C0AD-7945-8C99-0CBEB24887C3}" presName="textNode" presStyleLbl="node1" presStyleIdx="2" presStyleCnt="7">
        <dgm:presLayoutVars>
          <dgm:bulletEnabled val="1"/>
        </dgm:presLayoutVars>
      </dgm:prSet>
      <dgm:spPr/>
      <dgm:t>
        <a:bodyPr/>
        <a:lstStyle/>
        <a:p>
          <a:endParaRPr lang="en-US"/>
        </a:p>
      </dgm:t>
    </dgm:pt>
    <dgm:pt modelId="{2AA64ACF-BF5F-AA45-B66D-062820B6380F}" type="pres">
      <dgm:prSet presAssocID="{8EA6A200-B290-854F-8739-E339A53D18B3}" presName="sibTrans" presStyleCnt="0"/>
      <dgm:spPr/>
    </dgm:pt>
    <dgm:pt modelId="{767C4255-9D4A-724B-A895-BD5CAF8BFB52}" type="pres">
      <dgm:prSet presAssocID="{384B3358-DF27-3C4D-B6B8-EF75E40F46E7}" presName="textNode" presStyleLbl="node1" presStyleIdx="3" presStyleCnt="7">
        <dgm:presLayoutVars>
          <dgm:bulletEnabled val="1"/>
        </dgm:presLayoutVars>
      </dgm:prSet>
      <dgm:spPr/>
      <dgm:t>
        <a:bodyPr/>
        <a:lstStyle/>
        <a:p>
          <a:endParaRPr lang="en-US"/>
        </a:p>
      </dgm:t>
    </dgm:pt>
    <dgm:pt modelId="{4F10944D-7AD9-F547-B31B-5A66C661FD07}" type="pres">
      <dgm:prSet presAssocID="{CAACA147-9201-6444-BD37-DFA02A74C623}" presName="sibTrans" presStyleCnt="0"/>
      <dgm:spPr/>
    </dgm:pt>
    <dgm:pt modelId="{44739BCC-A4D1-A04E-8292-8D3256311D34}" type="pres">
      <dgm:prSet presAssocID="{F2C8ED63-5834-8344-8807-DAB0375435C0}" presName="textNode" presStyleLbl="node1" presStyleIdx="4" presStyleCnt="7">
        <dgm:presLayoutVars>
          <dgm:bulletEnabled val="1"/>
        </dgm:presLayoutVars>
      </dgm:prSet>
      <dgm:spPr/>
      <dgm:t>
        <a:bodyPr/>
        <a:lstStyle/>
        <a:p>
          <a:endParaRPr lang="en-US"/>
        </a:p>
      </dgm:t>
    </dgm:pt>
    <dgm:pt modelId="{B82D0807-95C7-F540-AF37-8A69E412E829}" type="pres">
      <dgm:prSet presAssocID="{786F1566-6E56-A04B-BC37-258CE3F5F0F7}" presName="sibTrans" presStyleCnt="0"/>
      <dgm:spPr/>
    </dgm:pt>
    <dgm:pt modelId="{6AB9DBB9-F39D-8E4B-A099-C71276871295}" type="pres">
      <dgm:prSet presAssocID="{69924797-3114-D947-ABB8-FCB42AACA5B5}" presName="textNode" presStyleLbl="node1" presStyleIdx="5" presStyleCnt="7">
        <dgm:presLayoutVars>
          <dgm:bulletEnabled val="1"/>
        </dgm:presLayoutVars>
      </dgm:prSet>
      <dgm:spPr/>
      <dgm:t>
        <a:bodyPr/>
        <a:lstStyle/>
        <a:p>
          <a:endParaRPr lang="en-US"/>
        </a:p>
      </dgm:t>
    </dgm:pt>
    <dgm:pt modelId="{44FA165A-BAD5-E240-8006-BAE0D8D2004A}" type="pres">
      <dgm:prSet presAssocID="{8932AAA5-5BA4-0E46-B95D-CD9732F4C7F8}" presName="sibTrans" presStyleCnt="0"/>
      <dgm:spPr/>
    </dgm:pt>
    <dgm:pt modelId="{51C14EDD-4408-9F44-947C-3E2E5AE35198}" type="pres">
      <dgm:prSet presAssocID="{AFC3FCB6-0646-1046-90F6-9284947F564E}" presName="textNode" presStyleLbl="node1" presStyleIdx="6" presStyleCnt="7">
        <dgm:presLayoutVars>
          <dgm:bulletEnabled val="1"/>
        </dgm:presLayoutVars>
      </dgm:prSet>
      <dgm:spPr/>
      <dgm:t>
        <a:bodyPr/>
        <a:lstStyle/>
        <a:p>
          <a:endParaRPr lang="en-US"/>
        </a:p>
      </dgm:t>
    </dgm:pt>
  </dgm:ptLst>
  <dgm:cxnLst>
    <dgm:cxn modelId="{DF2E67AD-694C-8F44-930D-F767291F8917}" type="presOf" srcId="{F2C8ED63-5834-8344-8807-DAB0375435C0}" destId="{44739BCC-A4D1-A04E-8292-8D3256311D34}" srcOrd="0" destOrd="0" presId="urn:microsoft.com/office/officeart/2005/8/layout/hProcess9"/>
    <dgm:cxn modelId="{722985CA-7CA3-E446-ACDC-9F3FBD3F2E58}" srcId="{33EDF369-D5E9-BE49-875F-D0E8CE682F3A}" destId="{AFC3FCB6-0646-1046-90F6-9284947F564E}" srcOrd="6" destOrd="0" parTransId="{D889EB18-143C-BE48-8F6B-A4575B063A8C}" sibTransId="{C0A8F362-E1AA-4946-95FE-CC6B2E994F5B}"/>
    <dgm:cxn modelId="{72539F2B-CE74-C34F-9E7B-0AF345BAE4A7}" type="presOf" srcId="{384B3358-DF27-3C4D-B6B8-EF75E40F46E7}" destId="{767C4255-9D4A-724B-A895-BD5CAF8BFB52}" srcOrd="0" destOrd="0" presId="urn:microsoft.com/office/officeart/2005/8/layout/hProcess9"/>
    <dgm:cxn modelId="{509F58EF-B170-3F4B-A058-BCA140EC34B7}" srcId="{33EDF369-D5E9-BE49-875F-D0E8CE682F3A}" destId="{9F4BD524-C0AD-7945-8C99-0CBEB24887C3}" srcOrd="2" destOrd="0" parTransId="{6B381DAB-CBCC-7843-8379-CF5D61F2F3CC}" sibTransId="{8EA6A200-B290-854F-8739-E339A53D18B3}"/>
    <dgm:cxn modelId="{E0C85EFA-F320-7F45-924E-BE5587DC6D9B}" srcId="{33EDF369-D5E9-BE49-875F-D0E8CE682F3A}" destId="{215AEA98-5A6E-C147-AAF1-AF0AA65DFDFB}" srcOrd="0" destOrd="0" parTransId="{BC3964ED-3AE9-2D46-823D-4C88B9FFB349}" sibTransId="{8BE6BAC9-4033-9744-A587-BF900BAD9D65}"/>
    <dgm:cxn modelId="{777CE7CD-0EA1-974E-BD3A-A135B6198232}" srcId="{33EDF369-D5E9-BE49-875F-D0E8CE682F3A}" destId="{D0339196-143A-5D49-8222-DF48BD75DC4C}" srcOrd="1" destOrd="0" parTransId="{2032F579-6D8D-B841-AD47-048F76168E64}" sibTransId="{1329784B-FB1D-184E-84BF-B3DE5BDEA2B6}"/>
    <dgm:cxn modelId="{5637EA5E-BB53-3345-878D-7FA1C980514E}" type="presOf" srcId="{D0339196-143A-5D49-8222-DF48BD75DC4C}" destId="{6B5DEAA2-F5B6-F440-9956-25C1FC0325F6}" srcOrd="0" destOrd="0" presId="urn:microsoft.com/office/officeart/2005/8/layout/hProcess9"/>
    <dgm:cxn modelId="{2F959EC9-8300-AD47-B31F-6FB8678B4DFC}" type="presOf" srcId="{69924797-3114-D947-ABB8-FCB42AACA5B5}" destId="{6AB9DBB9-F39D-8E4B-A099-C71276871295}" srcOrd="0" destOrd="0" presId="urn:microsoft.com/office/officeart/2005/8/layout/hProcess9"/>
    <dgm:cxn modelId="{ED2240E7-BEDC-8948-90A8-4A078BB16C59}" type="presOf" srcId="{215AEA98-5A6E-C147-AAF1-AF0AA65DFDFB}" destId="{1CEB78F6-DDE8-1946-B4F8-9ED649BF2562}" srcOrd="0" destOrd="0" presId="urn:microsoft.com/office/officeart/2005/8/layout/hProcess9"/>
    <dgm:cxn modelId="{E78B0F8B-9FF9-1948-A940-B2267EDAB5EA}" srcId="{33EDF369-D5E9-BE49-875F-D0E8CE682F3A}" destId="{69924797-3114-D947-ABB8-FCB42AACA5B5}" srcOrd="5" destOrd="0" parTransId="{36C9E369-B028-3042-A87B-A53D38B52352}" sibTransId="{8932AAA5-5BA4-0E46-B95D-CD9732F4C7F8}"/>
    <dgm:cxn modelId="{11B56C50-7638-C94E-804D-C559D932FF95}" srcId="{33EDF369-D5E9-BE49-875F-D0E8CE682F3A}" destId="{384B3358-DF27-3C4D-B6B8-EF75E40F46E7}" srcOrd="3" destOrd="0" parTransId="{D8D18256-F0DB-8B44-9B2E-904CC1A93DF9}" sibTransId="{CAACA147-9201-6444-BD37-DFA02A74C623}"/>
    <dgm:cxn modelId="{5B9264A0-31A0-8142-BC05-729E4690505E}" type="presOf" srcId="{AFC3FCB6-0646-1046-90F6-9284947F564E}" destId="{51C14EDD-4408-9F44-947C-3E2E5AE35198}" srcOrd="0" destOrd="0" presId="urn:microsoft.com/office/officeart/2005/8/layout/hProcess9"/>
    <dgm:cxn modelId="{D9D2526B-6673-1B43-BE65-70DB677A8307}" srcId="{33EDF369-D5E9-BE49-875F-D0E8CE682F3A}" destId="{F2C8ED63-5834-8344-8807-DAB0375435C0}" srcOrd="4" destOrd="0" parTransId="{8952CE0E-EE60-9C49-B3AF-65EBA911DA66}" sibTransId="{786F1566-6E56-A04B-BC37-258CE3F5F0F7}"/>
    <dgm:cxn modelId="{7B66AA06-A8E0-A145-A3EF-2A4E26BD8B9E}" type="presOf" srcId="{33EDF369-D5E9-BE49-875F-D0E8CE682F3A}" destId="{F8067BCE-8EB9-DA4B-A9FB-989BCC07F658}" srcOrd="0" destOrd="0" presId="urn:microsoft.com/office/officeart/2005/8/layout/hProcess9"/>
    <dgm:cxn modelId="{B6D494D1-5B5E-4942-A1AC-429E65987EF2}" type="presOf" srcId="{9F4BD524-C0AD-7945-8C99-0CBEB24887C3}" destId="{16533E4D-5E06-9B42-83E3-6BB1A6DF740A}" srcOrd="0" destOrd="0" presId="urn:microsoft.com/office/officeart/2005/8/layout/hProcess9"/>
    <dgm:cxn modelId="{AD3B5ADD-2A00-7C45-B04A-A57A8584EE23}" type="presParOf" srcId="{F8067BCE-8EB9-DA4B-A9FB-989BCC07F658}" destId="{DC424E20-5F1C-9444-8432-3CC59A265413}" srcOrd="0" destOrd="0" presId="urn:microsoft.com/office/officeart/2005/8/layout/hProcess9"/>
    <dgm:cxn modelId="{2E7D0403-157B-984B-B1A2-9C8EE2FFB825}" type="presParOf" srcId="{F8067BCE-8EB9-DA4B-A9FB-989BCC07F658}" destId="{B3F82B5C-7B56-5E4A-9831-113436E9EDB9}" srcOrd="1" destOrd="0" presId="urn:microsoft.com/office/officeart/2005/8/layout/hProcess9"/>
    <dgm:cxn modelId="{D06A5DAA-4FAA-344D-BED4-BF13CE310E84}" type="presParOf" srcId="{B3F82B5C-7B56-5E4A-9831-113436E9EDB9}" destId="{1CEB78F6-DDE8-1946-B4F8-9ED649BF2562}" srcOrd="0" destOrd="0" presId="urn:microsoft.com/office/officeart/2005/8/layout/hProcess9"/>
    <dgm:cxn modelId="{D0C7310E-65A3-9B48-A068-9283A58BC276}" type="presParOf" srcId="{B3F82B5C-7B56-5E4A-9831-113436E9EDB9}" destId="{0E7C3D07-E498-7241-B8FE-5EA2BC73D89F}" srcOrd="1" destOrd="0" presId="urn:microsoft.com/office/officeart/2005/8/layout/hProcess9"/>
    <dgm:cxn modelId="{3A1CB1E8-45D1-8243-A7D2-4926B3B09BD8}" type="presParOf" srcId="{B3F82B5C-7B56-5E4A-9831-113436E9EDB9}" destId="{6B5DEAA2-F5B6-F440-9956-25C1FC0325F6}" srcOrd="2" destOrd="0" presId="urn:microsoft.com/office/officeart/2005/8/layout/hProcess9"/>
    <dgm:cxn modelId="{94AC95A4-44E1-2E4C-BD47-02BB9590A61E}" type="presParOf" srcId="{B3F82B5C-7B56-5E4A-9831-113436E9EDB9}" destId="{B96FD3B0-289F-5443-99F6-9F3F2A9645FD}" srcOrd="3" destOrd="0" presId="urn:microsoft.com/office/officeart/2005/8/layout/hProcess9"/>
    <dgm:cxn modelId="{7367816C-9181-1845-9CEA-090345D2215D}" type="presParOf" srcId="{B3F82B5C-7B56-5E4A-9831-113436E9EDB9}" destId="{16533E4D-5E06-9B42-83E3-6BB1A6DF740A}" srcOrd="4" destOrd="0" presId="urn:microsoft.com/office/officeart/2005/8/layout/hProcess9"/>
    <dgm:cxn modelId="{F9518B7A-F775-704A-8195-F6BA885D886D}" type="presParOf" srcId="{B3F82B5C-7B56-5E4A-9831-113436E9EDB9}" destId="{2AA64ACF-BF5F-AA45-B66D-062820B6380F}" srcOrd="5" destOrd="0" presId="urn:microsoft.com/office/officeart/2005/8/layout/hProcess9"/>
    <dgm:cxn modelId="{3B9FC19A-D9E0-D14E-8C03-C935D60E51E8}" type="presParOf" srcId="{B3F82B5C-7B56-5E4A-9831-113436E9EDB9}" destId="{767C4255-9D4A-724B-A895-BD5CAF8BFB52}" srcOrd="6" destOrd="0" presId="urn:microsoft.com/office/officeart/2005/8/layout/hProcess9"/>
    <dgm:cxn modelId="{F97F97BF-D0CC-B84D-A349-98E26FD1F971}" type="presParOf" srcId="{B3F82B5C-7B56-5E4A-9831-113436E9EDB9}" destId="{4F10944D-7AD9-F547-B31B-5A66C661FD07}" srcOrd="7" destOrd="0" presId="urn:microsoft.com/office/officeart/2005/8/layout/hProcess9"/>
    <dgm:cxn modelId="{60EFAF85-EA02-3442-A6F1-0A082D5C32DB}" type="presParOf" srcId="{B3F82B5C-7B56-5E4A-9831-113436E9EDB9}" destId="{44739BCC-A4D1-A04E-8292-8D3256311D34}" srcOrd="8" destOrd="0" presId="urn:microsoft.com/office/officeart/2005/8/layout/hProcess9"/>
    <dgm:cxn modelId="{C4629040-7761-A545-9391-8728E22B38CF}" type="presParOf" srcId="{B3F82B5C-7B56-5E4A-9831-113436E9EDB9}" destId="{B82D0807-95C7-F540-AF37-8A69E412E829}" srcOrd="9" destOrd="0" presId="urn:microsoft.com/office/officeart/2005/8/layout/hProcess9"/>
    <dgm:cxn modelId="{27E8819C-BBCF-B343-9CA1-5E13E26BFD8D}" type="presParOf" srcId="{B3F82B5C-7B56-5E4A-9831-113436E9EDB9}" destId="{6AB9DBB9-F39D-8E4B-A099-C71276871295}" srcOrd="10" destOrd="0" presId="urn:microsoft.com/office/officeart/2005/8/layout/hProcess9"/>
    <dgm:cxn modelId="{F0782CA1-3A3E-064F-B76E-9DF2C242E1A3}" type="presParOf" srcId="{B3F82B5C-7B56-5E4A-9831-113436E9EDB9}" destId="{44FA165A-BAD5-E240-8006-BAE0D8D2004A}" srcOrd="11" destOrd="0" presId="urn:microsoft.com/office/officeart/2005/8/layout/hProcess9"/>
    <dgm:cxn modelId="{BAB611D7-5874-3345-B103-033EC4738F47}" type="presParOf" srcId="{B3F82B5C-7B56-5E4A-9831-113436E9EDB9}" destId="{51C14EDD-4408-9F44-947C-3E2E5AE35198}" srcOrd="12"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3CA2A40-B161-43B1-85B3-1C3C0D78AFE6}" type="doc">
      <dgm:prSet loTypeId="urn:microsoft.com/office/officeart/2005/8/layout/hProcess9" loCatId="process" qsTypeId="urn:microsoft.com/office/officeart/2005/8/quickstyle/3d5" qsCatId="3D" csTypeId="urn:microsoft.com/office/officeart/2005/8/colors/colorful2" csCatId="colorful" phldr="1"/>
      <dgm:spPr>
        <a:scene3d>
          <a:camera prst="isometricOffAxis2Left" zoom="95000">
            <a:rot lat="1075750" lon="1244647" rev="21502667"/>
          </a:camera>
          <a:lightRig rig="chilly" dir="t"/>
        </a:scene3d>
      </dgm:spPr>
    </dgm:pt>
    <dgm:pt modelId="{AC177681-5DD7-43B6-B601-56EA9F6D008C}">
      <dgm:prSet phldrT="[Text]"/>
      <dgm:spPr>
        <a:solidFill>
          <a:srgbClr val="B57BA8"/>
        </a:solidFill>
        <a:sp3d extrusionH="381000" contourW="38100" prstMaterial="dkEdge">
          <a:contourClr>
            <a:schemeClr val="lt1"/>
          </a:contourClr>
        </a:sp3d>
      </dgm:spPr>
      <dgm:t>
        <a:bodyPr/>
        <a:lstStyle/>
        <a:p>
          <a:r>
            <a:rPr lang="en-US" b="1" dirty="0" smtClean="0">
              <a:latin typeface="Calibri" charset="0"/>
              <a:ea typeface="Calibri" charset="0"/>
              <a:cs typeface="Calibri" charset="0"/>
            </a:rPr>
            <a:t>Step 7</a:t>
          </a:r>
          <a:endParaRPr lang="en-US" dirty="0">
            <a:latin typeface="Calibri" charset="0"/>
            <a:ea typeface="Calibri" charset="0"/>
            <a:cs typeface="Calibri" charset="0"/>
          </a:endParaRPr>
        </a:p>
      </dgm:t>
    </dgm:pt>
    <dgm:pt modelId="{14057F2A-B40B-494E-A20B-A46CB791E97B}" type="parTrans" cxnId="{895189F0-0DA8-4520-BEED-1B4D5DE84780}">
      <dgm:prSet/>
      <dgm:spPr/>
      <dgm:t>
        <a:bodyPr/>
        <a:lstStyle/>
        <a:p>
          <a:endParaRPr lang="en-US"/>
        </a:p>
      </dgm:t>
    </dgm:pt>
    <dgm:pt modelId="{075B9444-6C2B-46A0-B0BF-0535CBD8EA50}" type="sibTrans" cxnId="{895189F0-0DA8-4520-BEED-1B4D5DE84780}">
      <dgm:prSet/>
      <dgm:spPr/>
      <dgm:t>
        <a:bodyPr/>
        <a:lstStyle/>
        <a:p>
          <a:endParaRPr lang="en-US"/>
        </a:p>
      </dgm:t>
    </dgm:pt>
    <dgm:pt modelId="{9D8EBBAD-FF35-4CCB-96BF-F5CCD834B233}" type="pres">
      <dgm:prSet presAssocID="{13CA2A40-B161-43B1-85B3-1C3C0D78AFE6}" presName="CompostProcess" presStyleCnt="0">
        <dgm:presLayoutVars>
          <dgm:dir/>
          <dgm:resizeHandles val="exact"/>
        </dgm:presLayoutVars>
      </dgm:prSet>
      <dgm:spPr/>
    </dgm:pt>
    <dgm:pt modelId="{E54CFB34-D033-47B1-B617-FF84465E7A71}" type="pres">
      <dgm:prSet presAssocID="{13CA2A40-B161-43B1-85B3-1C3C0D78AFE6}" presName="arrow" presStyleLbl="bgShp" presStyleIdx="0" presStyleCnt="1"/>
      <dgm:spPr>
        <a:solidFill>
          <a:srgbClr val="8397B0"/>
        </a:solidFill>
        <a:sp3d z="-400500" extrusionH="63500" contourW="12700" prstMaterial="dkEdge">
          <a:contourClr>
            <a:schemeClr val="lt1">
              <a:tint val="50000"/>
            </a:schemeClr>
          </a:contourClr>
        </a:sp3d>
      </dgm:spPr>
      <dgm:t>
        <a:bodyPr/>
        <a:lstStyle/>
        <a:p>
          <a:endParaRPr lang="en-US"/>
        </a:p>
      </dgm:t>
    </dgm:pt>
    <dgm:pt modelId="{04589391-B89E-4B1A-8860-631EDD3ED6AA}" type="pres">
      <dgm:prSet presAssocID="{13CA2A40-B161-43B1-85B3-1C3C0D78AFE6}" presName="linearProcess" presStyleCnt="0"/>
      <dgm:spPr>
        <a:sp3d prstMaterial="dkEdge"/>
      </dgm:spPr>
    </dgm:pt>
    <dgm:pt modelId="{BDD724E0-3C94-4635-BE6C-88C6D0EAADDC}" type="pres">
      <dgm:prSet presAssocID="{AC177681-5DD7-43B6-B601-56EA9F6D008C}" presName="textNode" presStyleLbl="node1" presStyleIdx="0" presStyleCnt="1">
        <dgm:presLayoutVars>
          <dgm:bulletEnabled val="1"/>
        </dgm:presLayoutVars>
      </dgm:prSet>
      <dgm:spPr/>
      <dgm:t>
        <a:bodyPr/>
        <a:lstStyle/>
        <a:p>
          <a:endParaRPr lang="en-US"/>
        </a:p>
      </dgm:t>
    </dgm:pt>
  </dgm:ptLst>
  <dgm:cxnLst>
    <dgm:cxn modelId="{895189F0-0DA8-4520-BEED-1B4D5DE84780}" srcId="{13CA2A40-B161-43B1-85B3-1C3C0D78AFE6}" destId="{AC177681-5DD7-43B6-B601-56EA9F6D008C}" srcOrd="0" destOrd="0" parTransId="{14057F2A-B40B-494E-A20B-A46CB791E97B}" sibTransId="{075B9444-6C2B-46A0-B0BF-0535CBD8EA50}"/>
    <dgm:cxn modelId="{F050B326-15C2-1449-A092-E84FA7B4404E}" type="presOf" srcId="{AC177681-5DD7-43B6-B601-56EA9F6D008C}" destId="{BDD724E0-3C94-4635-BE6C-88C6D0EAADDC}" srcOrd="0" destOrd="0" presId="urn:microsoft.com/office/officeart/2005/8/layout/hProcess9"/>
    <dgm:cxn modelId="{2D50A008-A68D-4649-8AFA-4556D3159504}" type="presOf" srcId="{13CA2A40-B161-43B1-85B3-1C3C0D78AFE6}" destId="{9D8EBBAD-FF35-4CCB-96BF-F5CCD834B233}" srcOrd="0" destOrd="0" presId="urn:microsoft.com/office/officeart/2005/8/layout/hProcess9"/>
    <dgm:cxn modelId="{F919B47E-3D86-C543-BEB0-849F8595AC87}" type="presParOf" srcId="{9D8EBBAD-FF35-4CCB-96BF-F5CCD834B233}" destId="{E54CFB34-D033-47B1-B617-FF84465E7A71}" srcOrd="0" destOrd="0" presId="urn:microsoft.com/office/officeart/2005/8/layout/hProcess9"/>
    <dgm:cxn modelId="{599DC1C2-FE98-2D45-A72A-2008E09EA871}" type="presParOf" srcId="{9D8EBBAD-FF35-4CCB-96BF-F5CCD834B233}" destId="{04589391-B89E-4B1A-8860-631EDD3ED6AA}" srcOrd="1" destOrd="0" presId="urn:microsoft.com/office/officeart/2005/8/layout/hProcess9"/>
    <dgm:cxn modelId="{B3E09CA3-8077-354D-AA4F-A3C4B882FA3A}" type="presParOf" srcId="{04589391-B89E-4B1A-8860-631EDD3ED6AA}" destId="{BDD724E0-3C94-4635-BE6C-88C6D0EAADDC}" srcOrd="0" destOrd="0" presId="urn:microsoft.com/office/officeart/2005/8/layout/hProcess9"/>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3CA2A40-B161-43B1-85B3-1C3C0D78AFE6}" type="doc">
      <dgm:prSet loTypeId="urn:microsoft.com/office/officeart/2005/8/layout/hProcess9" loCatId="process" qsTypeId="urn:microsoft.com/office/officeart/2005/8/quickstyle/3d5" qsCatId="3D" csTypeId="urn:microsoft.com/office/officeart/2005/8/colors/colorful2" csCatId="colorful" phldr="1"/>
      <dgm:spPr>
        <a:scene3d>
          <a:camera prst="isometricOffAxis2Left" zoom="95000">
            <a:rot lat="1075750" lon="1244647" rev="21502667"/>
          </a:camera>
          <a:lightRig rig="chilly" dir="t"/>
        </a:scene3d>
      </dgm:spPr>
    </dgm:pt>
    <dgm:pt modelId="{AC177681-5DD7-43B6-B601-56EA9F6D008C}">
      <dgm:prSet phldrT="[Text]"/>
      <dgm:spPr>
        <a:solidFill>
          <a:srgbClr val="B57BA8"/>
        </a:solidFill>
        <a:sp3d extrusionH="381000" contourW="38100" prstMaterial="dkEdge">
          <a:contourClr>
            <a:schemeClr val="lt1"/>
          </a:contourClr>
        </a:sp3d>
      </dgm:spPr>
      <dgm:t>
        <a:bodyPr/>
        <a:lstStyle/>
        <a:p>
          <a:r>
            <a:rPr lang="en-US" b="1" dirty="0" smtClean="0">
              <a:latin typeface="Calibri" charset="0"/>
              <a:ea typeface="Calibri" charset="0"/>
              <a:cs typeface="Calibri" charset="0"/>
            </a:rPr>
            <a:t>Presentation of Results</a:t>
          </a:r>
          <a:endParaRPr lang="en-US" dirty="0">
            <a:latin typeface="Calibri" charset="0"/>
            <a:ea typeface="Calibri" charset="0"/>
            <a:cs typeface="Calibri" charset="0"/>
          </a:endParaRPr>
        </a:p>
      </dgm:t>
    </dgm:pt>
    <dgm:pt modelId="{14057F2A-B40B-494E-A20B-A46CB791E97B}" type="parTrans" cxnId="{895189F0-0DA8-4520-BEED-1B4D5DE84780}">
      <dgm:prSet/>
      <dgm:spPr/>
      <dgm:t>
        <a:bodyPr/>
        <a:lstStyle/>
        <a:p>
          <a:endParaRPr lang="en-US"/>
        </a:p>
      </dgm:t>
    </dgm:pt>
    <dgm:pt modelId="{075B9444-6C2B-46A0-B0BF-0535CBD8EA50}" type="sibTrans" cxnId="{895189F0-0DA8-4520-BEED-1B4D5DE84780}">
      <dgm:prSet/>
      <dgm:spPr/>
      <dgm:t>
        <a:bodyPr/>
        <a:lstStyle/>
        <a:p>
          <a:endParaRPr lang="en-US"/>
        </a:p>
      </dgm:t>
    </dgm:pt>
    <dgm:pt modelId="{9D8EBBAD-FF35-4CCB-96BF-F5CCD834B233}" type="pres">
      <dgm:prSet presAssocID="{13CA2A40-B161-43B1-85B3-1C3C0D78AFE6}" presName="CompostProcess" presStyleCnt="0">
        <dgm:presLayoutVars>
          <dgm:dir/>
          <dgm:resizeHandles val="exact"/>
        </dgm:presLayoutVars>
      </dgm:prSet>
      <dgm:spPr/>
    </dgm:pt>
    <dgm:pt modelId="{E54CFB34-D033-47B1-B617-FF84465E7A71}" type="pres">
      <dgm:prSet presAssocID="{13CA2A40-B161-43B1-85B3-1C3C0D78AFE6}" presName="arrow" presStyleLbl="bgShp" presStyleIdx="0" presStyleCnt="1"/>
      <dgm:spPr>
        <a:solidFill>
          <a:srgbClr val="8397B0"/>
        </a:solidFill>
        <a:sp3d z="-400500" extrusionH="63500" contourW="12700" prstMaterial="dkEdge">
          <a:contourClr>
            <a:schemeClr val="lt1">
              <a:tint val="50000"/>
            </a:schemeClr>
          </a:contourClr>
        </a:sp3d>
      </dgm:spPr>
    </dgm:pt>
    <dgm:pt modelId="{04589391-B89E-4B1A-8860-631EDD3ED6AA}" type="pres">
      <dgm:prSet presAssocID="{13CA2A40-B161-43B1-85B3-1C3C0D78AFE6}" presName="linearProcess" presStyleCnt="0"/>
      <dgm:spPr>
        <a:sp3d prstMaterial="dkEdge"/>
      </dgm:spPr>
    </dgm:pt>
    <dgm:pt modelId="{BDD724E0-3C94-4635-BE6C-88C6D0EAADDC}" type="pres">
      <dgm:prSet presAssocID="{AC177681-5DD7-43B6-B601-56EA9F6D008C}" presName="textNode" presStyleLbl="node1" presStyleIdx="0" presStyleCnt="1">
        <dgm:presLayoutVars>
          <dgm:bulletEnabled val="1"/>
        </dgm:presLayoutVars>
      </dgm:prSet>
      <dgm:spPr/>
      <dgm:t>
        <a:bodyPr/>
        <a:lstStyle/>
        <a:p>
          <a:endParaRPr lang="en-US"/>
        </a:p>
      </dgm:t>
    </dgm:pt>
  </dgm:ptLst>
  <dgm:cxnLst>
    <dgm:cxn modelId="{895189F0-0DA8-4520-BEED-1B4D5DE84780}" srcId="{13CA2A40-B161-43B1-85B3-1C3C0D78AFE6}" destId="{AC177681-5DD7-43B6-B601-56EA9F6D008C}" srcOrd="0" destOrd="0" parTransId="{14057F2A-B40B-494E-A20B-A46CB791E97B}" sibTransId="{075B9444-6C2B-46A0-B0BF-0535CBD8EA50}"/>
    <dgm:cxn modelId="{757652CB-D775-E642-B954-BCD6E24AA6ED}" type="presOf" srcId="{13CA2A40-B161-43B1-85B3-1C3C0D78AFE6}" destId="{9D8EBBAD-FF35-4CCB-96BF-F5CCD834B233}" srcOrd="0" destOrd="0" presId="urn:microsoft.com/office/officeart/2005/8/layout/hProcess9"/>
    <dgm:cxn modelId="{C4E58E25-ACF3-3B4A-A059-653FB70C0972}" type="presOf" srcId="{AC177681-5DD7-43B6-B601-56EA9F6D008C}" destId="{BDD724E0-3C94-4635-BE6C-88C6D0EAADDC}" srcOrd="0" destOrd="0" presId="urn:microsoft.com/office/officeart/2005/8/layout/hProcess9"/>
    <dgm:cxn modelId="{F79EE7B4-3BAE-F043-AD02-A851487D3B04}" type="presParOf" srcId="{9D8EBBAD-FF35-4CCB-96BF-F5CCD834B233}" destId="{E54CFB34-D033-47B1-B617-FF84465E7A71}" srcOrd="0" destOrd="0" presId="urn:microsoft.com/office/officeart/2005/8/layout/hProcess9"/>
    <dgm:cxn modelId="{087D2021-1FDC-C941-A29B-9DBEC62D11EA}" type="presParOf" srcId="{9D8EBBAD-FF35-4CCB-96BF-F5CCD834B233}" destId="{04589391-B89E-4B1A-8860-631EDD3ED6AA}" srcOrd="1" destOrd="0" presId="urn:microsoft.com/office/officeart/2005/8/layout/hProcess9"/>
    <dgm:cxn modelId="{E34342A1-347F-D24B-9487-1DD17DA7B3D9}" type="presParOf" srcId="{04589391-B89E-4B1A-8860-631EDD3ED6AA}" destId="{BDD724E0-3C94-4635-BE6C-88C6D0EAADDC}" srcOrd="0" destOrd="0" presId="urn:microsoft.com/office/officeart/2005/8/layout/hProcess9"/>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CA2A40-B161-43B1-85B3-1C3C0D78AFE6}" type="doc">
      <dgm:prSet loTypeId="urn:microsoft.com/office/officeart/2005/8/layout/hProcess9" loCatId="process" qsTypeId="urn:microsoft.com/office/officeart/2005/8/quickstyle/3d5" qsCatId="3D" csTypeId="urn:microsoft.com/office/officeart/2005/8/colors/colorful2" csCatId="colorful" phldr="1"/>
      <dgm:spPr>
        <a:scene3d>
          <a:camera prst="isometricOffAxis2Left" zoom="95000">
            <a:rot lat="1075750" lon="1244647" rev="21502667"/>
          </a:camera>
          <a:lightRig rig="chilly" dir="t"/>
        </a:scene3d>
      </dgm:spPr>
    </dgm:pt>
    <dgm:pt modelId="{AC177681-5DD7-43B6-B601-56EA9F6D008C}">
      <dgm:prSet phldrT="[Text]"/>
      <dgm:spPr>
        <a:solidFill>
          <a:srgbClr val="B57BA8"/>
        </a:solidFill>
        <a:sp3d extrusionH="381000" contourW="38100" prstMaterial="dkEdge">
          <a:contourClr>
            <a:schemeClr val="lt1"/>
          </a:contourClr>
        </a:sp3d>
      </dgm:spPr>
      <dgm:t>
        <a:bodyPr/>
        <a:lstStyle/>
        <a:p>
          <a:r>
            <a:rPr lang="en-US" b="1" dirty="0" smtClean="0">
              <a:latin typeface="Calibri" charset="0"/>
              <a:ea typeface="Calibri" charset="0"/>
              <a:cs typeface="Calibri" charset="0"/>
            </a:rPr>
            <a:t>During each interview</a:t>
          </a:r>
          <a:endParaRPr lang="en-US" dirty="0">
            <a:latin typeface="Calibri" charset="0"/>
            <a:ea typeface="Calibri" charset="0"/>
            <a:cs typeface="Calibri" charset="0"/>
          </a:endParaRPr>
        </a:p>
      </dgm:t>
    </dgm:pt>
    <dgm:pt modelId="{14057F2A-B40B-494E-A20B-A46CB791E97B}" type="parTrans" cxnId="{895189F0-0DA8-4520-BEED-1B4D5DE84780}">
      <dgm:prSet/>
      <dgm:spPr/>
      <dgm:t>
        <a:bodyPr/>
        <a:lstStyle/>
        <a:p>
          <a:endParaRPr lang="en-US"/>
        </a:p>
      </dgm:t>
    </dgm:pt>
    <dgm:pt modelId="{075B9444-6C2B-46A0-B0BF-0535CBD8EA50}" type="sibTrans" cxnId="{895189F0-0DA8-4520-BEED-1B4D5DE84780}">
      <dgm:prSet/>
      <dgm:spPr/>
      <dgm:t>
        <a:bodyPr/>
        <a:lstStyle/>
        <a:p>
          <a:endParaRPr lang="en-US"/>
        </a:p>
      </dgm:t>
    </dgm:pt>
    <dgm:pt modelId="{9D8EBBAD-FF35-4CCB-96BF-F5CCD834B233}" type="pres">
      <dgm:prSet presAssocID="{13CA2A40-B161-43B1-85B3-1C3C0D78AFE6}" presName="CompostProcess" presStyleCnt="0">
        <dgm:presLayoutVars>
          <dgm:dir/>
          <dgm:resizeHandles val="exact"/>
        </dgm:presLayoutVars>
      </dgm:prSet>
      <dgm:spPr/>
    </dgm:pt>
    <dgm:pt modelId="{E54CFB34-D033-47B1-B617-FF84465E7A71}" type="pres">
      <dgm:prSet presAssocID="{13CA2A40-B161-43B1-85B3-1C3C0D78AFE6}" presName="arrow" presStyleLbl="bgShp" presStyleIdx="0" presStyleCnt="1"/>
      <dgm:spPr>
        <a:solidFill>
          <a:srgbClr val="8397B0"/>
        </a:solidFill>
        <a:sp3d z="-400500" extrusionH="63500" contourW="12700" prstMaterial="dkEdge">
          <a:contourClr>
            <a:schemeClr val="lt1">
              <a:tint val="50000"/>
            </a:schemeClr>
          </a:contourClr>
        </a:sp3d>
      </dgm:spPr>
    </dgm:pt>
    <dgm:pt modelId="{04589391-B89E-4B1A-8860-631EDD3ED6AA}" type="pres">
      <dgm:prSet presAssocID="{13CA2A40-B161-43B1-85B3-1C3C0D78AFE6}" presName="linearProcess" presStyleCnt="0"/>
      <dgm:spPr>
        <a:sp3d prstMaterial="dkEdge"/>
      </dgm:spPr>
    </dgm:pt>
    <dgm:pt modelId="{BDD724E0-3C94-4635-BE6C-88C6D0EAADDC}" type="pres">
      <dgm:prSet presAssocID="{AC177681-5DD7-43B6-B601-56EA9F6D008C}" presName="textNode" presStyleLbl="node1" presStyleIdx="0" presStyleCnt="1">
        <dgm:presLayoutVars>
          <dgm:bulletEnabled val="1"/>
        </dgm:presLayoutVars>
      </dgm:prSet>
      <dgm:spPr/>
      <dgm:t>
        <a:bodyPr/>
        <a:lstStyle/>
        <a:p>
          <a:endParaRPr lang="en-US"/>
        </a:p>
      </dgm:t>
    </dgm:pt>
  </dgm:ptLst>
  <dgm:cxnLst>
    <dgm:cxn modelId="{895189F0-0DA8-4520-BEED-1B4D5DE84780}" srcId="{13CA2A40-B161-43B1-85B3-1C3C0D78AFE6}" destId="{AC177681-5DD7-43B6-B601-56EA9F6D008C}" srcOrd="0" destOrd="0" parTransId="{14057F2A-B40B-494E-A20B-A46CB791E97B}" sibTransId="{075B9444-6C2B-46A0-B0BF-0535CBD8EA50}"/>
    <dgm:cxn modelId="{C4E07640-B683-3642-83CB-5501792DC33E}" type="presOf" srcId="{13CA2A40-B161-43B1-85B3-1C3C0D78AFE6}" destId="{9D8EBBAD-FF35-4CCB-96BF-F5CCD834B233}" srcOrd="0" destOrd="0" presId="urn:microsoft.com/office/officeart/2005/8/layout/hProcess9"/>
    <dgm:cxn modelId="{AD59B69F-EEF1-DC43-9858-81BAD931F66D}" type="presOf" srcId="{AC177681-5DD7-43B6-B601-56EA9F6D008C}" destId="{BDD724E0-3C94-4635-BE6C-88C6D0EAADDC}" srcOrd="0" destOrd="0" presId="urn:microsoft.com/office/officeart/2005/8/layout/hProcess9"/>
    <dgm:cxn modelId="{1DB051F9-2006-F840-A9D5-9E516AF19C7B}" type="presParOf" srcId="{9D8EBBAD-FF35-4CCB-96BF-F5CCD834B233}" destId="{E54CFB34-D033-47B1-B617-FF84465E7A71}" srcOrd="0" destOrd="0" presId="urn:microsoft.com/office/officeart/2005/8/layout/hProcess9"/>
    <dgm:cxn modelId="{F33FA16B-2860-7744-A604-1867E962C101}" type="presParOf" srcId="{9D8EBBAD-FF35-4CCB-96BF-F5CCD834B233}" destId="{04589391-B89E-4B1A-8860-631EDD3ED6AA}" srcOrd="1" destOrd="0" presId="urn:microsoft.com/office/officeart/2005/8/layout/hProcess9"/>
    <dgm:cxn modelId="{F1CBC4EB-23CA-8544-A512-ED3F41626CD6}" type="presParOf" srcId="{04589391-B89E-4B1A-8860-631EDD3ED6AA}" destId="{BDD724E0-3C94-4635-BE6C-88C6D0EAADDC}" srcOrd="0" destOrd="0" presId="urn:microsoft.com/office/officeart/2005/8/layout/hProcess9"/>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3CA2A40-B161-43B1-85B3-1C3C0D78AFE6}" type="doc">
      <dgm:prSet loTypeId="urn:microsoft.com/office/officeart/2005/8/layout/hProcess9" loCatId="process" qsTypeId="urn:microsoft.com/office/officeart/2005/8/quickstyle/3d5" qsCatId="3D" csTypeId="urn:microsoft.com/office/officeart/2005/8/colors/colorful2" csCatId="colorful" phldr="1"/>
      <dgm:spPr>
        <a:scene3d>
          <a:camera prst="isometricOffAxis2Left" zoom="95000">
            <a:rot lat="1075750" lon="1244647" rev="21502667"/>
          </a:camera>
          <a:lightRig rig="chilly" dir="t"/>
        </a:scene3d>
      </dgm:spPr>
    </dgm:pt>
    <dgm:pt modelId="{AC177681-5DD7-43B6-B601-56EA9F6D008C}">
      <dgm:prSet phldrT="[Text]"/>
      <dgm:spPr>
        <a:solidFill>
          <a:srgbClr val="B57BA8"/>
        </a:solidFill>
        <a:sp3d extrusionH="381000" contourW="38100" prstMaterial="dkEdge">
          <a:contourClr>
            <a:schemeClr val="lt1"/>
          </a:contourClr>
        </a:sp3d>
      </dgm:spPr>
      <dgm:t>
        <a:bodyPr/>
        <a:lstStyle/>
        <a:p>
          <a:r>
            <a:rPr lang="en-US" b="1" dirty="0" smtClean="0">
              <a:latin typeface="Calibri" charset="0"/>
              <a:ea typeface="Calibri" charset="0"/>
              <a:cs typeface="Calibri" charset="0"/>
            </a:rPr>
            <a:t>Presentation of Results</a:t>
          </a:r>
          <a:endParaRPr lang="en-US" dirty="0">
            <a:latin typeface="Calibri" charset="0"/>
            <a:ea typeface="Calibri" charset="0"/>
            <a:cs typeface="Calibri" charset="0"/>
          </a:endParaRPr>
        </a:p>
      </dgm:t>
    </dgm:pt>
    <dgm:pt modelId="{14057F2A-B40B-494E-A20B-A46CB791E97B}" type="parTrans" cxnId="{895189F0-0DA8-4520-BEED-1B4D5DE84780}">
      <dgm:prSet/>
      <dgm:spPr/>
      <dgm:t>
        <a:bodyPr/>
        <a:lstStyle/>
        <a:p>
          <a:endParaRPr lang="en-US"/>
        </a:p>
      </dgm:t>
    </dgm:pt>
    <dgm:pt modelId="{075B9444-6C2B-46A0-B0BF-0535CBD8EA50}" type="sibTrans" cxnId="{895189F0-0DA8-4520-BEED-1B4D5DE84780}">
      <dgm:prSet/>
      <dgm:spPr/>
      <dgm:t>
        <a:bodyPr/>
        <a:lstStyle/>
        <a:p>
          <a:endParaRPr lang="en-US"/>
        </a:p>
      </dgm:t>
    </dgm:pt>
    <dgm:pt modelId="{9D8EBBAD-FF35-4CCB-96BF-F5CCD834B233}" type="pres">
      <dgm:prSet presAssocID="{13CA2A40-B161-43B1-85B3-1C3C0D78AFE6}" presName="CompostProcess" presStyleCnt="0">
        <dgm:presLayoutVars>
          <dgm:dir/>
          <dgm:resizeHandles val="exact"/>
        </dgm:presLayoutVars>
      </dgm:prSet>
      <dgm:spPr/>
    </dgm:pt>
    <dgm:pt modelId="{E54CFB34-D033-47B1-B617-FF84465E7A71}" type="pres">
      <dgm:prSet presAssocID="{13CA2A40-B161-43B1-85B3-1C3C0D78AFE6}" presName="arrow" presStyleLbl="bgShp" presStyleIdx="0" presStyleCnt="1"/>
      <dgm:spPr>
        <a:solidFill>
          <a:srgbClr val="8397B0"/>
        </a:solidFill>
        <a:sp3d z="-400500" extrusionH="63500" contourW="12700" prstMaterial="dkEdge">
          <a:contourClr>
            <a:schemeClr val="lt1">
              <a:tint val="50000"/>
            </a:schemeClr>
          </a:contourClr>
        </a:sp3d>
      </dgm:spPr>
    </dgm:pt>
    <dgm:pt modelId="{04589391-B89E-4B1A-8860-631EDD3ED6AA}" type="pres">
      <dgm:prSet presAssocID="{13CA2A40-B161-43B1-85B3-1C3C0D78AFE6}" presName="linearProcess" presStyleCnt="0"/>
      <dgm:spPr>
        <a:sp3d prstMaterial="dkEdge"/>
      </dgm:spPr>
    </dgm:pt>
    <dgm:pt modelId="{BDD724E0-3C94-4635-BE6C-88C6D0EAADDC}" type="pres">
      <dgm:prSet presAssocID="{AC177681-5DD7-43B6-B601-56EA9F6D008C}" presName="textNode" presStyleLbl="node1" presStyleIdx="0" presStyleCnt="1">
        <dgm:presLayoutVars>
          <dgm:bulletEnabled val="1"/>
        </dgm:presLayoutVars>
      </dgm:prSet>
      <dgm:spPr/>
      <dgm:t>
        <a:bodyPr/>
        <a:lstStyle/>
        <a:p>
          <a:endParaRPr lang="en-US"/>
        </a:p>
      </dgm:t>
    </dgm:pt>
  </dgm:ptLst>
  <dgm:cxnLst>
    <dgm:cxn modelId="{895189F0-0DA8-4520-BEED-1B4D5DE84780}" srcId="{13CA2A40-B161-43B1-85B3-1C3C0D78AFE6}" destId="{AC177681-5DD7-43B6-B601-56EA9F6D008C}" srcOrd="0" destOrd="0" parTransId="{14057F2A-B40B-494E-A20B-A46CB791E97B}" sibTransId="{075B9444-6C2B-46A0-B0BF-0535CBD8EA50}"/>
    <dgm:cxn modelId="{682AC21C-1ADC-814D-9CA6-1703AB8475B9}" type="presOf" srcId="{AC177681-5DD7-43B6-B601-56EA9F6D008C}" destId="{BDD724E0-3C94-4635-BE6C-88C6D0EAADDC}" srcOrd="0" destOrd="0" presId="urn:microsoft.com/office/officeart/2005/8/layout/hProcess9"/>
    <dgm:cxn modelId="{DE1E0D4D-C87B-4142-96D3-FA9E70FFD865}" type="presOf" srcId="{13CA2A40-B161-43B1-85B3-1C3C0D78AFE6}" destId="{9D8EBBAD-FF35-4CCB-96BF-F5CCD834B233}" srcOrd="0" destOrd="0" presId="urn:microsoft.com/office/officeart/2005/8/layout/hProcess9"/>
    <dgm:cxn modelId="{ACE2127D-AB43-F644-9593-D4C8EB154AB2}" type="presParOf" srcId="{9D8EBBAD-FF35-4CCB-96BF-F5CCD834B233}" destId="{E54CFB34-D033-47B1-B617-FF84465E7A71}" srcOrd="0" destOrd="0" presId="urn:microsoft.com/office/officeart/2005/8/layout/hProcess9"/>
    <dgm:cxn modelId="{34B63C3C-7E2A-E44B-A83B-8E49CCB6FEB2}" type="presParOf" srcId="{9D8EBBAD-FF35-4CCB-96BF-F5CCD834B233}" destId="{04589391-B89E-4B1A-8860-631EDD3ED6AA}" srcOrd="1" destOrd="0" presId="urn:microsoft.com/office/officeart/2005/8/layout/hProcess9"/>
    <dgm:cxn modelId="{9E3D4F7A-1C4B-F042-9E4B-71364D1EC0D0}" type="presParOf" srcId="{04589391-B89E-4B1A-8860-631EDD3ED6AA}" destId="{BDD724E0-3C94-4635-BE6C-88C6D0EAADDC}" srcOrd="0" destOrd="0" presId="urn:microsoft.com/office/officeart/2005/8/layout/hProcess9"/>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CA2A40-B161-43B1-85B3-1C3C0D78AFE6}" type="doc">
      <dgm:prSet loTypeId="urn:microsoft.com/office/officeart/2005/8/layout/hProcess9" loCatId="process" qsTypeId="urn:microsoft.com/office/officeart/2005/8/quickstyle/3d5" qsCatId="3D" csTypeId="urn:microsoft.com/office/officeart/2005/8/colors/colorful2" csCatId="colorful" phldr="1"/>
      <dgm:spPr>
        <a:scene3d>
          <a:camera prst="isometricOffAxis2Left" zoom="95000">
            <a:rot lat="1075750" lon="1244647" rev="21502667"/>
          </a:camera>
          <a:lightRig rig="chilly" dir="t"/>
        </a:scene3d>
      </dgm:spPr>
    </dgm:pt>
    <dgm:pt modelId="{AC177681-5DD7-43B6-B601-56EA9F6D008C}">
      <dgm:prSet phldrT="[Text]"/>
      <dgm:spPr>
        <a:solidFill>
          <a:srgbClr val="B57BA8"/>
        </a:solidFill>
        <a:sp3d extrusionH="381000" contourW="38100" prstMaterial="dkEdge">
          <a:contourClr>
            <a:schemeClr val="lt1"/>
          </a:contourClr>
        </a:sp3d>
      </dgm:spPr>
      <dgm:t>
        <a:bodyPr/>
        <a:lstStyle/>
        <a:p>
          <a:r>
            <a:rPr lang="en-US" b="1" dirty="0" smtClean="0">
              <a:latin typeface="Calibri" charset="0"/>
              <a:ea typeface="Calibri" charset="0"/>
              <a:cs typeface="Calibri" charset="0"/>
            </a:rPr>
            <a:t>After each </a:t>
          </a:r>
        </a:p>
        <a:p>
          <a:r>
            <a:rPr lang="en-US" b="1" dirty="0" smtClean="0">
              <a:latin typeface="Calibri" charset="0"/>
              <a:ea typeface="Calibri" charset="0"/>
              <a:cs typeface="Calibri" charset="0"/>
            </a:rPr>
            <a:t>interview</a:t>
          </a:r>
          <a:endParaRPr lang="en-US" dirty="0">
            <a:latin typeface="Calibri" charset="0"/>
            <a:ea typeface="Calibri" charset="0"/>
            <a:cs typeface="Calibri" charset="0"/>
          </a:endParaRPr>
        </a:p>
      </dgm:t>
    </dgm:pt>
    <dgm:pt modelId="{14057F2A-B40B-494E-A20B-A46CB791E97B}" type="parTrans" cxnId="{895189F0-0DA8-4520-BEED-1B4D5DE84780}">
      <dgm:prSet/>
      <dgm:spPr/>
      <dgm:t>
        <a:bodyPr/>
        <a:lstStyle/>
        <a:p>
          <a:endParaRPr lang="en-US"/>
        </a:p>
      </dgm:t>
    </dgm:pt>
    <dgm:pt modelId="{075B9444-6C2B-46A0-B0BF-0535CBD8EA50}" type="sibTrans" cxnId="{895189F0-0DA8-4520-BEED-1B4D5DE84780}">
      <dgm:prSet/>
      <dgm:spPr/>
      <dgm:t>
        <a:bodyPr/>
        <a:lstStyle/>
        <a:p>
          <a:endParaRPr lang="en-US"/>
        </a:p>
      </dgm:t>
    </dgm:pt>
    <dgm:pt modelId="{9D8EBBAD-FF35-4CCB-96BF-F5CCD834B233}" type="pres">
      <dgm:prSet presAssocID="{13CA2A40-B161-43B1-85B3-1C3C0D78AFE6}" presName="CompostProcess" presStyleCnt="0">
        <dgm:presLayoutVars>
          <dgm:dir/>
          <dgm:resizeHandles val="exact"/>
        </dgm:presLayoutVars>
      </dgm:prSet>
      <dgm:spPr/>
    </dgm:pt>
    <dgm:pt modelId="{E54CFB34-D033-47B1-B617-FF84465E7A71}" type="pres">
      <dgm:prSet presAssocID="{13CA2A40-B161-43B1-85B3-1C3C0D78AFE6}" presName="arrow" presStyleLbl="bgShp" presStyleIdx="0" presStyleCnt="1"/>
      <dgm:spPr>
        <a:solidFill>
          <a:srgbClr val="8397B0"/>
        </a:solidFill>
        <a:sp3d z="-400500" extrusionH="63500" contourW="12700" prstMaterial="dkEdge">
          <a:contourClr>
            <a:schemeClr val="lt1">
              <a:tint val="50000"/>
            </a:schemeClr>
          </a:contourClr>
        </a:sp3d>
      </dgm:spPr>
    </dgm:pt>
    <dgm:pt modelId="{04589391-B89E-4B1A-8860-631EDD3ED6AA}" type="pres">
      <dgm:prSet presAssocID="{13CA2A40-B161-43B1-85B3-1C3C0D78AFE6}" presName="linearProcess" presStyleCnt="0"/>
      <dgm:spPr>
        <a:sp3d prstMaterial="dkEdge"/>
      </dgm:spPr>
    </dgm:pt>
    <dgm:pt modelId="{BDD724E0-3C94-4635-BE6C-88C6D0EAADDC}" type="pres">
      <dgm:prSet presAssocID="{AC177681-5DD7-43B6-B601-56EA9F6D008C}" presName="textNode" presStyleLbl="node1" presStyleIdx="0" presStyleCnt="1">
        <dgm:presLayoutVars>
          <dgm:bulletEnabled val="1"/>
        </dgm:presLayoutVars>
      </dgm:prSet>
      <dgm:spPr/>
      <dgm:t>
        <a:bodyPr/>
        <a:lstStyle/>
        <a:p>
          <a:endParaRPr lang="en-US"/>
        </a:p>
      </dgm:t>
    </dgm:pt>
  </dgm:ptLst>
  <dgm:cxnLst>
    <dgm:cxn modelId="{1D9CC012-6635-A449-99E3-B67DC45D74F8}" type="presOf" srcId="{13CA2A40-B161-43B1-85B3-1C3C0D78AFE6}" destId="{9D8EBBAD-FF35-4CCB-96BF-F5CCD834B233}" srcOrd="0" destOrd="0" presId="urn:microsoft.com/office/officeart/2005/8/layout/hProcess9"/>
    <dgm:cxn modelId="{895189F0-0DA8-4520-BEED-1B4D5DE84780}" srcId="{13CA2A40-B161-43B1-85B3-1C3C0D78AFE6}" destId="{AC177681-5DD7-43B6-B601-56EA9F6D008C}" srcOrd="0" destOrd="0" parTransId="{14057F2A-B40B-494E-A20B-A46CB791E97B}" sibTransId="{075B9444-6C2B-46A0-B0BF-0535CBD8EA50}"/>
    <dgm:cxn modelId="{76E35E15-AD4C-594D-A6A0-B893398FB979}" type="presOf" srcId="{AC177681-5DD7-43B6-B601-56EA9F6D008C}" destId="{BDD724E0-3C94-4635-BE6C-88C6D0EAADDC}" srcOrd="0" destOrd="0" presId="urn:microsoft.com/office/officeart/2005/8/layout/hProcess9"/>
    <dgm:cxn modelId="{4565061B-49B5-FE44-8DD8-35F3EF348FD7}" type="presParOf" srcId="{9D8EBBAD-FF35-4CCB-96BF-F5CCD834B233}" destId="{E54CFB34-D033-47B1-B617-FF84465E7A71}" srcOrd="0" destOrd="0" presId="urn:microsoft.com/office/officeart/2005/8/layout/hProcess9"/>
    <dgm:cxn modelId="{482FDC4C-DF45-684A-97A3-8121F88D8086}" type="presParOf" srcId="{9D8EBBAD-FF35-4CCB-96BF-F5CCD834B233}" destId="{04589391-B89E-4B1A-8860-631EDD3ED6AA}" srcOrd="1" destOrd="0" presId="urn:microsoft.com/office/officeart/2005/8/layout/hProcess9"/>
    <dgm:cxn modelId="{6D970D8D-661B-224A-A2C9-8869586F0325}" type="presParOf" srcId="{04589391-B89E-4B1A-8860-631EDD3ED6AA}" destId="{BDD724E0-3C94-4635-BE6C-88C6D0EAADDC}" srcOrd="0" destOrd="0" presId="urn:microsoft.com/office/officeart/2005/8/layout/hProcess9"/>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EDF369-D5E9-BE49-875F-D0E8CE682F3A}" type="doc">
      <dgm:prSet loTypeId="urn:microsoft.com/office/officeart/2005/8/layout/hProcess9" loCatId="process" qsTypeId="urn:microsoft.com/office/officeart/2005/8/quickstyle/simple4" qsCatId="simple" csTypeId="urn:microsoft.com/office/officeart/2005/8/colors/accent1_2" csCatId="accent1" phldr="1"/>
      <dgm:spPr/>
    </dgm:pt>
    <dgm:pt modelId="{215AEA98-5A6E-C147-AAF1-AF0AA65DFDFB}">
      <dgm:prSet phldrT="[Text]"/>
      <dgm:spPr>
        <a:solidFill>
          <a:srgbClr val="B57BA8"/>
        </a:solidFill>
      </dgm:spPr>
      <dgm:t>
        <a:bodyPr/>
        <a:lstStyle/>
        <a:p>
          <a:r>
            <a:rPr lang="en-US" dirty="0" smtClean="0">
              <a:solidFill>
                <a:schemeClr val="bg1"/>
              </a:solidFill>
            </a:rPr>
            <a:t>1. Read transcript</a:t>
          </a:r>
          <a:endParaRPr lang="en-US" dirty="0">
            <a:solidFill>
              <a:schemeClr val="bg1"/>
            </a:solidFill>
          </a:endParaRPr>
        </a:p>
      </dgm:t>
    </dgm:pt>
    <dgm:pt modelId="{BC3964ED-3AE9-2D46-823D-4C88B9FFB349}" type="parTrans" cxnId="{E0C85EFA-F320-7F45-924E-BE5587DC6D9B}">
      <dgm:prSet/>
      <dgm:spPr/>
      <dgm:t>
        <a:bodyPr/>
        <a:lstStyle/>
        <a:p>
          <a:endParaRPr lang="en-US"/>
        </a:p>
      </dgm:t>
    </dgm:pt>
    <dgm:pt modelId="{8BE6BAC9-4033-9744-A587-BF900BAD9D65}" type="sibTrans" cxnId="{E0C85EFA-F320-7F45-924E-BE5587DC6D9B}">
      <dgm:prSet/>
      <dgm:spPr/>
      <dgm:t>
        <a:bodyPr/>
        <a:lstStyle/>
        <a:p>
          <a:endParaRPr lang="en-US"/>
        </a:p>
      </dgm:t>
    </dgm:pt>
    <dgm:pt modelId="{9F4BD524-C0AD-7945-8C99-0CBEB24887C3}">
      <dgm:prSet phldrT="[Text]"/>
      <dgm:spPr>
        <a:solidFill>
          <a:srgbClr val="B57BA8"/>
        </a:solidFill>
      </dgm:spPr>
      <dgm:t>
        <a:bodyPr/>
        <a:lstStyle/>
        <a:p>
          <a:r>
            <a:rPr lang="en-US" dirty="0" smtClean="0">
              <a:solidFill>
                <a:schemeClr val="bg1"/>
              </a:solidFill>
            </a:rPr>
            <a:t>3. Establish consensus on codes</a:t>
          </a:r>
          <a:endParaRPr lang="en-US" dirty="0">
            <a:solidFill>
              <a:schemeClr val="bg1"/>
            </a:solidFill>
          </a:endParaRPr>
        </a:p>
      </dgm:t>
    </dgm:pt>
    <dgm:pt modelId="{6B381DAB-CBCC-7843-8379-CF5D61F2F3CC}" type="parTrans" cxnId="{509F58EF-B170-3F4B-A058-BCA140EC34B7}">
      <dgm:prSet/>
      <dgm:spPr/>
      <dgm:t>
        <a:bodyPr/>
        <a:lstStyle/>
        <a:p>
          <a:endParaRPr lang="en-US"/>
        </a:p>
      </dgm:t>
    </dgm:pt>
    <dgm:pt modelId="{8EA6A200-B290-854F-8739-E339A53D18B3}" type="sibTrans" cxnId="{509F58EF-B170-3F4B-A058-BCA140EC34B7}">
      <dgm:prSet/>
      <dgm:spPr/>
      <dgm:t>
        <a:bodyPr/>
        <a:lstStyle/>
        <a:p>
          <a:endParaRPr lang="en-US"/>
        </a:p>
      </dgm:t>
    </dgm:pt>
    <dgm:pt modelId="{F2C8ED63-5834-8344-8807-DAB0375435C0}">
      <dgm:prSet phldrT="[Text]"/>
      <dgm:spPr>
        <a:solidFill>
          <a:srgbClr val="B57BA8"/>
        </a:solidFill>
      </dgm:spPr>
      <dgm:t>
        <a:bodyPr/>
        <a:lstStyle/>
        <a:p>
          <a:r>
            <a:rPr lang="en-US" dirty="0" smtClean="0">
              <a:solidFill>
                <a:schemeClr val="bg1"/>
              </a:solidFill>
            </a:rPr>
            <a:t>5. Develop draft codebook</a:t>
          </a:r>
          <a:endParaRPr lang="en-US" dirty="0">
            <a:solidFill>
              <a:schemeClr val="bg1"/>
            </a:solidFill>
          </a:endParaRPr>
        </a:p>
      </dgm:t>
    </dgm:pt>
    <dgm:pt modelId="{8952CE0E-EE60-9C49-B3AF-65EBA911DA66}" type="parTrans" cxnId="{D9D2526B-6673-1B43-BE65-70DB677A8307}">
      <dgm:prSet/>
      <dgm:spPr/>
      <dgm:t>
        <a:bodyPr/>
        <a:lstStyle/>
        <a:p>
          <a:endParaRPr lang="en-US"/>
        </a:p>
      </dgm:t>
    </dgm:pt>
    <dgm:pt modelId="{786F1566-6E56-A04B-BC37-258CE3F5F0F7}" type="sibTrans" cxnId="{D9D2526B-6673-1B43-BE65-70DB677A8307}">
      <dgm:prSet/>
      <dgm:spPr/>
      <dgm:t>
        <a:bodyPr/>
        <a:lstStyle/>
        <a:p>
          <a:endParaRPr lang="en-US"/>
        </a:p>
      </dgm:t>
    </dgm:pt>
    <dgm:pt modelId="{D0339196-143A-5D49-8222-DF48BD75DC4C}">
      <dgm:prSet phldrT="[Text]"/>
      <dgm:spPr>
        <a:solidFill>
          <a:srgbClr val="B57BA8"/>
        </a:solidFill>
      </dgm:spPr>
      <dgm:t>
        <a:bodyPr/>
        <a:lstStyle/>
        <a:p>
          <a:r>
            <a:rPr lang="en-US" dirty="0" smtClean="0">
              <a:solidFill>
                <a:schemeClr val="bg1"/>
              </a:solidFill>
            </a:rPr>
            <a:t>2. Read + open-code transcript</a:t>
          </a:r>
          <a:endParaRPr lang="en-US" dirty="0">
            <a:solidFill>
              <a:schemeClr val="bg1"/>
            </a:solidFill>
          </a:endParaRPr>
        </a:p>
      </dgm:t>
    </dgm:pt>
    <dgm:pt modelId="{2032F579-6D8D-B841-AD47-048F76168E64}" type="parTrans" cxnId="{777CE7CD-0EA1-974E-BD3A-A135B6198232}">
      <dgm:prSet/>
      <dgm:spPr/>
      <dgm:t>
        <a:bodyPr/>
        <a:lstStyle/>
        <a:p>
          <a:endParaRPr lang="en-US"/>
        </a:p>
      </dgm:t>
    </dgm:pt>
    <dgm:pt modelId="{1329784B-FB1D-184E-84BF-B3DE5BDEA2B6}" type="sibTrans" cxnId="{777CE7CD-0EA1-974E-BD3A-A135B6198232}">
      <dgm:prSet/>
      <dgm:spPr/>
      <dgm:t>
        <a:bodyPr/>
        <a:lstStyle/>
        <a:p>
          <a:endParaRPr lang="en-US"/>
        </a:p>
      </dgm:t>
    </dgm:pt>
    <dgm:pt modelId="{384B3358-DF27-3C4D-B6B8-EF75E40F46E7}">
      <dgm:prSet phldrT="[Text]"/>
      <dgm:spPr>
        <a:solidFill>
          <a:srgbClr val="B57BA8"/>
        </a:solidFill>
      </dgm:spPr>
      <dgm:t>
        <a:bodyPr/>
        <a:lstStyle/>
        <a:p>
          <a:r>
            <a:rPr lang="en-US" dirty="0" smtClean="0">
              <a:solidFill>
                <a:schemeClr val="bg1"/>
              </a:solidFill>
            </a:rPr>
            <a:t>4. Repeat steps 1-3 (10-20%)</a:t>
          </a:r>
          <a:endParaRPr lang="en-US" dirty="0">
            <a:solidFill>
              <a:schemeClr val="bg1"/>
            </a:solidFill>
          </a:endParaRPr>
        </a:p>
      </dgm:t>
    </dgm:pt>
    <dgm:pt modelId="{D8D18256-F0DB-8B44-9B2E-904CC1A93DF9}" type="parTrans" cxnId="{11B56C50-7638-C94E-804D-C559D932FF95}">
      <dgm:prSet/>
      <dgm:spPr/>
      <dgm:t>
        <a:bodyPr/>
        <a:lstStyle/>
        <a:p>
          <a:endParaRPr lang="en-US"/>
        </a:p>
      </dgm:t>
    </dgm:pt>
    <dgm:pt modelId="{CAACA147-9201-6444-BD37-DFA02A74C623}" type="sibTrans" cxnId="{11B56C50-7638-C94E-804D-C559D932FF95}">
      <dgm:prSet/>
      <dgm:spPr/>
      <dgm:t>
        <a:bodyPr/>
        <a:lstStyle/>
        <a:p>
          <a:endParaRPr lang="en-US"/>
        </a:p>
      </dgm:t>
    </dgm:pt>
    <dgm:pt modelId="{69924797-3114-D947-ABB8-FCB42AACA5B5}">
      <dgm:prSet phldrT="[Text]"/>
      <dgm:spPr>
        <a:solidFill>
          <a:srgbClr val="B57BA8"/>
        </a:solidFill>
      </dgm:spPr>
      <dgm:t>
        <a:bodyPr/>
        <a:lstStyle/>
        <a:p>
          <a:r>
            <a:rPr lang="en-US" dirty="0" smtClean="0">
              <a:solidFill>
                <a:schemeClr val="bg1"/>
              </a:solidFill>
            </a:rPr>
            <a:t>6. Code transcripts using codebook</a:t>
          </a:r>
          <a:endParaRPr lang="en-US" dirty="0">
            <a:solidFill>
              <a:schemeClr val="bg1"/>
            </a:solidFill>
          </a:endParaRPr>
        </a:p>
      </dgm:t>
    </dgm:pt>
    <dgm:pt modelId="{36C9E369-B028-3042-A87B-A53D38B52352}" type="parTrans" cxnId="{E78B0F8B-9FF9-1948-A940-B2267EDAB5EA}">
      <dgm:prSet/>
      <dgm:spPr/>
      <dgm:t>
        <a:bodyPr/>
        <a:lstStyle/>
        <a:p>
          <a:endParaRPr lang="en-US"/>
        </a:p>
      </dgm:t>
    </dgm:pt>
    <dgm:pt modelId="{8932AAA5-5BA4-0E46-B95D-CD9732F4C7F8}" type="sibTrans" cxnId="{E78B0F8B-9FF9-1948-A940-B2267EDAB5EA}">
      <dgm:prSet/>
      <dgm:spPr/>
      <dgm:t>
        <a:bodyPr/>
        <a:lstStyle/>
        <a:p>
          <a:endParaRPr lang="en-US"/>
        </a:p>
      </dgm:t>
    </dgm:pt>
    <dgm:pt modelId="{AFC3FCB6-0646-1046-90F6-9284947F564E}">
      <dgm:prSet phldrT="[Text]"/>
      <dgm:spPr>
        <a:solidFill>
          <a:srgbClr val="B57BA8"/>
        </a:solidFill>
      </dgm:spPr>
      <dgm:t>
        <a:bodyPr/>
        <a:lstStyle/>
        <a:p>
          <a:r>
            <a:rPr lang="en-US" dirty="0" smtClean="0">
              <a:solidFill>
                <a:schemeClr val="bg1"/>
              </a:solidFill>
            </a:rPr>
            <a:t>7. Refine codebook iteratively</a:t>
          </a:r>
          <a:endParaRPr lang="en-US" dirty="0">
            <a:solidFill>
              <a:schemeClr val="bg1"/>
            </a:solidFill>
          </a:endParaRPr>
        </a:p>
      </dgm:t>
    </dgm:pt>
    <dgm:pt modelId="{D889EB18-143C-BE48-8F6B-A4575B063A8C}" type="parTrans" cxnId="{722985CA-7CA3-E446-ACDC-9F3FBD3F2E58}">
      <dgm:prSet/>
      <dgm:spPr/>
      <dgm:t>
        <a:bodyPr/>
        <a:lstStyle/>
        <a:p>
          <a:endParaRPr lang="en-US"/>
        </a:p>
      </dgm:t>
    </dgm:pt>
    <dgm:pt modelId="{C0A8F362-E1AA-4946-95FE-CC6B2E994F5B}" type="sibTrans" cxnId="{722985CA-7CA3-E446-ACDC-9F3FBD3F2E58}">
      <dgm:prSet/>
      <dgm:spPr/>
      <dgm:t>
        <a:bodyPr/>
        <a:lstStyle/>
        <a:p>
          <a:endParaRPr lang="en-US"/>
        </a:p>
      </dgm:t>
    </dgm:pt>
    <dgm:pt modelId="{F8067BCE-8EB9-DA4B-A9FB-989BCC07F658}" type="pres">
      <dgm:prSet presAssocID="{33EDF369-D5E9-BE49-875F-D0E8CE682F3A}" presName="CompostProcess" presStyleCnt="0">
        <dgm:presLayoutVars>
          <dgm:dir/>
          <dgm:resizeHandles val="exact"/>
        </dgm:presLayoutVars>
      </dgm:prSet>
      <dgm:spPr/>
    </dgm:pt>
    <dgm:pt modelId="{DC424E20-5F1C-9444-8432-3CC59A265413}" type="pres">
      <dgm:prSet presAssocID="{33EDF369-D5E9-BE49-875F-D0E8CE682F3A}" presName="arrow" presStyleLbl="bgShp" presStyleIdx="0" presStyleCnt="1"/>
      <dgm:spPr/>
    </dgm:pt>
    <dgm:pt modelId="{B3F82B5C-7B56-5E4A-9831-113436E9EDB9}" type="pres">
      <dgm:prSet presAssocID="{33EDF369-D5E9-BE49-875F-D0E8CE682F3A}" presName="linearProcess" presStyleCnt="0"/>
      <dgm:spPr/>
    </dgm:pt>
    <dgm:pt modelId="{1CEB78F6-DDE8-1946-B4F8-9ED649BF2562}" type="pres">
      <dgm:prSet presAssocID="{215AEA98-5A6E-C147-AAF1-AF0AA65DFDFB}" presName="textNode" presStyleLbl="node1" presStyleIdx="0" presStyleCnt="7">
        <dgm:presLayoutVars>
          <dgm:bulletEnabled val="1"/>
        </dgm:presLayoutVars>
      </dgm:prSet>
      <dgm:spPr/>
      <dgm:t>
        <a:bodyPr/>
        <a:lstStyle/>
        <a:p>
          <a:endParaRPr lang="en-US"/>
        </a:p>
      </dgm:t>
    </dgm:pt>
    <dgm:pt modelId="{0E7C3D07-E498-7241-B8FE-5EA2BC73D89F}" type="pres">
      <dgm:prSet presAssocID="{8BE6BAC9-4033-9744-A587-BF900BAD9D65}" presName="sibTrans" presStyleCnt="0"/>
      <dgm:spPr/>
    </dgm:pt>
    <dgm:pt modelId="{6B5DEAA2-F5B6-F440-9956-25C1FC0325F6}" type="pres">
      <dgm:prSet presAssocID="{D0339196-143A-5D49-8222-DF48BD75DC4C}" presName="textNode" presStyleLbl="node1" presStyleIdx="1" presStyleCnt="7">
        <dgm:presLayoutVars>
          <dgm:bulletEnabled val="1"/>
        </dgm:presLayoutVars>
      </dgm:prSet>
      <dgm:spPr/>
      <dgm:t>
        <a:bodyPr/>
        <a:lstStyle/>
        <a:p>
          <a:endParaRPr lang="en-US"/>
        </a:p>
      </dgm:t>
    </dgm:pt>
    <dgm:pt modelId="{B96FD3B0-289F-5443-99F6-9F3F2A9645FD}" type="pres">
      <dgm:prSet presAssocID="{1329784B-FB1D-184E-84BF-B3DE5BDEA2B6}" presName="sibTrans" presStyleCnt="0"/>
      <dgm:spPr/>
    </dgm:pt>
    <dgm:pt modelId="{16533E4D-5E06-9B42-83E3-6BB1A6DF740A}" type="pres">
      <dgm:prSet presAssocID="{9F4BD524-C0AD-7945-8C99-0CBEB24887C3}" presName="textNode" presStyleLbl="node1" presStyleIdx="2" presStyleCnt="7">
        <dgm:presLayoutVars>
          <dgm:bulletEnabled val="1"/>
        </dgm:presLayoutVars>
      </dgm:prSet>
      <dgm:spPr/>
      <dgm:t>
        <a:bodyPr/>
        <a:lstStyle/>
        <a:p>
          <a:endParaRPr lang="en-US"/>
        </a:p>
      </dgm:t>
    </dgm:pt>
    <dgm:pt modelId="{2AA64ACF-BF5F-AA45-B66D-062820B6380F}" type="pres">
      <dgm:prSet presAssocID="{8EA6A200-B290-854F-8739-E339A53D18B3}" presName="sibTrans" presStyleCnt="0"/>
      <dgm:spPr/>
    </dgm:pt>
    <dgm:pt modelId="{767C4255-9D4A-724B-A895-BD5CAF8BFB52}" type="pres">
      <dgm:prSet presAssocID="{384B3358-DF27-3C4D-B6B8-EF75E40F46E7}" presName="textNode" presStyleLbl="node1" presStyleIdx="3" presStyleCnt="7">
        <dgm:presLayoutVars>
          <dgm:bulletEnabled val="1"/>
        </dgm:presLayoutVars>
      </dgm:prSet>
      <dgm:spPr/>
      <dgm:t>
        <a:bodyPr/>
        <a:lstStyle/>
        <a:p>
          <a:endParaRPr lang="en-US"/>
        </a:p>
      </dgm:t>
    </dgm:pt>
    <dgm:pt modelId="{4F10944D-7AD9-F547-B31B-5A66C661FD07}" type="pres">
      <dgm:prSet presAssocID="{CAACA147-9201-6444-BD37-DFA02A74C623}" presName="sibTrans" presStyleCnt="0"/>
      <dgm:spPr/>
    </dgm:pt>
    <dgm:pt modelId="{44739BCC-A4D1-A04E-8292-8D3256311D34}" type="pres">
      <dgm:prSet presAssocID="{F2C8ED63-5834-8344-8807-DAB0375435C0}" presName="textNode" presStyleLbl="node1" presStyleIdx="4" presStyleCnt="7">
        <dgm:presLayoutVars>
          <dgm:bulletEnabled val="1"/>
        </dgm:presLayoutVars>
      </dgm:prSet>
      <dgm:spPr/>
      <dgm:t>
        <a:bodyPr/>
        <a:lstStyle/>
        <a:p>
          <a:endParaRPr lang="en-US"/>
        </a:p>
      </dgm:t>
    </dgm:pt>
    <dgm:pt modelId="{B82D0807-95C7-F540-AF37-8A69E412E829}" type="pres">
      <dgm:prSet presAssocID="{786F1566-6E56-A04B-BC37-258CE3F5F0F7}" presName="sibTrans" presStyleCnt="0"/>
      <dgm:spPr/>
    </dgm:pt>
    <dgm:pt modelId="{6AB9DBB9-F39D-8E4B-A099-C71276871295}" type="pres">
      <dgm:prSet presAssocID="{69924797-3114-D947-ABB8-FCB42AACA5B5}" presName="textNode" presStyleLbl="node1" presStyleIdx="5" presStyleCnt="7">
        <dgm:presLayoutVars>
          <dgm:bulletEnabled val="1"/>
        </dgm:presLayoutVars>
      </dgm:prSet>
      <dgm:spPr/>
      <dgm:t>
        <a:bodyPr/>
        <a:lstStyle/>
        <a:p>
          <a:endParaRPr lang="en-US"/>
        </a:p>
      </dgm:t>
    </dgm:pt>
    <dgm:pt modelId="{44FA165A-BAD5-E240-8006-BAE0D8D2004A}" type="pres">
      <dgm:prSet presAssocID="{8932AAA5-5BA4-0E46-B95D-CD9732F4C7F8}" presName="sibTrans" presStyleCnt="0"/>
      <dgm:spPr/>
    </dgm:pt>
    <dgm:pt modelId="{51C14EDD-4408-9F44-947C-3E2E5AE35198}" type="pres">
      <dgm:prSet presAssocID="{AFC3FCB6-0646-1046-90F6-9284947F564E}" presName="textNode" presStyleLbl="node1" presStyleIdx="6" presStyleCnt="7">
        <dgm:presLayoutVars>
          <dgm:bulletEnabled val="1"/>
        </dgm:presLayoutVars>
      </dgm:prSet>
      <dgm:spPr/>
      <dgm:t>
        <a:bodyPr/>
        <a:lstStyle/>
        <a:p>
          <a:endParaRPr lang="en-US"/>
        </a:p>
      </dgm:t>
    </dgm:pt>
  </dgm:ptLst>
  <dgm:cxnLst>
    <dgm:cxn modelId="{722985CA-7CA3-E446-ACDC-9F3FBD3F2E58}" srcId="{33EDF369-D5E9-BE49-875F-D0E8CE682F3A}" destId="{AFC3FCB6-0646-1046-90F6-9284947F564E}" srcOrd="6" destOrd="0" parTransId="{D889EB18-143C-BE48-8F6B-A4575B063A8C}" sibTransId="{C0A8F362-E1AA-4946-95FE-CC6B2E994F5B}"/>
    <dgm:cxn modelId="{509F58EF-B170-3F4B-A058-BCA140EC34B7}" srcId="{33EDF369-D5E9-BE49-875F-D0E8CE682F3A}" destId="{9F4BD524-C0AD-7945-8C99-0CBEB24887C3}" srcOrd="2" destOrd="0" parTransId="{6B381DAB-CBCC-7843-8379-CF5D61F2F3CC}" sibTransId="{8EA6A200-B290-854F-8739-E339A53D18B3}"/>
    <dgm:cxn modelId="{E0C85EFA-F320-7F45-924E-BE5587DC6D9B}" srcId="{33EDF369-D5E9-BE49-875F-D0E8CE682F3A}" destId="{215AEA98-5A6E-C147-AAF1-AF0AA65DFDFB}" srcOrd="0" destOrd="0" parTransId="{BC3964ED-3AE9-2D46-823D-4C88B9FFB349}" sibTransId="{8BE6BAC9-4033-9744-A587-BF900BAD9D65}"/>
    <dgm:cxn modelId="{EB2C9C8E-796A-944B-9CCD-4CE2DC282441}" type="presOf" srcId="{384B3358-DF27-3C4D-B6B8-EF75E40F46E7}" destId="{767C4255-9D4A-724B-A895-BD5CAF8BFB52}" srcOrd="0" destOrd="0" presId="urn:microsoft.com/office/officeart/2005/8/layout/hProcess9"/>
    <dgm:cxn modelId="{777CE7CD-0EA1-974E-BD3A-A135B6198232}" srcId="{33EDF369-D5E9-BE49-875F-D0E8CE682F3A}" destId="{D0339196-143A-5D49-8222-DF48BD75DC4C}" srcOrd="1" destOrd="0" parTransId="{2032F579-6D8D-B841-AD47-048F76168E64}" sibTransId="{1329784B-FB1D-184E-84BF-B3DE5BDEA2B6}"/>
    <dgm:cxn modelId="{E78B0F8B-9FF9-1948-A940-B2267EDAB5EA}" srcId="{33EDF369-D5E9-BE49-875F-D0E8CE682F3A}" destId="{69924797-3114-D947-ABB8-FCB42AACA5B5}" srcOrd="5" destOrd="0" parTransId="{36C9E369-B028-3042-A87B-A53D38B52352}" sibTransId="{8932AAA5-5BA4-0E46-B95D-CD9732F4C7F8}"/>
    <dgm:cxn modelId="{11B56C50-7638-C94E-804D-C559D932FF95}" srcId="{33EDF369-D5E9-BE49-875F-D0E8CE682F3A}" destId="{384B3358-DF27-3C4D-B6B8-EF75E40F46E7}" srcOrd="3" destOrd="0" parTransId="{D8D18256-F0DB-8B44-9B2E-904CC1A93DF9}" sibTransId="{CAACA147-9201-6444-BD37-DFA02A74C623}"/>
    <dgm:cxn modelId="{778B4077-9D82-7342-B7F0-834F901DB0C6}" type="presOf" srcId="{AFC3FCB6-0646-1046-90F6-9284947F564E}" destId="{51C14EDD-4408-9F44-947C-3E2E5AE35198}" srcOrd="0" destOrd="0" presId="urn:microsoft.com/office/officeart/2005/8/layout/hProcess9"/>
    <dgm:cxn modelId="{4952BE3E-6C73-654B-BE43-9B3A88D3127C}" type="presOf" srcId="{215AEA98-5A6E-C147-AAF1-AF0AA65DFDFB}" destId="{1CEB78F6-DDE8-1946-B4F8-9ED649BF2562}" srcOrd="0" destOrd="0" presId="urn:microsoft.com/office/officeart/2005/8/layout/hProcess9"/>
    <dgm:cxn modelId="{60CD701E-C3B6-8C40-B0C6-CEDCF1A1E0D7}" type="presOf" srcId="{69924797-3114-D947-ABB8-FCB42AACA5B5}" destId="{6AB9DBB9-F39D-8E4B-A099-C71276871295}" srcOrd="0" destOrd="0" presId="urn:microsoft.com/office/officeart/2005/8/layout/hProcess9"/>
    <dgm:cxn modelId="{4A7A9E9A-2C8D-9E44-93CE-838066983637}" type="presOf" srcId="{9F4BD524-C0AD-7945-8C99-0CBEB24887C3}" destId="{16533E4D-5E06-9B42-83E3-6BB1A6DF740A}" srcOrd="0" destOrd="0" presId="urn:microsoft.com/office/officeart/2005/8/layout/hProcess9"/>
    <dgm:cxn modelId="{D9D2526B-6673-1B43-BE65-70DB677A8307}" srcId="{33EDF369-D5E9-BE49-875F-D0E8CE682F3A}" destId="{F2C8ED63-5834-8344-8807-DAB0375435C0}" srcOrd="4" destOrd="0" parTransId="{8952CE0E-EE60-9C49-B3AF-65EBA911DA66}" sibTransId="{786F1566-6E56-A04B-BC37-258CE3F5F0F7}"/>
    <dgm:cxn modelId="{2CA42542-7DDA-6448-B53E-2A261C46FA27}" type="presOf" srcId="{D0339196-143A-5D49-8222-DF48BD75DC4C}" destId="{6B5DEAA2-F5B6-F440-9956-25C1FC0325F6}" srcOrd="0" destOrd="0" presId="urn:microsoft.com/office/officeart/2005/8/layout/hProcess9"/>
    <dgm:cxn modelId="{A306BA0D-7036-2041-AFFA-17C8B28C9C54}" type="presOf" srcId="{F2C8ED63-5834-8344-8807-DAB0375435C0}" destId="{44739BCC-A4D1-A04E-8292-8D3256311D34}" srcOrd="0" destOrd="0" presId="urn:microsoft.com/office/officeart/2005/8/layout/hProcess9"/>
    <dgm:cxn modelId="{28D377B8-F89E-A540-A888-0E08B3879B64}" type="presOf" srcId="{33EDF369-D5E9-BE49-875F-D0E8CE682F3A}" destId="{F8067BCE-8EB9-DA4B-A9FB-989BCC07F658}" srcOrd="0" destOrd="0" presId="urn:microsoft.com/office/officeart/2005/8/layout/hProcess9"/>
    <dgm:cxn modelId="{66204D21-B4F4-8E41-B05F-5D71C962B42F}" type="presParOf" srcId="{F8067BCE-8EB9-DA4B-A9FB-989BCC07F658}" destId="{DC424E20-5F1C-9444-8432-3CC59A265413}" srcOrd="0" destOrd="0" presId="urn:microsoft.com/office/officeart/2005/8/layout/hProcess9"/>
    <dgm:cxn modelId="{C111C22F-6908-7740-A147-B29223B20CC0}" type="presParOf" srcId="{F8067BCE-8EB9-DA4B-A9FB-989BCC07F658}" destId="{B3F82B5C-7B56-5E4A-9831-113436E9EDB9}" srcOrd="1" destOrd="0" presId="urn:microsoft.com/office/officeart/2005/8/layout/hProcess9"/>
    <dgm:cxn modelId="{70FE4028-5FA6-9846-B224-80CF63934E7F}" type="presParOf" srcId="{B3F82B5C-7B56-5E4A-9831-113436E9EDB9}" destId="{1CEB78F6-DDE8-1946-B4F8-9ED649BF2562}" srcOrd="0" destOrd="0" presId="urn:microsoft.com/office/officeart/2005/8/layout/hProcess9"/>
    <dgm:cxn modelId="{AF18665E-66B5-4C43-A2B6-BC7C5743BBA8}" type="presParOf" srcId="{B3F82B5C-7B56-5E4A-9831-113436E9EDB9}" destId="{0E7C3D07-E498-7241-B8FE-5EA2BC73D89F}" srcOrd="1" destOrd="0" presId="urn:microsoft.com/office/officeart/2005/8/layout/hProcess9"/>
    <dgm:cxn modelId="{73AC5F7F-1474-2047-80F8-BD7A05742BAC}" type="presParOf" srcId="{B3F82B5C-7B56-5E4A-9831-113436E9EDB9}" destId="{6B5DEAA2-F5B6-F440-9956-25C1FC0325F6}" srcOrd="2" destOrd="0" presId="urn:microsoft.com/office/officeart/2005/8/layout/hProcess9"/>
    <dgm:cxn modelId="{64B32E5C-47C8-164F-953C-805B1995B6BF}" type="presParOf" srcId="{B3F82B5C-7B56-5E4A-9831-113436E9EDB9}" destId="{B96FD3B0-289F-5443-99F6-9F3F2A9645FD}" srcOrd="3" destOrd="0" presId="urn:microsoft.com/office/officeart/2005/8/layout/hProcess9"/>
    <dgm:cxn modelId="{1AAE14F2-DCA9-094D-B173-8305AF4DC7EF}" type="presParOf" srcId="{B3F82B5C-7B56-5E4A-9831-113436E9EDB9}" destId="{16533E4D-5E06-9B42-83E3-6BB1A6DF740A}" srcOrd="4" destOrd="0" presId="urn:microsoft.com/office/officeart/2005/8/layout/hProcess9"/>
    <dgm:cxn modelId="{D035DB5A-E788-8140-AA2B-165166D5D412}" type="presParOf" srcId="{B3F82B5C-7B56-5E4A-9831-113436E9EDB9}" destId="{2AA64ACF-BF5F-AA45-B66D-062820B6380F}" srcOrd="5" destOrd="0" presId="urn:microsoft.com/office/officeart/2005/8/layout/hProcess9"/>
    <dgm:cxn modelId="{56A8831A-C12B-034D-98A8-2B6B06466D27}" type="presParOf" srcId="{B3F82B5C-7B56-5E4A-9831-113436E9EDB9}" destId="{767C4255-9D4A-724B-A895-BD5CAF8BFB52}" srcOrd="6" destOrd="0" presId="urn:microsoft.com/office/officeart/2005/8/layout/hProcess9"/>
    <dgm:cxn modelId="{006E880C-91B5-AC4B-89B5-CEE0D1808C46}" type="presParOf" srcId="{B3F82B5C-7B56-5E4A-9831-113436E9EDB9}" destId="{4F10944D-7AD9-F547-B31B-5A66C661FD07}" srcOrd="7" destOrd="0" presId="urn:microsoft.com/office/officeart/2005/8/layout/hProcess9"/>
    <dgm:cxn modelId="{86476AFD-0915-484F-8300-C5E70F84483B}" type="presParOf" srcId="{B3F82B5C-7B56-5E4A-9831-113436E9EDB9}" destId="{44739BCC-A4D1-A04E-8292-8D3256311D34}" srcOrd="8" destOrd="0" presId="urn:microsoft.com/office/officeart/2005/8/layout/hProcess9"/>
    <dgm:cxn modelId="{50E76224-463D-0042-AFD5-6F883E66EFD5}" type="presParOf" srcId="{B3F82B5C-7B56-5E4A-9831-113436E9EDB9}" destId="{B82D0807-95C7-F540-AF37-8A69E412E829}" srcOrd="9" destOrd="0" presId="urn:microsoft.com/office/officeart/2005/8/layout/hProcess9"/>
    <dgm:cxn modelId="{FBEBBF1E-5BC7-5B43-BFF9-63FBA02FBF4A}" type="presParOf" srcId="{B3F82B5C-7B56-5E4A-9831-113436E9EDB9}" destId="{6AB9DBB9-F39D-8E4B-A099-C71276871295}" srcOrd="10" destOrd="0" presId="urn:microsoft.com/office/officeart/2005/8/layout/hProcess9"/>
    <dgm:cxn modelId="{092E9F2C-E304-934C-96D0-8854A600FE0B}" type="presParOf" srcId="{B3F82B5C-7B56-5E4A-9831-113436E9EDB9}" destId="{44FA165A-BAD5-E240-8006-BAE0D8D2004A}" srcOrd="11" destOrd="0" presId="urn:microsoft.com/office/officeart/2005/8/layout/hProcess9"/>
    <dgm:cxn modelId="{9C2FA049-9257-3746-8933-8563A71CFA30}" type="presParOf" srcId="{B3F82B5C-7B56-5E4A-9831-113436E9EDB9}" destId="{51C14EDD-4408-9F44-947C-3E2E5AE35198}" srcOrd="12"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EDF369-D5E9-BE49-875F-D0E8CE682F3A}" type="doc">
      <dgm:prSet loTypeId="urn:microsoft.com/office/officeart/2005/8/layout/hProcess9" loCatId="process" qsTypeId="urn:microsoft.com/office/officeart/2005/8/quickstyle/simple4" qsCatId="simple" csTypeId="urn:microsoft.com/office/officeart/2005/8/colors/accent1_2" csCatId="accent1" phldr="1"/>
      <dgm:spPr/>
    </dgm:pt>
    <dgm:pt modelId="{215AEA98-5A6E-C147-AAF1-AF0AA65DFDFB}">
      <dgm:prSet phldrT="[Text]"/>
      <dgm:spPr>
        <a:solidFill>
          <a:srgbClr val="B57BA8"/>
        </a:solidFill>
      </dgm:spPr>
      <dgm:t>
        <a:bodyPr/>
        <a:lstStyle/>
        <a:p>
          <a:r>
            <a:rPr lang="en-US" dirty="0" smtClean="0">
              <a:solidFill>
                <a:schemeClr val="bg1"/>
              </a:solidFill>
            </a:rPr>
            <a:t>1. Read transcript</a:t>
          </a:r>
          <a:endParaRPr lang="en-US" dirty="0">
            <a:solidFill>
              <a:schemeClr val="bg1"/>
            </a:solidFill>
          </a:endParaRPr>
        </a:p>
      </dgm:t>
    </dgm:pt>
    <dgm:pt modelId="{BC3964ED-3AE9-2D46-823D-4C88B9FFB349}" type="parTrans" cxnId="{E0C85EFA-F320-7F45-924E-BE5587DC6D9B}">
      <dgm:prSet/>
      <dgm:spPr/>
      <dgm:t>
        <a:bodyPr/>
        <a:lstStyle/>
        <a:p>
          <a:endParaRPr lang="en-US"/>
        </a:p>
      </dgm:t>
    </dgm:pt>
    <dgm:pt modelId="{8BE6BAC9-4033-9744-A587-BF900BAD9D65}" type="sibTrans" cxnId="{E0C85EFA-F320-7F45-924E-BE5587DC6D9B}">
      <dgm:prSet/>
      <dgm:spPr/>
      <dgm:t>
        <a:bodyPr/>
        <a:lstStyle/>
        <a:p>
          <a:endParaRPr lang="en-US"/>
        </a:p>
      </dgm:t>
    </dgm:pt>
    <dgm:pt modelId="{9F4BD524-C0AD-7945-8C99-0CBEB24887C3}">
      <dgm:prSet phldrT="[Text]"/>
      <dgm:spPr>
        <a:solidFill>
          <a:srgbClr val="B57BA8">
            <a:alpha val="52157"/>
          </a:srgbClr>
        </a:solidFill>
      </dgm:spPr>
      <dgm:t>
        <a:bodyPr/>
        <a:lstStyle/>
        <a:p>
          <a:r>
            <a:rPr lang="en-US" dirty="0" smtClean="0">
              <a:solidFill>
                <a:schemeClr val="bg1"/>
              </a:solidFill>
            </a:rPr>
            <a:t>3. Establish consensus on codes</a:t>
          </a:r>
          <a:endParaRPr lang="en-US" dirty="0">
            <a:solidFill>
              <a:schemeClr val="bg1"/>
            </a:solidFill>
          </a:endParaRPr>
        </a:p>
      </dgm:t>
    </dgm:pt>
    <dgm:pt modelId="{6B381DAB-CBCC-7843-8379-CF5D61F2F3CC}" type="parTrans" cxnId="{509F58EF-B170-3F4B-A058-BCA140EC34B7}">
      <dgm:prSet/>
      <dgm:spPr/>
      <dgm:t>
        <a:bodyPr/>
        <a:lstStyle/>
        <a:p>
          <a:endParaRPr lang="en-US"/>
        </a:p>
      </dgm:t>
    </dgm:pt>
    <dgm:pt modelId="{8EA6A200-B290-854F-8739-E339A53D18B3}" type="sibTrans" cxnId="{509F58EF-B170-3F4B-A058-BCA140EC34B7}">
      <dgm:prSet/>
      <dgm:spPr/>
      <dgm:t>
        <a:bodyPr/>
        <a:lstStyle/>
        <a:p>
          <a:endParaRPr lang="en-US"/>
        </a:p>
      </dgm:t>
    </dgm:pt>
    <dgm:pt modelId="{F2C8ED63-5834-8344-8807-DAB0375435C0}">
      <dgm:prSet phldrT="[Text]"/>
      <dgm:spPr>
        <a:solidFill>
          <a:srgbClr val="B57BA8">
            <a:alpha val="52157"/>
          </a:srgbClr>
        </a:solidFill>
      </dgm:spPr>
      <dgm:t>
        <a:bodyPr/>
        <a:lstStyle/>
        <a:p>
          <a:r>
            <a:rPr lang="en-US" dirty="0" smtClean="0">
              <a:solidFill>
                <a:schemeClr val="bg1"/>
              </a:solidFill>
            </a:rPr>
            <a:t>5. Develop draft codebook</a:t>
          </a:r>
          <a:endParaRPr lang="en-US" dirty="0">
            <a:solidFill>
              <a:schemeClr val="bg1"/>
            </a:solidFill>
          </a:endParaRPr>
        </a:p>
      </dgm:t>
    </dgm:pt>
    <dgm:pt modelId="{8952CE0E-EE60-9C49-B3AF-65EBA911DA66}" type="parTrans" cxnId="{D9D2526B-6673-1B43-BE65-70DB677A8307}">
      <dgm:prSet/>
      <dgm:spPr/>
      <dgm:t>
        <a:bodyPr/>
        <a:lstStyle/>
        <a:p>
          <a:endParaRPr lang="en-US"/>
        </a:p>
      </dgm:t>
    </dgm:pt>
    <dgm:pt modelId="{786F1566-6E56-A04B-BC37-258CE3F5F0F7}" type="sibTrans" cxnId="{D9D2526B-6673-1B43-BE65-70DB677A8307}">
      <dgm:prSet/>
      <dgm:spPr/>
      <dgm:t>
        <a:bodyPr/>
        <a:lstStyle/>
        <a:p>
          <a:endParaRPr lang="en-US"/>
        </a:p>
      </dgm:t>
    </dgm:pt>
    <dgm:pt modelId="{D0339196-143A-5D49-8222-DF48BD75DC4C}">
      <dgm:prSet phldrT="[Text]"/>
      <dgm:spPr>
        <a:solidFill>
          <a:srgbClr val="B57BA8">
            <a:alpha val="52157"/>
          </a:srgbClr>
        </a:solidFill>
      </dgm:spPr>
      <dgm:t>
        <a:bodyPr/>
        <a:lstStyle/>
        <a:p>
          <a:r>
            <a:rPr lang="en-US" dirty="0" smtClean="0">
              <a:solidFill>
                <a:schemeClr val="bg1"/>
              </a:solidFill>
            </a:rPr>
            <a:t>2. Read + open-code transcript</a:t>
          </a:r>
          <a:endParaRPr lang="en-US" dirty="0">
            <a:solidFill>
              <a:schemeClr val="bg1"/>
            </a:solidFill>
          </a:endParaRPr>
        </a:p>
      </dgm:t>
    </dgm:pt>
    <dgm:pt modelId="{2032F579-6D8D-B841-AD47-048F76168E64}" type="parTrans" cxnId="{777CE7CD-0EA1-974E-BD3A-A135B6198232}">
      <dgm:prSet/>
      <dgm:spPr/>
      <dgm:t>
        <a:bodyPr/>
        <a:lstStyle/>
        <a:p>
          <a:endParaRPr lang="en-US"/>
        </a:p>
      </dgm:t>
    </dgm:pt>
    <dgm:pt modelId="{1329784B-FB1D-184E-84BF-B3DE5BDEA2B6}" type="sibTrans" cxnId="{777CE7CD-0EA1-974E-BD3A-A135B6198232}">
      <dgm:prSet/>
      <dgm:spPr/>
      <dgm:t>
        <a:bodyPr/>
        <a:lstStyle/>
        <a:p>
          <a:endParaRPr lang="en-US"/>
        </a:p>
      </dgm:t>
    </dgm:pt>
    <dgm:pt modelId="{384B3358-DF27-3C4D-B6B8-EF75E40F46E7}">
      <dgm:prSet phldrT="[Text]"/>
      <dgm:spPr>
        <a:solidFill>
          <a:srgbClr val="B57BA8">
            <a:alpha val="52157"/>
          </a:srgbClr>
        </a:solidFill>
      </dgm:spPr>
      <dgm:t>
        <a:bodyPr/>
        <a:lstStyle/>
        <a:p>
          <a:r>
            <a:rPr lang="en-US" dirty="0" smtClean="0">
              <a:solidFill>
                <a:schemeClr val="bg1"/>
              </a:solidFill>
            </a:rPr>
            <a:t>4. Repeat steps 1-3 (10-20%)</a:t>
          </a:r>
          <a:endParaRPr lang="en-US" dirty="0">
            <a:solidFill>
              <a:schemeClr val="bg1"/>
            </a:solidFill>
          </a:endParaRPr>
        </a:p>
      </dgm:t>
    </dgm:pt>
    <dgm:pt modelId="{D8D18256-F0DB-8B44-9B2E-904CC1A93DF9}" type="parTrans" cxnId="{11B56C50-7638-C94E-804D-C559D932FF95}">
      <dgm:prSet/>
      <dgm:spPr/>
      <dgm:t>
        <a:bodyPr/>
        <a:lstStyle/>
        <a:p>
          <a:endParaRPr lang="en-US"/>
        </a:p>
      </dgm:t>
    </dgm:pt>
    <dgm:pt modelId="{CAACA147-9201-6444-BD37-DFA02A74C623}" type="sibTrans" cxnId="{11B56C50-7638-C94E-804D-C559D932FF95}">
      <dgm:prSet/>
      <dgm:spPr/>
      <dgm:t>
        <a:bodyPr/>
        <a:lstStyle/>
        <a:p>
          <a:endParaRPr lang="en-US"/>
        </a:p>
      </dgm:t>
    </dgm:pt>
    <dgm:pt modelId="{69924797-3114-D947-ABB8-FCB42AACA5B5}">
      <dgm:prSet phldrT="[Text]"/>
      <dgm:spPr>
        <a:solidFill>
          <a:srgbClr val="B57BA8">
            <a:alpha val="52157"/>
          </a:srgbClr>
        </a:solidFill>
      </dgm:spPr>
      <dgm:t>
        <a:bodyPr/>
        <a:lstStyle/>
        <a:p>
          <a:r>
            <a:rPr lang="en-US" dirty="0" smtClean="0">
              <a:solidFill>
                <a:schemeClr val="bg1"/>
              </a:solidFill>
            </a:rPr>
            <a:t>6. Code transcripts using codebook</a:t>
          </a:r>
          <a:endParaRPr lang="en-US" dirty="0">
            <a:solidFill>
              <a:schemeClr val="bg1"/>
            </a:solidFill>
          </a:endParaRPr>
        </a:p>
      </dgm:t>
    </dgm:pt>
    <dgm:pt modelId="{36C9E369-B028-3042-A87B-A53D38B52352}" type="parTrans" cxnId="{E78B0F8B-9FF9-1948-A940-B2267EDAB5EA}">
      <dgm:prSet/>
      <dgm:spPr/>
      <dgm:t>
        <a:bodyPr/>
        <a:lstStyle/>
        <a:p>
          <a:endParaRPr lang="en-US"/>
        </a:p>
      </dgm:t>
    </dgm:pt>
    <dgm:pt modelId="{8932AAA5-5BA4-0E46-B95D-CD9732F4C7F8}" type="sibTrans" cxnId="{E78B0F8B-9FF9-1948-A940-B2267EDAB5EA}">
      <dgm:prSet/>
      <dgm:spPr/>
      <dgm:t>
        <a:bodyPr/>
        <a:lstStyle/>
        <a:p>
          <a:endParaRPr lang="en-US"/>
        </a:p>
      </dgm:t>
    </dgm:pt>
    <dgm:pt modelId="{AFC3FCB6-0646-1046-90F6-9284947F564E}">
      <dgm:prSet phldrT="[Text]"/>
      <dgm:spPr>
        <a:solidFill>
          <a:srgbClr val="B57BA8">
            <a:alpha val="52157"/>
          </a:srgbClr>
        </a:solidFill>
      </dgm:spPr>
      <dgm:t>
        <a:bodyPr/>
        <a:lstStyle/>
        <a:p>
          <a:r>
            <a:rPr lang="en-US" dirty="0" smtClean="0">
              <a:solidFill>
                <a:schemeClr val="bg1"/>
              </a:solidFill>
            </a:rPr>
            <a:t>7. Refine codebook iteratively</a:t>
          </a:r>
          <a:endParaRPr lang="en-US" dirty="0">
            <a:solidFill>
              <a:schemeClr val="bg1"/>
            </a:solidFill>
          </a:endParaRPr>
        </a:p>
      </dgm:t>
    </dgm:pt>
    <dgm:pt modelId="{D889EB18-143C-BE48-8F6B-A4575B063A8C}" type="parTrans" cxnId="{722985CA-7CA3-E446-ACDC-9F3FBD3F2E58}">
      <dgm:prSet/>
      <dgm:spPr/>
      <dgm:t>
        <a:bodyPr/>
        <a:lstStyle/>
        <a:p>
          <a:endParaRPr lang="en-US"/>
        </a:p>
      </dgm:t>
    </dgm:pt>
    <dgm:pt modelId="{C0A8F362-E1AA-4946-95FE-CC6B2E994F5B}" type="sibTrans" cxnId="{722985CA-7CA3-E446-ACDC-9F3FBD3F2E58}">
      <dgm:prSet/>
      <dgm:spPr/>
      <dgm:t>
        <a:bodyPr/>
        <a:lstStyle/>
        <a:p>
          <a:endParaRPr lang="en-US"/>
        </a:p>
      </dgm:t>
    </dgm:pt>
    <dgm:pt modelId="{F8067BCE-8EB9-DA4B-A9FB-989BCC07F658}" type="pres">
      <dgm:prSet presAssocID="{33EDF369-D5E9-BE49-875F-D0E8CE682F3A}" presName="CompostProcess" presStyleCnt="0">
        <dgm:presLayoutVars>
          <dgm:dir/>
          <dgm:resizeHandles val="exact"/>
        </dgm:presLayoutVars>
      </dgm:prSet>
      <dgm:spPr/>
    </dgm:pt>
    <dgm:pt modelId="{DC424E20-5F1C-9444-8432-3CC59A265413}" type="pres">
      <dgm:prSet presAssocID="{33EDF369-D5E9-BE49-875F-D0E8CE682F3A}" presName="arrow" presStyleLbl="bgShp" presStyleIdx="0" presStyleCnt="1"/>
      <dgm:spPr/>
    </dgm:pt>
    <dgm:pt modelId="{B3F82B5C-7B56-5E4A-9831-113436E9EDB9}" type="pres">
      <dgm:prSet presAssocID="{33EDF369-D5E9-BE49-875F-D0E8CE682F3A}" presName="linearProcess" presStyleCnt="0"/>
      <dgm:spPr/>
    </dgm:pt>
    <dgm:pt modelId="{1CEB78F6-DDE8-1946-B4F8-9ED649BF2562}" type="pres">
      <dgm:prSet presAssocID="{215AEA98-5A6E-C147-AAF1-AF0AA65DFDFB}" presName="textNode" presStyleLbl="node1" presStyleIdx="0" presStyleCnt="7">
        <dgm:presLayoutVars>
          <dgm:bulletEnabled val="1"/>
        </dgm:presLayoutVars>
      </dgm:prSet>
      <dgm:spPr/>
      <dgm:t>
        <a:bodyPr/>
        <a:lstStyle/>
        <a:p>
          <a:endParaRPr lang="en-US"/>
        </a:p>
      </dgm:t>
    </dgm:pt>
    <dgm:pt modelId="{0E7C3D07-E498-7241-B8FE-5EA2BC73D89F}" type="pres">
      <dgm:prSet presAssocID="{8BE6BAC9-4033-9744-A587-BF900BAD9D65}" presName="sibTrans" presStyleCnt="0"/>
      <dgm:spPr/>
    </dgm:pt>
    <dgm:pt modelId="{6B5DEAA2-F5B6-F440-9956-25C1FC0325F6}" type="pres">
      <dgm:prSet presAssocID="{D0339196-143A-5D49-8222-DF48BD75DC4C}" presName="textNode" presStyleLbl="node1" presStyleIdx="1" presStyleCnt="7">
        <dgm:presLayoutVars>
          <dgm:bulletEnabled val="1"/>
        </dgm:presLayoutVars>
      </dgm:prSet>
      <dgm:spPr/>
      <dgm:t>
        <a:bodyPr/>
        <a:lstStyle/>
        <a:p>
          <a:endParaRPr lang="en-US"/>
        </a:p>
      </dgm:t>
    </dgm:pt>
    <dgm:pt modelId="{B96FD3B0-289F-5443-99F6-9F3F2A9645FD}" type="pres">
      <dgm:prSet presAssocID="{1329784B-FB1D-184E-84BF-B3DE5BDEA2B6}" presName="sibTrans" presStyleCnt="0"/>
      <dgm:spPr/>
    </dgm:pt>
    <dgm:pt modelId="{16533E4D-5E06-9B42-83E3-6BB1A6DF740A}" type="pres">
      <dgm:prSet presAssocID="{9F4BD524-C0AD-7945-8C99-0CBEB24887C3}" presName="textNode" presStyleLbl="node1" presStyleIdx="2" presStyleCnt="7">
        <dgm:presLayoutVars>
          <dgm:bulletEnabled val="1"/>
        </dgm:presLayoutVars>
      </dgm:prSet>
      <dgm:spPr/>
      <dgm:t>
        <a:bodyPr/>
        <a:lstStyle/>
        <a:p>
          <a:endParaRPr lang="en-US"/>
        </a:p>
      </dgm:t>
    </dgm:pt>
    <dgm:pt modelId="{2AA64ACF-BF5F-AA45-B66D-062820B6380F}" type="pres">
      <dgm:prSet presAssocID="{8EA6A200-B290-854F-8739-E339A53D18B3}" presName="sibTrans" presStyleCnt="0"/>
      <dgm:spPr/>
    </dgm:pt>
    <dgm:pt modelId="{767C4255-9D4A-724B-A895-BD5CAF8BFB52}" type="pres">
      <dgm:prSet presAssocID="{384B3358-DF27-3C4D-B6B8-EF75E40F46E7}" presName="textNode" presStyleLbl="node1" presStyleIdx="3" presStyleCnt="7">
        <dgm:presLayoutVars>
          <dgm:bulletEnabled val="1"/>
        </dgm:presLayoutVars>
      </dgm:prSet>
      <dgm:spPr/>
      <dgm:t>
        <a:bodyPr/>
        <a:lstStyle/>
        <a:p>
          <a:endParaRPr lang="en-US"/>
        </a:p>
      </dgm:t>
    </dgm:pt>
    <dgm:pt modelId="{4F10944D-7AD9-F547-B31B-5A66C661FD07}" type="pres">
      <dgm:prSet presAssocID="{CAACA147-9201-6444-BD37-DFA02A74C623}" presName="sibTrans" presStyleCnt="0"/>
      <dgm:spPr/>
    </dgm:pt>
    <dgm:pt modelId="{44739BCC-A4D1-A04E-8292-8D3256311D34}" type="pres">
      <dgm:prSet presAssocID="{F2C8ED63-5834-8344-8807-DAB0375435C0}" presName="textNode" presStyleLbl="node1" presStyleIdx="4" presStyleCnt="7">
        <dgm:presLayoutVars>
          <dgm:bulletEnabled val="1"/>
        </dgm:presLayoutVars>
      </dgm:prSet>
      <dgm:spPr/>
      <dgm:t>
        <a:bodyPr/>
        <a:lstStyle/>
        <a:p>
          <a:endParaRPr lang="en-US"/>
        </a:p>
      </dgm:t>
    </dgm:pt>
    <dgm:pt modelId="{B82D0807-95C7-F540-AF37-8A69E412E829}" type="pres">
      <dgm:prSet presAssocID="{786F1566-6E56-A04B-BC37-258CE3F5F0F7}" presName="sibTrans" presStyleCnt="0"/>
      <dgm:spPr/>
    </dgm:pt>
    <dgm:pt modelId="{6AB9DBB9-F39D-8E4B-A099-C71276871295}" type="pres">
      <dgm:prSet presAssocID="{69924797-3114-D947-ABB8-FCB42AACA5B5}" presName="textNode" presStyleLbl="node1" presStyleIdx="5" presStyleCnt="7">
        <dgm:presLayoutVars>
          <dgm:bulletEnabled val="1"/>
        </dgm:presLayoutVars>
      </dgm:prSet>
      <dgm:spPr/>
      <dgm:t>
        <a:bodyPr/>
        <a:lstStyle/>
        <a:p>
          <a:endParaRPr lang="en-US"/>
        </a:p>
      </dgm:t>
    </dgm:pt>
    <dgm:pt modelId="{44FA165A-BAD5-E240-8006-BAE0D8D2004A}" type="pres">
      <dgm:prSet presAssocID="{8932AAA5-5BA4-0E46-B95D-CD9732F4C7F8}" presName="sibTrans" presStyleCnt="0"/>
      <dgm:spPr/>
    </dgm:pt>
    <dgm:pt modelId="{51C14EDD-4408-9F44-947C-3E2E5AE35198}" type="pres">
      <dgm:prSet presAssocID="{AFC3FCB6-0646-1046-90F6-9284947F564E}" presName="textNode" presStyleLbl="node1" presStyleIdx="6" presStyleCnt="7">
        <dgm:presLayoutVars>
          <dgm:bulletEnabled val="1"/>
        </dgm:presLayoutVars>
      </dgm:prSet>
      <dgm:spPr/>
      <dgm:t>
        <a:bodyPr/>
        <a:lstStyle/>
        <a:p>
          <a:endParaRPr lang="en-US"/>
        </a:p>
      </dgm:t>
    </dgm:pt>
  </dgm:ptLst>
  <dgm:cxnLst>
    <dgm:cxn modelId="{BD652BF9-0B63-3540-AE54-5DE542647A8D}" type="presOf" srcId="{AFC3FCB6-0646-1046-90F6-9284947F564E}" destId="{51C14EDD-4408-9F44-947C-3E2E5AE35198}" srcOrd="0" destOrd="0" presId="urn:microsoft.com/office/officeart/2005/8/layout/hProcess9"/>
    <dgm:cxn modelId="{722985CA-7CA3-E446-ACDC-9F3FBD3F2E58}" srcId="{33EDF369-D5E9-BE49-875F-D0E8CE682F3A}" destId="{AFC3FCB6-0646-1046-90F6-9284947F564E}" srcOrd="6" destOrd="0" parTransId="{D889EB18-143C-BE48-8F6B-A4575B063A8C}" sibTransId="{C0A8F362-E1AA-4946-95FE-CC6B2E994F5B}"/>
    <dgm:cxn modelId="{509F58EF-B170-3F4B-A058-BCA140EC34B7}" srcId="{33EDF369-D5E9-BE49-875F-D0E8CE682F3A}" destId="{9F4BD524-C0AD-7945-8C99-0CBEB24887C3}" srcOrd="2" destOrd="0" parTransId="{6B381DAB-CBCC-7843-8379-CF5D61F2F3CC}" sibTransId="{8EA6A200-B290-854F-8739-E339A53D18B3}"/>
    <dgm:cxn modelId="{E0C85EFA-F320-7F45-924E-BE5587DC6D9B}" srcId="{33EDF369-D5E9-BE49-875F-D0E8CE682F3A}" destId="{215AEA98-5A6E-C147-AAF1-AF0AA65DFDFB}" srcOrd="0" destOrd="0" parTransId="{BC3964ED-3AE9-2D46-823D-4C88B9FFB349}" sibTransId="{8BE6BAC9-4033-9744-A587-BF900BAD9D65}"/>
    <dgm:cxn modelId="{777CE7CD-0EA1-974E-BD3A-A135B6198232}" srcId="{33EDF369-D5E9-BE49-875F-D0E8CE682F3A}" destId="{D0339196-143A-5D49-8222-DF48BD75DC4C}" srcOrd="1" destOrd="0" parTransId="{2032F579-6D8D-B841-AD47-048F76168E64}" sibTransId="{1329784B-FB1D-184E-84BF-B3DE5BDEA2B6}"/>
    <dgm:cxn modelId="{E78B0F8B-9FF9-1948-A940-B2267EDAB5EA}" srcId="{33EDF369-D5E9-BE49-875F-D0E8CE682F3A}" destId="{69924797-3114-D947-ABB8-FCB42AACA5B5}" srcOrd="5" destOrd="0" parTransId="{36C9E369-B028-3042-A87B-A53D38B52352}" sibTransId="{8932AAA5-5BA4-0E46-B95D-CD9732F4C7F8}"/>
    <dgm:cxn modelId="{3B1C7A18-6753-B042-8F20-0D3911B869F2}" type="presOf" srcId="{F2C8ED63-5834-8344-8807-DAB0375435C0}" destId="{44739BCC-A4D1-A04E-8292-8D3256311D34}" srcOrd="0" destOrd="0" presId="urn:microsoft.com/office/officeart/2005/8/layout/hProcess9"/>
    <dgm:cxn modelId="{11B56C50-7638-C94E-804D-C559D932FF95}" srcId="{33EDF369-D5E9-BE49-875F-D0E8CE682F3A}" destId="{384B3358-DF27-3C4D-B6B8-EF75E40F46E7}" srcOrd="3" destOrd="0" parTransId="{D8D18256-F0DB-8B44-9B2E-904CC1A93DF9}" sibTransId="{CAACA147-9201-6444-BD37-DFA02A74C623}"/>
    <dgm:cxn modelId="{305503C9-18EF-F24D-8036-9CD7A0DB034F}" type="presOf" srcId="{33EDF369-D5E9-BE49-875F-D0E8CE682F3A}" destId="{F8067BCE-8EB9-DA4B-A9FB-989BCC07F658}" srcOrd="0" destOrd="0" presId="urn:microsoft.com/office/officeart/2005/8/layout/hProcess9"/>
    <dgm:cxn modelId="{AC9EC8B4-B62E-D540-8C21-EBC24EF9A807}" type="presOf" srcId="{384B3358-DF27-3C4D-B6B8-EF75E40F46E7}" destId="{767C4255-9D4A-724B-A895-BD5CAF8BFB52}" srcOrd="0" destOrd="0" presId="urn:microsoft.com/office/officeart/2005/8/layout/hProcess9"/>
    <dgm:cxn modelId="{499357C3-1108-384E-A913-3C8D4F3F4119}" type="presOf" srcId="{215AEA98-5A6E-C147-AAF1-AF0AA65DFDFB}" destId="{1CEB78F6-DDE8-1946-B4F8-9ED649BF2562}" srcOrd="0" destOrd="0" presId="urn:microsoft.com/office/officeart/2005/8/layout/hProcess9"/>
    <dgm:cxn modelId="{9D488AEF-1F9D-4C40-A486-454F2C9CBFDF}" type="presOf" srcId="{D0339196-143A-5D49-8222-DF48BD75DC4C}" destId="{6B5DEAA2-F5B6-F440-9956-25C1FC0325F6}" srcOrd="0" destOrd="0" presId="urn:microsoft.com/office/officeart/2005/8/layout/hProcess9"/>
    <dgm:cxn modelId="{0B7B0495-E0CC-FB4A-BAAE-8AFD3D1679CC}" type="presOf" srcId="{9F4BD524-C0AD-7945-8C99-0CBEB24887C3}" destId="{16533E4D-5E06-9B42-83E3-6BB1A6DF740A}" srcOrd="0" destOrd="0" presId="urn:microsoft.com/office/officeart/2005/8/layout/hProcess9"/>
    <dgm:cxn modelId="{D9D2526B-6673-1B43-BE65-70DB677A8307}" srcId="{33EDF369-D5E9-BE49-875F-D0E8CE682F3A}" destId="{F2C8ED63-5834-8344-8807-DAB0375435C0}" srcOrd="4" destOrd="0" parTransId="{8952CE0E-EE60-9C49-B3AF-65EBA911DA66}" sibTransId="{786F1566-6E56-A04B-BC37-258CE3F5F0F7}"/>
    <dgm:cxn modelId="{7206B5D6-74DA-9349-B238-4EE578168C86}" type="presOf" srcId="{69924797-3114-D947-ABB8-FCB42AACA5B5}" destId="{6AB9DBB9-F39D-8E4B-A099-C71276871295}" srcOrd="0" destOrd="0" presId="urn:microsoft.com/office/officeart/2005/8/layout/hProcess9"/>
    <dgm:cxn modelId="{4164BE20-629D-0045-807D-54128806B67A}" type="presParOf" srcId="{F8067BCE-8EB9-DA4B-A9FB-989BCC07F658}" destId="{DC424E20-5F1C-9444-8432-3CC59A265413}" srcOrd="0" destOrd="0" presId="urn:microsoft.com/office/officeart/2005/8/layout/hProcess9"/>
    <dgm:cxn modelId="{41C4A6EA-5236-FA4C-9E19-15BF26F95934}" type="presParOf" srcId="{F8067BCE-8EB9-DA4B-A9FB-989BCC07F658}" destId="{B3F82B5C-7B56-5E4A-9831-113436E9EDB9}" srcOrd="1" destOrd="0" presId="urn:microsoft.com/office/officeart/2005/8/layout/hProcess9"/>
    <dgm:cxn modelId="{97C056C9-8E93-5E41-96A3-D494514AAF3E}" type="presParOf" srcId="{B3F82B5C-7B56-5E4A-9831-113436E9EDB9}" destId="{1CEB78F6-DDE8-1946-B4F8-9ED649BF2562}" srcOrd="0" destOrd="0" presId="urn:microsoft.com/office/officeart/2005/8/layout/hProcess9"/>
    <dgm:cxn modelId="{C067392F-64D9-0A47-9D32-9A29E8D48BEF}" type="presParOf" srcId="{B3F82B5C-7B56-5E4A-9831-113436E9EDB9}" destId="{0E7C3D07-E498-7241-B8FE-5EA2BC73D89F}" srcOrd="1" destOrd="0" presId="urn:microsoft.com/office/officeart/2005/8/layout/hProcess9"/>
    <dgm:cxn modelId="{EDCE07FC-2307-9D48-871D-B6C10D1D8D0D}" type="presParOf" srcId="{B3F82B5C-7B56-5E4A-9831-113436E9EDB9}" destId="{6B5DEAA2-F5B6-F440-9956-25C1FC0325F6}" srcOrd="2" destOrd="0" presId="urn:microsoft.com/office/officeart/2005/8/layout/hProcess9"/>
    <dgm:cxn modelId="{06A8A68C-A659-C940-8D32-7DA9814AB840}" type="presParOf" srcId="{B3F82B5C-7B56-5E4A-9831-113436E9EDB9}" destId="{B96FD3B0-289F-5443-99F6-9F3F2A9645FD}" srcOrd="3" destOrd="0" presId="urn:microsoft.com/office/officeart/2005/8/layout/hProcess9"/>
    <dgm:cxn modelId="{C5ED7B15-1130-8342-B641-FC57D82473B7}" type="presParOf" srcId="{B3F82B5C-7B56-5E4A-9831-113436E9EDB9}" destId="{16533E4D-5E06-9B42-83E3-6BB1A6DF740A}" srcOrd="4" destOrd="0" presId="urn:microsoft.com/office/officeart/2005/8/layout/hProcess9"/>
    <dgm:cxn modelId="{83169552-3BE5-1544-8509-7A6C6EF6BE55}" type="presParOf" srcId="{B3F82B5C-7B56-5E4A-9831-113436E9EDB9}" destId="{2AA64ACF-BF5F-AA45-B66D-062820B6380F}" srcOrd="5" destOrd="0" presId="urn:microsoft.com/office/officeart/2005/8/layout/hProcess9"/>
    <dgm:cxn modelId="{E6CFC33B-F8B7-1449-AA32-41144BF94916}" type="presParOf" srcId="{B3F82B5C-7B56-5E4A-9831-113436E9EDB9}" destId="{767C4255-9D4A-724B-A895-BD5CAF8BFB52}" srcOrd="6" destOrd="0" presId="urn:microsoft.com/office/officeart/2005/8/layout/hProcess9"/>
    <dgm:cxn modelId="{58A4DE61-D51D-0B4D-91C2-7A551FBAF73D}" type="presParOf" srcId="{B3F82B5C-7B56-5E4A-9831-113436E9EDB9}" destId="{4F10944D-7AD9-F547-B31B-5A66C661FD07}" srcOrd="7" destOrd="0" presId="urn:microsoft.com/office/officeart/2005/8/layout/hProcess9"/>
    <dgm:cxn modelId="{FD6BDE57-2481-CD48-B40A-03B1883574B0}" type="presParOf" srcId="{B3F82B5C-7B56-5E4A-9831-113436E9EDB9}" destId="{44739BCC-A4D1-A04E-8292-8D3256311D34}" srcOrd="8" destOrd="0" presId="urn:microsoft.com/office/officeart/2005/8/layout/hProcess9"/>
    <dgm:cxn modelId="{58B5C5E2-B415-0E45-AC24-882BFE191A58}" type="presParOf" srcId="{B3F82B5C-7B56-5E4A-9831-113436E9EDB9}" destId="{B82D0807-95C7-F540-AF37-8A69E412E829}" srcOrd="9" destOrd="0" presId="urn:microsoft.com/office/officeart/2005/8/layout/hProcess9"/>
    <dgm:cxn modelId="{9CF8F08B-E91B-CD44-AF3A-17705F1CE11D}" type="presParOf" srcId="{B3F82B5C-7B56-5E4A-9831-113436E9EDB9}" destId="{6AB9DBB9-F39D-8E4B-A099-C71276871295}" srcOrd="10" destOrd="0" presId="urn:microsoft.com/office/officeart/2005/8/layout/hProcess9"/>
    <dgm:cxn modelId="{3C0CBB47-7F78-A448-979C-E222DA435C67}" type="presParOf" srcId="{B3F82B5C-7B56-5E4A-9831-113436E9EDB9}" destId="{44FA165A-BAD5-E240-8006-BAE0D8D2004A}" srcOrd="11" destOrd="0" presId="urn:microsoft.com/office/officeart/2005/8/layout/hProcess9"/>
    <dgm:cxn modelId="{DD8F2B60-1ED2-8747-BF19-15CBD1F9F46C}" type="presParOf" srcId="{B3F82B5C-7B56-5E4A-9831-113436E9EDB9}" destId="{51C14EDD-4408-9F44-947C-3E2E5AE35198}" srcOrd="12"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CA2A40-B161-43B1-85B3-1C3C0D78AFE6}" type="doc">
      <dgm:prSet loTypeId="urn:microsoft.com/office/officeart/2005/8/layout/hProcess9" loCatId="process" qsTypeId="urn:microsoft.com/office/officeart/2005/8/quickstyle/3d5" qsCatId="3D" csTypeId="urn:microsoft.com/office/officeart/2005/8/colors/colorful2" csCatId="colorful" phldr="1"/>
      <dgm:spPr>
        <a:scene3d>
          <a:camera prst="isometricOffAxis2Left" zoom="95000">
            <a:rot lat="1075750" lon="1244647" rev="21502667"/>
          </a:camera>
          <a:lightRig rig="chilly" dir="t"/>
        </a:scene3d>
      </dgm:spPr>
    </dgm:pt>
    <dgm:pt modelId="{AC177681-5DD7-43B6-B601-56EA9F6D008C}">
      <dgm:prSet phldrT="[Text]"/>
      <dgm:spPr>
        <a:solidFill>
          <a:srgbClr val="B57BA8"/>
        </a:solidFill>
        <a:sp3d extrusionH="381000" contourW="38100" prstMaterial="dkEdge">
          <a:contourClr>
            <a:schemeClr val="lt1"/>
          </a:contourClr>
        </a:sp3d>
      </dgm:spPr>
      <dgm:t>
        <a:bodyPr/>
        <a:lstStyle/>
        <a:p>
          <a:r>
            <a:rPr lang="en-US" b="1" dirty="0" smtClean="0">
              <a:latin typeface="Calibri" charset="0"/>
              <a:ea typeface="Calibri" charset="0"/>
              <a:cs typeface="Calibri" charset="0"/>
            </a:rPr>
            <a:t>Step 1</a:t>
          </a:r>
          <a:endParaRPr lang="en-US" dirty="0">
            <a:latin typeface="Calibri" charset="0"/>
            <a:ea typeface="Calibri" charset="0"/>
            <a:cs typeface="Calibri" charset="0"/>
          </a:endParaRPr>
        </a:p>
      </dgm:t>
    </dgm:pt>
    <dgm:pt modelId="{14057F2A-B40B-494E-A20B-A46CB791E97B}" type="parTrans" cxnId="{895189F0-0DA8-4520-BEED-1B4D5DE84780}">
      <dgm:prSet/>
      <dgm:spPr/>
      <dgm:t>
        <a:bodyPr/>
        <a:lstStyle/>
        <a:p>
          <a:endParaRPr lang="en-US"/>
        </a:p>
      </dgm:t>
    </dgm:pt>
    <dgm:pt modelId="{075B9444-6C2B-46A0-B0BF-0535CBD8EA50}" type="sibTrans" cxnId="{895189F0-0DA8-4520-BEED-1B4D5DE84780}">
      <dgm:prSet/>
      <dgm:spPr/>
      <dgm:t>
        <a:bodyPr/>
        <a:lstStyle/>
        <a:p>
          <a:endParaRPr lang="en-US"/>
        </a:p>
      </dgm:t>
    </dgm:pt>
    <dgm:pt modelId="{9D8EBBAD-FF35-4CCB-96BF-F5CCD834B233}" type="pres">
      <dgm:prSet presAssocID="{13CA2A40-B161-43B1-85B3-1C3C0D78AFE6}" presName="CompostProcess" presStyleCnt="0">
        <dgm:presLayoutVars>
          <dgm:dir/>
          <dgm:resizeHandles val="exact"/>
        </dgm:presLayoutVars>
      </dgm:prSet>
      <dgm:spPr/>
    </dgm:pt>
    <dgm:pt modelId="{E54CFB34-D033-47B1-B617-FF84465E7A71}" type="pres">
      <dgm:prSet presAssocID="{13CA2A40-B161-43B1-85B3-1C3C0D78AFE6}" presName="arrow" presStyleLbl="bgShp" presStyleIdx="0" presStyleCnt="1"/>
      <dgm:spPr>
        <a:solidFill>
          <a:srgbClr val="8397B0"/>
        </a:solidFill>
        <a:sp3d z="-400500" extrusionH="63500" contourW="12700" prstMaterial="dkEdge">
          <a:contourClr>
            <a:schemeClr val="lt1">
              <a:tint val="50000"/>
            </a:schemeClr>
          </a:contourClr>
        </a:sp3d>
      </dgm:spPr>
      <dgm:t>
        <a:bodyPr/>
        <a:lstStyle/>
        <a:p>
          <a:endParaRPr lang="en-US"/>
        </a:p>
      </dgm:t>
    </dgm:pt>
    <dgm:pt modelId="{04589391-B89E-4B1A-8860-631EDD3ED6AA}" type="pres">
      <dgm:prSet presAssocID="{13CA2A40-B161-43B1-85B3-1C3C0D78AFE6}" presName="linearProcess" presStyleCnt="0"/>
      <dgm:spPr>
        <a:sp3d prstMaterial="dkEdge"/>
      </dgm:spPr>
    </dgm:pt>
    <dgm:pt modelId="{BDD724E0-3C94-4635-BE6C-88C6D0EAADDC}" type="pres">
      <dgm:prSet presAssocID="{AC177681-5DD7-43B6-B601-56EA9F6D008C}" presName="textNode" presStyleLbl="node1" presStyleIdx="0" presStyleCnt="1">
        <dgm:presLayoutVars>
          <dgm:bulletEnabled val="1"/>
        </dgm:presLayoutVars>
      </dgm:prSet>
      <dgm:spPr/>
      <dgm:t>
        <a:bodyPr/>
        <a:lstStyle/>
        <a:p>
          <a:endParaRPr lang="en-US"/>
        </a:p>
      </dgm:t>
    </dgm:pt>
  </dgm:ptLst>
  <dgm:cxnLst>
    <dgm:cxn modelId="{895189F0-0DA8-4520-BEED-1B4D5DE84780}" srcId="{13CA2A40-B161-43B1-85B3-1C3C0D78AFE6}" destId="{AC177681-5DD7-43B6-B601-56EA9F6D008C}" srcOrd="0" destOrd="0" parTransId="{14057F2A-B40B-494E-A20B-A46CB791E97B}" sibTransId="{075B9444-6C2B-46A0-B0BF-0535CBD8EA50}"/>
    <dgm:cxn modelId="{252A1739-1493-DD41-B3DF-8E5A7E341CE5}" type="presOf" srcId="{AC177681-5DD7-43B6-B601-56EA9F6D008C}" destId="{BDD724E0-3C94-4635-BE6C-88C6D0EAADDC}" srcOrd="0" destOrd="0" presId="urn:microsoft.com/office/officeart/2005/8/layout/hProcess9"/>
    <dgm:cxn modelId="{1CE8E62A-0376-5847-8146-3A42659517D1}" type="presOf" srcId="{13CA2A40-B161-43B1-85B3-1C3C0D78AFE6}" destId="{9D8EBBAD-FF35-4CCB-96BF-F5CCD834B233}" srcOrd="0" destOrd="0" presId="urn:microsoft.com/office/officeart/2005/8/layout/hProcess9"/>
    <dgm:cxn modelId="{5FBF98E6-02AF-4747-9CD7-394609DDA099}" type="presParOf" srcId="{9D8EBBAD-FF35-4CCB-96BF-F5CCD834B233}" destId="{E54CFB34-D033-47B1-B617-FF84465E7A71}" srcOrd="0" destOrd="0" presId="urn:microsoft.com/office/officeart/2005/8/layout/hProcess9"/>
    <dgm:cxn modelId="{FF3E4E3D-369D-D240-AF42-979737A14879}" type="presParOf" srcId="{9D8EBBAD-FF35-4CCB-96BF-F5CCD834B233}" destId="{04589391-B89E-4B1A-8860-631EDD3ED6AA}" srcOrd="1" destOrd="0" presId="urn:microsoft.com/office/officeart/2005/8/layout/hProcess9"/>
    <dgm:cxn modelId="{9EFC9B10-8695-1048-9C61-783BC1DBD46B}" type="presParOf" srcId="{04589391-B89E-4B1A-8860-631EDD3ED6AA}" destId="{BDD724E0-3C94-4635-BE6C-88C6D0EAADDC}" srcOrd="0" destOrd="0" presId="urn:microsoft.com/office/officeart/2005/8/layout/hProcess9"/>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EDF369-D5E9-BE49-875F-D0E8CE682F3A}" type="doc">
      <dgm:prSet loTypeId="urn:microsoft.com/office/officeart/2005/8/layout/hProcess9" loCatId="process" qsTypeId="urn:microsoft.com/office/officeart/2005/8/quickstyle/simple4" qsCatId="simple" csTypeId="urn:microsoft.com/office/officeart/2005/8/colors/accent1_2" csCatId="accent1" phldr="1"/>
      <dgm:spPr/>
    </dgm:pt>
    <dgm:pt modelId="{215AEA98-5A6E-C147-AAF1-AF0AA65DFDFB}">
      <dgm:prSet phldrT="[Text]"/>
      <dgm:spPr>
        <a:solidFill>
          <a:srgbClr val="B57BA8">
            <a:alpha val="52157"/>
          </a:srgbClr>
        </a:solidFill>
      </dgm:spPr>
      <dgm:t>
        <a:bodyPr/>
        <a:lstStyle/>
        <a:p>
          <a:r>
            <a:rPr lang="en-US" dirty="0" smtClean="0">
              <a:solidFill>
                <a:schemeClr val="bg1"/>
              </a:solidFill>
            </a:rPr>
            <a:t>1. Read transcript</a:t>
          </a:r>
          <a:endParaRPr lang="en-US" dirty="0">
            <a:solidFill>
              <a:schemeClr val="bg1"/>
            </a:solidFill>
          </a:endParaRPr>
        </a:p>
      </dgm:t>
    </dgm:pt>
    <dgm:pt modelId="{BC3964ED-3AE9-2D46-823D-4C88B9FFB349}" type="parTrans" cxnId="{E0C85EFA-F320-7F45-924E-BE5587DC6D9B}">
      <dgm:prSet/>
      <dgm:spPr/>
      <dgm:t>
        <a:bodyPr/>
        <a:lstStyle/>
        <a:p>
          <a:endParaRPr lang="en-US"/>
        </a:p>
      </dgm:t>
    </dgm:pt>
    <dgm:pt modelId="{8BE6BAC9-4033-9744-A587-BF900BAD9D65}" type="sibTrans" cxnId="{E0C85EFA-F320-7F45-924E-BE5587DC6D9B}">
      <dgm:prSet/>
      <dgm:spPr/>
      <dgm:t>
        <a:bodyPr/>
        <a:lstStyle/>
        <a:p>
          <a:endParaRPr lang="en-US"/>
        </a:p>
      </dgm:t>
    </dgm:pt>
    <dgm:pt modelId="{9F4BD524-C0AD-7945-8C99-0CBEB24887C3}">
      <dgm:prSet phldrT="[Text]"/>
      <dgm:spPr>
        <a:solidFill>
          <a:srgbClr val="B57BA8">
            <a:alpha val="52157"/>
          </a:srgbClr>
        </a:solidFill>
      </dgm:spPr>
      <dgm:t>
        <a:bodyPr/>
        <a:lstStyle/>
        <a:p>
          <a:r>
            <a:rPr lang="en-US" dirty="0" smtClean="0">
              <a:solidFill>
                <a:schemeClr val="bg1"/>
              </a:solidFill>
            </a:rPr>
            <a:t>3. Establish consensus on codes</a:t>
          </a:r>
          <a:endParaRPr lang="en-US" dirty="0">
            <a:solidFill>
              <a:schemeClr val="bg1"/>
            </a:solidFill>
          </a:endParaRPr>
        </a:p>
      </dgm:t>
    </dgm:pt>
    <dgm:pt modelId="{6B381DAB-CBCC-7843-8379-CF5D61F2F3CC}" type="parTrans" cxnId="{509F58EF-B170-3F4B-A058-BCA140EC34B7}">
      <dgm:prSet/>
      <dgm:spPr/>
      <dgm:t>
        <a:bodyPr/>
        <a:lstStyle/>
        <a:p>
          <a:endParaRPr lang="en-US"/>
        </a:p>
      </dgm:t>
    </dgm:pt>
    <dgm:pt modelId="{8EA6A200-B290-854F-8739-E339A53D18B3}" type="sibTrans" cxnId="{509F58EF-B170-3F4B-A058-BCA140EC34B7}">
      <dgm:prSet/>
      <dgm:spPr/>
      <dgm:t>
        <a:bodyPr/>
        <a:lstStyle/>
        <a:p>
          <a:endParaRPr lang="en-US"/>
        </a:p>
      </dgm:t>
    </dgm:pt>
    <dgm:pt modelId="{F2C8ED63-5834-8344-8807-DAB0375435C0}">
      <dgm:prSet phldrT="[Text]"/>
      <dgm:spPr>
        <a:solidFill>
          <a:srgbClr val="B57BA8">
            <a:alpha val="52157"/>
          </a:srgbClr>
        </a:solidFill>
      </dgm:spPr>
      <dgm:t>
        <a:bodyPr/>
        <a:lstStyle/>
        <a:p>
          <a:r>
            <a:rPr lang="en-US" dirty="0" smtClean="0">
              <a:solidFill>
                <a:schemeClr val="bg1"/>
              </a:solidFill>
            </a:rPr>
            <a:t>5. Develop draft codebook</a:t>
          </a:r>
          <a:endParaRPr lang="en-US" dirty="0">
            <a:solidFill>
              <a:schemeClr val="bg1"/>
            </a:solidFill>
          </a:endParaRPr>
        </a:p>
      </dgm:t>
    </dgm:pt>
    <dgm:pt modelId="{8952CE0E-EE60-9C49-B3AF-65EBA911DA66}" type="parTrans" cxnId="{D9D2526B-6673-1B43-BE65-70DB677A8307}">
      <dgm:prSet/>
      <dgm:spPr/>
      <dgm:t>
        <a:bodyPr/>
        <a:lstStyle/>
        <a:p>
          <a:endParaRPr lang="en-US"/>
        </a:p>
      </dgm:t>
    </dgm:pt>
    <dgm:pt modelId="{786F1566-6E56-A04B-BC37-258CE3F5F0F7}" type="sibTrans" cxnId="{D9D2526B-6673-1B43-BE65-70DB677A8307}">
      <dgm:prSet/>
      <dgm:spPr/>
      <dgm:t>
        <a:bodyPr/>
        <a:lstStyle/>
        <a:p>
          <a:endParaRPr lang="en-US"/>
        </a:p>
      </dgm:t>
    </dgm:pt>
    <dgm:pt modelId="{D0339196-143A-5D49-8222-DF48BD75DC4C}">
      <dgm:prSet phldrT="[Text]"/>
      <dgm:spPr>
        <a:solidFill>
          <a:srgbClr val="B57BA8"/>
        </a:solidFill>
      </dgm:spPr>
      <dgm:t>
        <a:bodyPr/>
        <a:lstStyle/>
        <a:p>
          <a:r>
            <a:rPr lang="en-US" dirty="0" smtClean="0">
              <a:solidFill>
                <a:schemeClr val="bg1"/>
              </a:solidFill>
            </a:rPr>
            <a:t>2. Read + open-code transcript</a:t>
          </a:r>
          <a:endParaRPr lang="en-US" dirty="0">
            <a:solidFill>
              <a:schemeClr val="bg1"/>
            </a:solidFill>
          </a:endParaRPr>
        </a:p>
      </dgm:t>
    </dgm:pt>
    <dgm:pt modelId="{2032F579-6D8D-B841-AD47-048F76168E64}" type="parTrans" cxnId="{777CE7CD-0EA1-974E-BD3A-A135B6198232}">
      <dgm:prSet/>
      <dgm:spPr/>
      <dgm:t>
        <a:bodyPr/>
        <a:lstStyle/>
        <a:p>
          <a:endParaRPr lang="en-US"/>
        </a:p>
      </dgm:t>
    </dgm:pt>
    <dgm:pt modelId="{1329784B-FB1D-184E-84BF-B3DE5BDEA2B6}" type="sibTrans" cxnId="{777CE7CD-0EA1-974E-BD3A-A135B6198232}">
      <dgm:prSet/>
      <dgm:spPr/>
      <dgm:t>
        <a:bodyPr/>
        <a:lstStyle/>
        <a:p>
          <a:endParaRPr lang="en-US"/>
        </a:p>
      </dgm:t>
    </dgm:pt>
    <dgm:pt modelId="{384B3358-DF27-3C4D-B6B8-EF75E40F46E7}">
      <dgm:prSet phldrT="[Text]"/>
      <dgm:spPr>
        <a:solidFill>
          <a:srgbClr val="B57BA8">
            <a:alpha val="52157"/>
          </a:srgbClr>
        </a:solidFill>
      </dgm:spPr>
      <dgm:t>
        <a:bodyPr/>
        <a:lstStyle/>
        <a:p>
          <a:r>
            <a:rPr lang="en-US" dirty="0" smtClean="0">
              <a:solidFill>
                <a:schemeClr val="bg1"/>
              </a:solidFill>
            </a:rPr>
            <a:t>4. Repeat steps 1-3 (10-20%)</a:t>
          </a:r>
          <a:endParaRPr lang="en-US" dirty="0">
            <a:solidFill>
              <a:schemeClr val="bg1"/>
            </a:solidFill>
          </a:endParaRPr>
        </a:p>
      </dgm:t>
    </dgm:pt>
    <dgm:pt modelId="{D8D18256-F0DB-8B44-9B2E-904CC1A93DF9}" type="parTrans" cxnId="{11B56C50-7638-C94E-804D-C559D932FF95}">
      <dgm:prSet/>
      <dgm:spPr/>
      <dgm:t>
        <a:bodyPr/>
        <a:lstStyle/>
        <a:p>
          <a:endParaRPr lang="en-US"/>
        </a:p>
      </dgm:t>
    </dgm:pt>
    <dgm:pt modelId="{CAACA147-9201-6444-BD37-DFA02A74C623}" type="sibTrans" cxnId="{11B56C50-7638-C94E-804D-C559D932FF95}">
      <dgm:prSet/>
      <dgm:spPr/>
      <dgm:t>
        <a:bodyPr/>
        <a:lstStyle/>
        <a:p>
          <a:endParaRPr lang="en-US"/>
        </a:p>
      </dgm:t>
    </dgm:pt>
    <dgm:pt modelId="{69924797-3114-D947-ABB8-FCB42AACA5B5}">
      <dgm:prSet phldrT="[Text]"/>
      <dgm:spPr>
        <a:solidFill>
          <a:srgbClr val="B57BA8">
            <a:alpha val="52157"/>
          </a:srgbClr>
        </a:solidFill>
      </dgm:spPr>
      <dgm:t>
        <a:bodyPr/>
        <a:lstStyle/>
        <a:p>
          <a:r>
            <a:rPr lang="en-US" dirty="0" smtClean="0">
              <a:solidFill>
                <a:schemeClr val="bg1"/>
              </a:solidFill>
            </a:rPr>
            <a:t>6. Code transcripts using codebook</a:t>
          </a:r>
          <a:endParaRPr lang="en-US" dirty="0">
            <a:solidFill>
              <a:schemeClr val="bg1"/>
            </a:solidFill>
          </a:endParaRPr>
        </a:p>
      </dgm:t>
    </dgm:pt>
    <dgm:pt modelId="{36C9E369-B028-3042-A87B-A53D38B52352}" type="parTrans" cxnId="{E78B0F8B-9FF9-1948-A940-B2267EDAB5EA}">
      <dgm:prSet/>
      <dgm:spPr/>
      <dgm:t>
        <a:bodyPr/>
        <a:lstStyle/>
        <a:p>
          <a:endParaRPr lang="en-US"/>
        </a:p>
      </dgm:t>
    </dgm:pt>
    <dgm:pt modelId="{8932AAA5-5BA4-0E46-B95D-CD9732F4C7F8}" type="sibTrans" cxnId="{E78B0F8B-9FF9-1948-A940-B2267EDAB5EA}">
      <dgm:prSet/>
      <dgm:spPr/>
      <dgm:t>
        <a:bodyPr/>
        <a:lstStyle/>
        <a:p>
          <a:endParaRPr lang="en-US"/>
        </a:p>
      </dgm:t>
    </dgm:pt>
    <dgm:pt modelId="{AFC3FCB6-0646-1046-90F6-9284947F564E}">
      <dgm:prSet phldrT="[Text]"/>
      <dgm:spPr>
        <a:solidFill>
          <a:srgbClr val="B57BA8">
            <a:alpha val="52157"/>
          </a:srgbClr>
        </a:solidFill>
      </dgm:spPr>
      <dgm:t>
        <a:bodyPr/>
        <a:lstStyle/>
        <a:p>
          <a:r>
            <a:rPr lang="en-US" dirty="0" smtClean="0">
              <a:solidFill>
                <a:schemeClr val="bg1"/>
              </a:solidFill>
            </a:rPr>
            <a:t>7. Refine codebook iteratively</a:t>
          </a:r>
          <a:endParaRPr lang="en-US" dirty="0">
            <a:solidFill>
              <a:schemeClr val="bg1"/>
            </a:solidFill>
          </a:endParaRPr>
        </a:p>
      </dgm:t>
    </dgm:pt>
    <dgm:pt modelId="{D889EB18-143C-BE48-8F6B-A4575B063A8C}" type="parTrans" cxnId="{722985CA-7CA3-E446-ACDC-9F3FBD3F2E58}">
      <dgm:prSet/>
      <dgm:spPr/>
      <dgm:t>
        <a:bodyPr/>
        <a:lstStyle/>
        <a:p>
          <a:endParaRPr lang="en-US"/>
        </a:p>
      </dgm:t>
    </dgm:pt>
    <dgm:pt modelId="{C0A8F362-E1AA-4946-95FE-CC6B2E994F5B}" type="sibTrans" cxnId="{722985CA-7CA3-E446-ACDC-9F3FBD3F2E58}">
      <dgm:prSet/>
      <dgm:spPr/>
      <dgm:t>
        <a:bodyPr/>
        <a:lstStyle/>
        <a:p>
          <a:endParaRPr lang="en-US"/>
        </a:p>
      </dgm:t>
    </dgm:pt>
    <dgm:pt modelId="{F8067BCE-8EB9-DA4B-A9FB-989BCC07F658}" type="pres">
      <dgm:prSet presAssocID="{33EDF369-D5E9-BE49-875F-D0E8CE682F3A}" presName="CompostProcess" presStyleCnt="0">
        <dgm:presLayoutVars>
          <dgm:dir/>
          <dgm:resizeHandles val="exact"/>
        </dgm:presLayoutVars>
      </dgm:prSet>
      <dgm:spPr/>
    </dgm:pt>
    <dgm:pt modelId="{DC424E20-5F1C-9444-8432-3CC59A265413}" type="pres">
      <dgm:prSet presAssocID="{33EDF369-D5E9-BE49-875F-D0E8CE682F3A}" presName="arrow" presStyleLbl="bgShp" presStyleIdx="0" presStyleCnt="1"/>
      <dgm:spPr/>
    </dgm:pt>
    <dgm:pt modelId="{B3F82B5C-7B56-5E4A-9831-113436E9EDB9}" type="pres">
      <dgm:prSet presAssocID="{33EDF369-D5E9-BE49-875F-D0E8CE682F3A}" presName="linearProcess" presStyleCnt="0"/>
      <dgm:spPr/>
    </dgm:pt>
    <dgm:pt modelId="{1CEB78F6-DDE8-1946-B4F8-9ED649BF2562}" type="pres">
      <dgm:prSet presAssocID="{215AEA98-5A6E-C147-AAF1-AF0AA65DFDFB}" presName="textNode" presStyleLbl="node1" presStyleIdx="0" presStyleCnt="7">
        <dgm:presLayoutVars>
          <dgm:bulletEnabled val="1"/>
        </dgm:presLayoutVars>
      </dgm:prSet>
      <dgm:spPr/>
      <dgm:t>
        <a:bodyPr/>
        <a:lstStyle/>
        <a:p>
          <a:endParaRPr lang="en-US"/>
        </a:p>
      </dgm:t>
    </dgm:pt>
    <dgm:pt modelId="{0E7C3D07-E498-7241-B8FE-5EA2BC73D89F}" type="pres">
      <dgm:prSet presAssocID="{8BE6BAC9-4033-9744-A587-BF900BAD9D65}" presName="sibTrans" presStyleCnt="0"/>
      <dgm:spPr/>
    </dgm:pt>
    <dgm:pt modelId="{6B5DEAA2-F5B6-F440-9956-25C1FC0325F6}" type="pres">
      <dgm:prSet presAssocID="{D0339196-143A-5D49-8222-DF48BD75DC4C}" presName="textNode" presStyleLbl="node1" presStyleIdx="1" presStyleCnt="7">
        <dgm:presLayoutVars>
          <dgm:bulletEnabled val="1"/>
        </dgm:presLayoutVars>
      </dgm:prSet>
      <dgm:spPr/>
      <dgm:t>
        <a:bodyPr/>
        <a:lstStyle/>
        <a:p>
          <a:endParaRPr lang="en-US"/>
        </a:p>
      </dgm:t>
    </dgm:pt>
    <dgm:pt modelId="{B96FD3B0-289F-5443-99F6-9F3F2A9645FD}" type="pres">
      <dgm:prSet presAssocID="{1329784B-FB1D-184E-84BF-B3DE5BDEA2B6}" presName="sibTrans" presStyleCnt="0"/>
      <dgm:spPr/>
    </dgm:pt>
    <dgm:pt modelId="{16533E4D-5E06-9B42-83E3-6BB1A6DF740A}" type="pres">
      <dgm:prSet presAssocID="{9F4BD524-C0AD-7945-8C99-0CBEB24887C3}" presName="textNode" presStyleLbl="node1" presStyleIdx="2" presStyleCnt="7">
        <dgm:presLayoutVars>
          <dgm:bulletEnabled val="1"/>
        </dgm:presLayoutVars>
      </dgm:prSet>
      <dgm:spPr/>
      <dgm:t>
        <a:bodyPr/>
        <a:lstStyle/>
        <a:p>
          <a:endParaRPr lang="en-US"/>
        </a:p>
      </dgm:t>
    </dgm:pt>
    <dgm:pt modelId="{2AA64ACF-BF5F-AA45-B66D-062820B6380F}" type="pres">
      <dgm:prSet presAssocID="{8EA6A200-B290-854F-8739-E339A53D18B3}" presName="sibTrans" presStyleCnt="0"/>
      <dgm:spPr/>
    </dgm:pt>
    <dgm:pt modelId="{767C4255-9D4A-724B-A895-BD5CAF8BFB52}" type="pres">
      <dgm:prSet presAssocID="{384B3358-DF27-3C4D-B6B8-EF75E40F46E7}" presName="textNode" presStyleLbl="node1" presStyleIdx="3" presStyleCnt="7">
        <dgm:presLayoutVars>
          <dgm:bulletEnabled val="1"/>
        </dgm:presLayoutVars>
      </dgm:prSet>
      <dgm:spPr/>
      <dgm:t>
        <a:bodyPr/>
        <a:lstStyle/>
        <a:p>
          <a:endParaRPr lang="en-US"/>
        </a:p>
      </dgm:t>
    </dgm:pt>
    <dgm:pt modelId="{4F10944D-7AD9-F547-B31B-5A66C661FD07}" type="pres">
      <dgm:prSet presAssocID="{CAACA147-9201-6444-BD37-DFA02A74C623}" presName="sibTrans" presStyleCnt="0"/>
      <dgm:spPr/>
    </dgm:pt>
    <dgm:pt modelId="{44739BCC-A4D1-A04E-8292-8D3256311D34}" type="pres">
      <dgm:prSet presAssocID="{F2C8ED63-5834-8344-8807-DAB0375435C0}" presName="textNode" presStyleLbl="node1" presStyleIdx="4" presStyleCnt="7">
        <dgm:presLayoutVars>
          <dgm:bulletEnabled val="1"/>
        </dgm:presLayoutVars>
      </dgm:prSet>
      <dgm:spPr/>
      <dgm:t>
        <a:bodyPr/>
        <a:lstStyle/>
        <a:p>
          <a:endParaRPr lang="en-US"/>
        </a:p>
      </dgm:t>
    </dgm:pt>
    <dgm:pt modelId="{B82D0807-95C7-F540-AF37-8A69E412E829}" type="pres">
      <dgm:prSet presAssocID="{786F1566-6E56-A04B-BC37-258CE3F5F0F7}" presName="sibTrans" presStyleCnt="0"/>
      <dgm:spPr/>
    </dgm:pt>
    <dgm:pt modelId="{6AB9DBB9-F39D-8E4B-A099-C71276871295}" type="pres">
      <dgm:prSet presAssocID="{69924797-3114-D947-ABB8-FCB42AACA5B5}" presName="textNode" presStyleLbl="node1" presStyleIdx="5" presStyleCnt="7">
        <dgm:presLayoutVars>
          <dgm:bulletEnabled val="1"/>
        </dgm:presLayoutVars>
      </dgm:prSet>
      <dgm:spPr/>
      <dgm:t>
        <a:bodyPr/>
        <a:lstStyle/>
        <a:p>
          <a:endParaRPr lang="en-US"/>
        </a:p>
      </dgm:t>
    </dgm:pt>
    <dgm:pt modelId="{44FA165A-BAD5-E240-8006-BAE0D8D2004A}" type="pres">
      <dgm:prSet presAssocID="{8932AAA5-5BA4-0E46-B95D-CD9732F4C7F8}" presName="sibTrans" presStyleCnt="0"/>
      <dgm:spPr/>
    </dgm:pt>
    <dgm:pt modelId="{51C14EDD-4408-9F44-947C-3E2E5AE35198}" type="pres">
      <dgm:prSet presAssocID="{AFC3FCB6-0646-1046-90F6-9284947F564E}" presName="textNode" presStyleLbl="node1" presStyleIdx="6" presStyleCnt="7">
        <dgm:presLayoutVars>
          <dgm:bulletEnabled val="1"/>
        </dgm:presLayoutVars>
      </dgm:prSet>
      <dgm:spPr/>
      <dgm:t>
        <a:bodyPr/>
        <a:lstStyle/>
        <a:p>
          <a:endParaRPr lang="en-US"/>
        </a:p>
      </dgm:t>
    </dgm:pt>
  </dgm:ptLst>
  <dgm:cxnLst>
    <dgm:cxn modelId="{B8A2F7E6-F374-084D-9ABF-981B771205C9}" type="presOf" srcId="{69924797-3114-D947-ABB8-FCB42AACA5B5}" destId="{6AB9DBB9-F39D-8E4B-A099-C71276871295}" srcOrd="0" destOrd="0" presId="urn:microsoft.com/office/officeart/2005/8/layout/hProcess9"/>
    <dgm:cxn modelId="{E78B0F8B-9FF9-1948-A940-B2267EDAB5EA}" srcId="{33EDF369-D5E9-BE49-875F-D0E8CE682F3A}" destId="{69924797-3114-D947-ABB8-FCB42AACA5B5}" srcOrd="5" destOrd="0" parTransId="{36C9E369-B028-3042-A87B-A53D38B52352}" sibTransId="{8932AAA5-5BA4-0E46-B95D-CD9732F4C7F8}"/>
    <dgm:cxn modelId="{3F5CB425-8E08-8E4F-8DDD-B65F0B10B3DF}" type="presOf" srcId="{33EDF369-D5E9-BE49-875F-D0E8CE682F3A}" destId="{F8067BCE-8EB9-DA4B-A9FB-989BCC07F658}" srcOrd="0" destOrd="0" presId="urn:microsoft.com/office/officeart/2005/8/layout/hProcess9"/>
    <dgm:cxn modelId="{509F58EF-B170-3F4B-A058-BCA140EC34B7}" srcId="{33EDF369-D5E9-BE49-875F-D0E8CE682F3A}" destId="{9F4BD524-C0AD-7945-8C99-0CBEB24887C3}" srcOrd="2" destOrd="0" parTransId="{6B381DAB-CBCC-7843-8379-CF5D61F2F3CC}" sibTransId="{8EA6A200-B290-854F-8739-E339A53D18B3}"/>
    <dgm:cxn modelId="{73F33734-45AE-8144-B5E2-415F7AD6C9C9}" type="presOf" srcId="{215AEA98-5A6E-C147-AAF1-AF0AA65DFDFB}" destId="{1CEB78F6-DDE8-1946-B4F8-9ED649BF2562}" srcOrd="0" destOrd="0" presId="urn:microsoft.com/office/officeart/2005/8/layout/hProcess9"/>
    <dgm:cxn modelId="{D9D2526B-6673-1B43-BE65-70DB677A8307}" srcId="{33EDF369-D5E9-BE49-875F-D0E8CE682F3A}" destId="{F2C8ED63-5834-8344-8807-DAB0375435C0}" srcOrd="4" destOrd="0" parTransId="{8952CE0E-EE60-9C49-B3AF-65EBA911DA66}" sibTransId="{786F1566-6E56-A04B-BC37-258CE3F5F0F7}"/>
    <dgm:cxn modelId="{777CE7CD-0EA1-974E-BD3A-A135B6198232}" srcId="{33EDF369-D5E9-BE49-875F-D0E8CE682F3A}" destId="{D0339196-143A-5D49-8222-DF48BD75DC4C}" srcOrd="1" destOrd="0" parTransId="{2032F579-6D8D-B841-AD47-048F76168E64}" sibTransId="{1329784B-FB1D-184E-84BF-B3DE5BDEA2B6}"/>
    <dgm:cxn modelId="{E0C85EFA-F320-7F45-924E-BE5587DC6D9B}" srcId="{33EDF369-D5E9-BE49-875F-D0E8CE682F3A}" destId="{215AEA98-5A6E-C147-AAF1-AF0AA65DFDFB}" srcOrd="0" destOrd="0" parTransId="{BC3964ED-3AE9-2D46-823D-4C88B9FFB349}" sibTransId="{8BE6BAC9-4033-9744-A587-BF900BAD9D65}"/>
    <dgm:cxn modelId="{425BB113-B08A-6E4A-B533-0ACC6889E634}" type="presOf" srcId="{F2C8ED63-5834-8344-8807-DAB0375435C0}" destId="{44739BCC-A4D1-A04E-8292-8D3256311D34}" srcOrd="0" destOrd="0" presId="urn:microsoft.com/office/officeart/2005/8/layout/hProcess9"/>
    <dgm:cxn modelId="{B952D4D6-D265-684F-80A1-8008BA14B70C}" type="presOf" srcId="{9F4BD524-C0AD-7945-8C99-0CBEB24887C3}" destId="{16533E4D-5E06-9B42-83E3-6BB1A6DF740A}" srcOrd="0" destOrd="0" presId="urn:microsoft.com/office/officeart/2005/8/layout/hProcess9"/>
    <dgm:cxn modelId="{EC8A5582-E1EC-D94B-9171-66B2E17F38B8}" type="presOf" srcId="{D0339196-143A-5D49-8222-DF48BD75DC4C}" destId="{6B5DEAA2-F5B6-F440-9956-25C1FC0325F6}" srcOrd="0" destOrd="0" presId="urn:microsoft.com/office/officeart/2005/8/layout/hProcess9"/>
    <dgm:cxn modelId="{722985CA-7CA3-E446-ACDC-9F3FBD3F2E58}" srcId="{33EDF369-D5E9-BE49-875F-D0E8CE682F3A}" destId="{AFC3FCB6-0646-1046-90F6-9284947F564E}" srcOrd="6" destOrd="0" parTransId="{D889EB18-143C-BE48-8F6B-A4575B063A8C}" sibTransId="{C0A8F362-E1AA-4946-95FE-CC6B2E994F5B}"/>
    <dgm:cxn modelId="{329D2250-C2EB-5343-AF78-36720DD32664}" type="presOf" srcId="{AFC3FCB6-0646-1046-90F6-9284947F564E}" destId="{51C14EDD-4408-9F44-947C-3E2E5AE35198}" srcOrd="0" destOrd="0" presId="urn:microsoft.com/office/officeart/2005/8/layout/hProcess9"/>
    <dgm:cxn modelId="{41CF899B-B6DD-8746-BB32-1587F82A563B}" type="presOf" srcId="{384B3358-DF27-3C4D-B6B8-EF75E40F46E7}" destId="{767C4255-9D4A-724B-A895-BD5CAF8BFB52}" srcOrd="0" destOrd="0" presId="urn:microsoft.com/office/officeart/2005/8/layout/hProcess9"/>
    <dgm:cxn modelId="{11B56C50-7638-C94E-804D-C559D932FF95}" srcId="{33EDF369-D5E9-BE49-875F-D0E8CE682F3A}" destId="{384B3358-DF27-3C4D-B6B8-EF75E40F46E7}" srcOrd="3" destOrd="0" parTransId="{D8D18256-F0DB-8B44-9B2E-904CC1A93DF9}" sibTransId="{CAACA147-9201-6444-BD37-DFA02A74C623}"/>
    <dgm:cxn modelId="{BDDAE956-C50D-8541-8B9C-2607F4EACC94}" type="presParOf" srcId="{F8067BCE-8EB9-DA4B-A9FB-989BCC07F658}" destId="{DC424E20-5F1C-9444-8432-3CC59A265413}" srcOrd="0" destOrd="0" presId="urn:microsoft.com/office/officeart/2005/8/layout/hProcess9"/>
    <dgm:cxn modelId="{46CCA83E-820A-B543-9809-C3DC2BFEC2DE}" type="presParOf" srcId="{F8067BCE-8EB9-DA4B-A9FB-989BCC07F658}" destId="{B3F82B5C-7B56-5E4A-9831-113436E9EDB9}" srcOrd="1" destOrd="0" presId="urn:microsoft.com/office/officeart/2005/8/layout/hProcess9"/>
    <dgm:cxn modelId="{1BDEAA7B-5F5B-4E4A-8D7B-2ED08C01AAB1}" type="presParOf" srcId="{B3F82B5C-7B56-5E4A-9831-113436E9EDB9}" destId="{1CEB78F6-DDE8-1946-B4F8-9ED649BF2562}" srcOrd="0" destOrd="0" presId="urn:microsoft.com/office/officeart/2005/8/layout/hProcess9"/>
    <dgm:cxn modelId="{0C037878-81C4-5E45-8CF5-2BDE30796267}" type="presParOf" srcId="{B3F82B5C-7B56-5E4A-9831-113436E9EDB9}" destId="{0E7C3D07-E498-7241-B8FE-5EA2BC73D89F}" srcOrd="1" destOrd="0" presId="urn:microsoft.com/office/officeart/2005/8/layout/hProcess9"/>
    <dgm:cxn modelId="{CAA68160-64FB-9942-80B9-5246F1BA7EA3}" type="presParOf" srcId="{B3F82B5C-7B56-5E4A-9831-113436E9EDB9}" destId="{6B5DEAA2-F5B6-F440-9956-25C1FC0325F6}" srcOrd="2" destOrd="0" presId="urn:microsoft.com/office/officeart/2005/8/layout/hProcess9"/>
    <dgm:cxn modelId="{A5D5169E-B0F0-5043-A9E0-6C86F582D40A}" type="presParOf" srcId="{B3F82B5C-7B56-5E4A-9831-113436E9EDB9}" destId="{B96FD3B0-289F-5443-99F6-9F3F2A9645FD}" srcOrd="3" destOrd="0" presId="urn:microsoft.com/office/officeart/2005/8/layout/hProcess9"/>
    <dgm:cxn modelId="{574FA1D6-210C-4D4D-8BE1-A4C75025599A}" type="presParOf" srcId="{B3F82B5C-7B56-5E4A-9831-113436E9EDB9}" destId="{16533E4D-5E06-9B42-83E3-6BB1A6DF740A}" srcOrd="4" destOrd="0" presId="urn:microsoft.com/office/officeart/2005/8/layout/hProcess9"/>
    <dgm:cxn modelId="{AA50F841-B5E9-A945-8C68-44329E731A14}" type="presParOf" srcId="{B3F82B5C-7B56-5E4A-9831-113436E9EDB9}" destId="{2AA64ACF-BF5F-AA45-B66D-062820B6380F}" srcOrd="5" destOrd="0" presId="urn:microsoft.com/office/officeart/2005/8/layout/hProcess9"/>
    <dgm:cxn modelId="{90911968-52ED-0D44-A79C-AA4950F74DDB}" type="presParOf" srcId="{B3F82B5C-7B56-5E4A-9831-113436E9EDB9}" destId="{767C4255-9D4A-724B-A895-BD5CAF8BFB52}" srcOrd="6" destOrd="0" presId="urn:microsoft.com/office/officeart/2005/8/layout/hProcess9"/>
    <dgm:cxn modelId="{F7A1BA73-B31A-4647-A9D9-DD1252CE9ABF}" type="presParOf" srcId="{B3F82B5C-7B56-5E4A-9831-113436E9EDB9}" destId="{4F10944D-7AD9-F547-B31B-5A66C661FD07}" srcOrd="7" destOrd="0" presId="urn:microsoft.com/office/officeart/2005/8/layout/hProcess9"/>
    <dgm:cxn modelId="{A0A59399-8B5A-6746-BB12-FB0CB21B90DD}" type="presParOf" srcId="{B3F82B5C-7B56-5E4A-9831-113436E9EDB9}" destId="{44739BCC-A4D1-A04E-8292-8D3256311D34}" srcOrd="8" destOrd="0" presId="urn:microsoft.com/office/officeart/2005/8/layout/hProcess9"/>
    <dgm:cxn modelId="{DA29DE86-3F3E-8D44-9E21-3DBB58658B96}" type="presParOf" srcId="{B3F82B5C-7B56-5E4A-9831-113436E9EDB9}" destId="{B82D0807-95C7-F540-AF37-8A69E412E829}" srcOrd="9" destOrd="0" presId="urn:microsoft.com/office/officeart/2005/8/layout/hProcess9"/>
    <dgm:cxn modelId="{9021F406-A707-744D-A6C9-383D20DD35ED}" type="presParOf" srcId="{B3F82B5C-7B56-5E4A-9831-113436E9EDB9}" destId="{6AB9DBB9-F39D-8E4B-A099-C71276871295}" srcOrd="10" destOrd="0" presId="urn:microsoft.com/office/officeart/2005/8/layout/hProcess9"/>
    <dgm:cxn modelId="{DF3D81EE-5966-C64F-A1B1-4BE62966DE32}" type="presParOf" srcId="{B3F82B5C-7B56-5E4A-9831-113436E9EDB9}" destId="{44FA165A-BAD5-E240-8006-BAE0D8D2004A}" srcOrd="11" destOrd="0" presId="urn:microsoft.com/office/officeart/2005/8/layout/hProcess9"/>
    <dgm:cxn modelId="{BEDE702C-AFA4-7C40-89F3-51BF31DD2B3E}" type="presParOf" srcId="{B3F82B5C-7B56-5E4A-9831-113436E9EDB9}" destId="{51C14EDD-4408-9F44-947C-3E2E5AE35198}" srcOrd="12"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CA2A40-B161-43B1-85B3-1C3C0D78AFE6}" type="doc">
      <dgm:prSet loTypeId="urn:microsoft.com/office/officeart/2005/8/layout/hProcess9" loCatId="process" qsTypeId="urn:microsoft.com/office/officeart/2005/8/quickstyle/3d5" qsCatId="3D" csTypeId="urn:microsoft.com/office/officeart/2005/8/colors/colorful2" csCatId="colorful" phldr="1"/>
      <dgm:spPr>
        <a:scene3d>
          <a:camera prst="isometricOffAxis2Left" zoom="95000">
            <a:rot lat="1075750" lon="1244647" rev="21502667"/>
          </a:camera>
          <a:lightRig rig="chilly" dir="t"/>
        </a:scene3d>
      </dgm:spPr>
    </dgm:pt>
    <dgm:pt modelId="{AC177681-5DD7-43B6-B601-56EA9F6D008C}">
      <dgm:prSet phldrT="[Text]"/>
      <dgm:spPr>
        <a:solidFill>
          <a:srgbClr val="B57BA8"/>
        </a:solidFill>
        <a:sp3d extrusionH="381000" contourW="38100" prstMaterial="dkEdge">
          <a:contourClr>
            <a:schemeClr val="lt1"/>
          </a:contourClr>
        </a:sp3d>
      </dgm:spPr>
      <dgm:t>
        <a:bodyPr/>
        <a:lstStyle/>
        <a:p>
          <a:r>
            <a:rPr lang="en-US" b="1" dirty="0" smtClean="0">
              <a:latin typeface="Calibri" charset="0"/>
              <a:ea typeface="Calibri" charset="0"/>
              <a:cs typeface="Calibri" charset="0"/>
            </a:rPr>
            <a:t>Step 2</a:t>
          </a:r>
          <a:endParaRPr lang="en-US" dirty="0">
            <a:latin typeface="Calibri" charset="0"/>
            <a:ea typeface="Calibri" charset="0"/>
            <a:cs typeface="Calibri" charset="0"/>
          </a:endParaRPr>
        </a:p>
      </dgm:t>
    </dgm:pt>
    <dgm:pt modelId="{14057F2A-B40B-494E-A20B-A46CB791E97B}" type="parTrans" cxnId="{895189F0-0DA8-4520-BEED-1B4D5DE84780}">
      <dgm:prSet/>
      <dgm:spPr/>
      <dgm:t>
        <a:bodyPr/>
        <a:lstStyle/>
        <a:p>
          <a:endParaRPr lang="en-US"/>
        </a:p>
      </dgm:t>
    </dgm:pt>
    <dgm:pt modelId="{075B9444-6C2B-46A0-B0BF-0535CBD8EA50}" type="sibTrans" cxnId="{895189F0-0DA8-4520-BEED-1B4D5DE84780}">
      <dgm:prSet/>
      <dgm:spPr/>
      <dgm:t>
        <a:bodyPr/>
        <a:lstStyle/>
        <a:p>
          <a:endParaRPr lang="en-US"/>
        </a:p>
      </dgm:t>
    </dgm:pt>
    <dgm:pt modelId="{9D8EBBAD-FF35-4CCB-96BF-F5CCD834B233}" type="pres">
      <dgm:prSet presAssocID="{13CA2A40-B161-43B1-85B3-1C3C0D78AFE6}" presName="CompostProcess" presStyleCnt="0">
        <dgm:presLayoutVars>
          <dgm:dir/>
          <dgm:resizeHandles val="exact"/>
        </dgm:presLayoutVars>
      </dgm:prSet>
      <dgm:spPr/>
    </dgm:pt>
    <dgm:pt modelId="{E54CFB34-D033-47B1-B617-FF84465E7A71}" type="pres">
      <dgm:prSet presAssocID="{13CA2A40-B161-43B1-85B3-1C3C0D78AFE6}" presName="arrow" presStyleLbl="bgShp" presStyleIdx="0" presStyleCnt="1"/>
      <dgm:spPr>
        <a:solidFill>
          <a:srgbClr val="8397B0"/>
        </a:solidFill>
        <a:sp3d z="-400500" extrusionH="63500" contourW="12700" prstMaterial="dkEdge">
          <a:contourClr>
            <a:schemeClr val="lt1">
              <a:tint val="50000"/>
            </a:schemeClr>
          </a:contourClr>
        </a:sp3d>
      </dgm:spPr>
      <dgm:t>
        <a:bodyPr/>
        <a:lstStyle/>
        <a:p>
          <a:endParaRPr lang="en-US"/>
        </a:p>
      </dgm:t>
    </dgm:pt>
    <dgm:pt modelId="{04589391-B89E-4B1A-8860-631EDD3ED6AA}" type="pres">
      <dgm:prSet presAssocID="{13CA2A40-B161-43B1-85B3-1C3C0D78AFE6}" presName="linearProcess" presStyleCnt="0"/>
      <dgm:spPr>
        <a:sp3d prstMaterial="dkEdge"/>
      </dgm:spPr>
    </dgm:pt>
    <dgm:pt modelId="{BDD724E0-3C94-4635-BE6C-88C6D0EAADDC}" type="pres">
      <dgm:prSet presAssocID="{AC177681-5DD7-43B6-B601-56EA9F6D008C}" presName="textNode" presStyleLbl="node1" presStyleIdx="0" presStyleCnt="1">
        <dgm:presLayoutVars>
          <dgm:bulletEnabled val="1"/>
        </dgm:presLayoutVars>
      </dgm:prSet>
      <dgm:spPr/>
      <dgm:t>
        <a:bodyPr/>
        <a:lstStyle/>
        <a:p>
          <a:endParaRPr lang="en-US"/>
        </a:p>
      </dgm:t>
    </dgm:pt>
  </dgm:ptLst>
  <dgm:cxnLst>
    <dgm:cxn modelId="{E54CCDF9-BC88-C341-89AE-869C6EE3A18C}" type="presOf" srcId="{13CA2A40-B161-43B1-85B3-1C3C0D78AFE6}" destId="{9D8EBBAD-FF35-4CCB-96BF-F5CCD834B233}" srcOrd="0" destOrd="0" presId="urn:microsoft.com/office/officeart/2005/8/layout/hProcess9"/>
    <dgm:cxn modelId="{895189F0-0DA8-4520-BEED-1B4D5DE84780}" srcId="{13CA2A40-B161-43B1-85B3-1C3C0D78AFE6}" destId="{AC177681-5DD7-43B6-B601-56EA9F6D008C}" srcOrd="0" destOrd="0" parTransId="{14057F2A-B40B-494E-A20B-A46CB791E97B}" sibTransId="{075B9444-6C2B-46A0-B0BF-0535CBD8EA50}"/>
    <dgm:cxn modelId="{E9425540-44EF-1445-A912-EBD5E3B5E81C}" type="presOf" srcId="{AC177681-5DD7-43B6-B601-56EA9F6D008C}" destId="{BDD724E0-3C94-4635-BE6C-88C6D0EAADDC}" srcOrd="0" destOrd="0" presId="urn:microsoft.com/office/officeart/2005/8/layout/hProcess9"/>
    <dgm:cxn modelId="{51168912-0EAB-1648-8A61-2AE267C9B886}" type="presParOf" srcId="{9D8EBBAD-FF35-4CCB-96BF-F5CCD834B233}" destId="{E54CFB34-D033-47B1-B617-FF84465E7A71}" srcOrd="0" destOrd="0" presId="urn:microsoft.com/office/officeart/2005/8/layout/hProcess9"/>
    <dgm:cxn modelId="{4AC335C8-C182-0543-9B45-FF07B471ACE4}" type="presParOf" srcId="{9D8EBBAD-FF35-4CCB-96BF-F5CCD834B233}" destId="{04589391-B89E-4B1A-8860-631EDD3ED6AA}" srcOrd="1" destOrd="0" presId="urn:microsoft.com/office/officeart/2005/8/layout/hProcess9"/>
    <dgm:cxn modelId="{34EF5C83-8ADD-F641-8CDE-3494A3967A82}" type="presParOf" srcId="{04589391-B89E-4B1A-8860-631EDD3ED6AA}" destId="{BDD724E0-3C94-4635-BE6C-88C6D0EAADDC}" srcOrd="0" destOrd="0" presId="urn:microsoft.com/office/officeart/2005/8/layout/hProcess9"/>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EDF369-D5E9-BE49-875F-D0E8CE682F3A}" type="doc">
      <dgm:prSet loTypeId="urn:microsoft.com/office/officeart/2005/8/layout/hProcess9" loCatId="process" qsTypeId="urn:microsoft.com/office/officeart/2005/8/quickstyle/simple4" qsCatId="simple" csTypeId="urn:microsoft.com/office/officeart/2005/8/colors/accent1_2" csCatId="accent1" phldr="1"/>
      <dgm:spPr/>
    </dgm:pt>
    <dgm:pt modelId="{215AEA98-5A6E-C147-AAF1-AF0AA65DFDFB}">
      <dgm:prSet phldrT="[Text]"/>
      <dgm:spPr>
        <a:solidFill>
          <a:srgbClr val="B57BA8">
            <a:alpha val="52157"/>
          </a:srgbClr>
        </a:solidFill>
      </dgm:spPr>
      <dgm:t>
        <a:bodyPr/>
        <a:lstStyle/>
        <a:p>
          <a:r>
            <a:rPr lang="en-US" dirty="0" smtClean="0">
              <a:solidFill>
                <a:schemeClr val="bg1"/>
              </a:solidFill>
            </a:rPr>
            <a:t>1. Read transcript</a:t>
          </a:r>
          <a:endParaRPr lang="en-US" dirty="0">
            <a:solidFill>
              <a:schemeClr val="bg1"/>
            </a:solidFill>
          </a:endParaRPr>
        </a:p>
      </dgm:t>
    </dgm:pt>
    <dgm:pt modelId="{BC3964ED-3AE9-2D46-823D-4C88B9FFB349}" type="parTrans" cxnId="{E0C85EFA-F320-7F45-924E-BE5587DC6D9B}">
      <dgm:prSet/>
      <dgm:spPr/>
      <dgm:t>
        <a:bodyPr/>
        <a:lstStyle/>
        <a:p>
          <a:endParaRPr lang="en-US"/>
        </a:p>
      </dgm:t>
    </dgm:pt>
    <dgm:pt modelId="{8BE6BAC9-4033-9744-A587-BF900BAD9D65}" type="sibTrans" cxnId="{E0C85EFA-F320-7F45-924E-BE5587DC6D9B}">
      <dgm:prSet/>
      <dgm:spPr/>
      <dgm:t>
        <a:bodyPr/>
        <a:lstStyle/>
        <a:p>
          <a:endParaRPr lang="en-US"/>
        </a:p>
      </dgm:t>
    </dgm:pt>
    <dgm:pt modelId="{9F4BD524-C0AD-7945-8C99-0CBEB24887C3}">
      <dgm:prSet phldrT="[Text]"/>
      <dgm:spPr>
        <a:solidFill>
          <a:srgbClr val="B57BA8"/>
        </a:solidFill>
      </dgm:spPr>
      <dgm:t>
        <a:bodyPr/>
        <a:lstStyle/>
        <a:p>
          <a:r>
            <a:rPr lang="en-US" dirty="0" smtClean="0">
              <a:solidFill>
                <a:schemeClr val="bg1"/>
              </a:solidFill>
            </a:rPr>
            <a:t>3. Establish consensus on codes</a:t>
          </a:r>
          <a:endParaRPr lang="en-US" dirty="0">
            <a:solidFill>
              <a:schemeClr val="bg1"/>
            </a:solidFill>
          </a:endParaRPr>
        </a:p>
      </dgm:t>
    </dgm:pt>
    <dgm:pt modelId="{6B381DAB-CBCC-7843-8379-CF5D61F2F3CC}" type="parTrans" cxnId="{509F58EF-B170-3F4B-A058-BCA140EC34B7}">
      <dgm:prSet/>
      <dgm:spPr/>
      <dgm:t>
        <a:bodyPr/>
        <a:lstStyle/>
        <a:p>
          <a:endParaRPr lang="en-US"/>
        </a:p>
      </dgm:t>
    </dgm:pt>
    <dgm:pt modelId="{8EA6A200-B290-854F-8739-E339A53D18B3}" type="sibTrans" cxnId="{509F58EF-B170-3F4B-A058-BCA140EC34B7}">
      <dgm:prSet/>
      <dgm:spPr/>
      <dgm:t>
        <a:bodyPr/>
        <a:lstStyle/>
        <a:p>
          <a:endParaRPr lang="en-US"/>
        </a:p>
      </dgm:t>
    </dgm:pt>
    <dgm:pt modelId="{F2C8ED63-5834-8344-8807-DAB0375435C0}">
      <dgm:prSet phldrT="[Text]"/>
      <dgm:spPr>
        <a:solidFill>
          <a:srgbClr val="B57BA8">
            <a:alpha val="52157"/>
          </a:srgbClr>
        </a:solidFill>
      </dgm:spPr>
      <dgm:t>
        <a:bodyPr/>
        <a:lstStyle/>
        <a:p>
          <a:r>
            <a:rPr lang="en-US" dirty="0" smtClean="0">
              <a:solidFill>
                <a:schemeClr val="bg1"/>
              </a:solidFill>
            </a:rPr>
            <a:t>5. Develop draft codebook</a:t>
          </a:r>
          <a:endParaRPr lang="en-US" dirty="0">
            <a:solidFill>
              <a:schemeClr val="bg1"/>
            </a:solidFill>
          </a:endParaRPr>
        </a:p>
      </dgm:t>
    </dgm:pt>
    <dgm:pt modelId="{8952CE0E-EE60-9C49-B3AF-65EBA911DA66}" type="parTrans" cxnId="{D9D2526B-6673-1B43-BE65-70DB677A8307}">
      <dgm:prSet/>
      <dgm:spPr/>
      <dgm:t>
        <a:bodyPr/>
        <a:lstStyle/>
        <a:p>
          <a:endParaRPr lang="en-US"/>
        </a:p>
      </dgm:t>
    </dgm:pt>
    <dgm:pt modelId="{786F1566-6E56-A04B-BC37-258CE3F5F0F7}" type="sibTrans" cxnId="{D9D2526B-6673-1B43-BE65-70DB677A8307}">
      <dgm:prSet/>
      <dgm:spPr/>
      <dgm:t>
        <a:bodyPr/>
        <a:lstStyle/>
        <a:p>
          <a:endParaRPr lang="en-US"/>
        </a:p>
      </dgm:t>
    </dgm:pt>
    <dgm:pt modelId="{D0339196-143A-5D49-8222-DF48BD75DC4C}">
      <dgm:prSet phldrT="[Text]"/>
      <dgm:spPr>
        <a:solidFill>
          <a:srgbClr val="B57BA8">
            <a:alpha val="52157"/>
          </a:srgbClr>
        </a:solidFill>
      </dgm:spPr>
      <dgm:t>
        <a:bodyPr/>
        <a:lstStyle/>
        <a:p>
          <a:r>
            <a:rPr lang="en-US" dirty="0" smtClean="0">
              <a:solidFill>
                <a:schemeClr val="bg1"/>
              </a:solidFill>
            </a:rPr>
            <a:t>2. Read + open-code transcript</a:t>
          </a:r>
          <a:endParaRPr lang="en-US" dirty="0">
            <a:solidFill>
              <a:schemeClr val="bg1"/>
            </a:solidFill>
          </a:endParaRPr>
        </a:p>
      </dgm:t>
    </dgm:pt>
    <dgm:pt modelId="{2032F579-6D8D-B841-AD47-048F76168E64}" type="parTrans" cxnId="{777CE7CD-0EA1-974E-BD3A-A135B6198232}">
      <dgm:prSet/>
      <dgm:spPr/>
      <dgm:t>
        <a:bodyPr/>
        <a:lstStyle/>
        <a:p>
          <a:endParaRPr lang="en-US"/>
        </a:p>
      </dgm:t>
    </dgm:pt>
    <dgm:pt modelId="{1329784B-FB1D-184E-84BF-B3DE5BDEA2B6}" type="sibTrans" cxnId="{777CE7CD-0EA1-974E-BD3A-A135B6198232}">
      <dgm:prSet/>
      <dgm:spPr/>
      <dgm:t>
        <a:bodyPr/>
        <a:lstStyle/>
        <a:p>
          <a:endParaRPr lang="en-US"/>
        </a:p>
      </dgm:t>
    </dgm:pt>
    <dgm:pt modelId="{384B3358-DF27-3C4D-B6B8-EF75E40F46E7}">
      <dgm:prSet phldrT="[Text]"/>
      <dgm:spPr>
        <a:solidFill>
          <a:srgbClr val="B57BA8">
            <a:alpha val="52157"/>
          </a:srgbClr>
        </a:solidFill>
      </dgm:spPr>
      <dgm:t>
        <a:bodyPr/>
        <a:lstStyle/>
        <a:p>
          <a:r>
            <a:rPr lang="en-US" dirty="0" smtClean="0">
              <a:solidFill>
                <a:schemeClr val="bg1"/>
              </a:solidFill>
            </a:rPr>
            <a:t>4. Repeat steps 1-3 (10-20%)</a:t>
          </a:r>
          <a:endParaRPr lang="en-US" dirty="0">
            <a:solidFill>
              <a:schemeClr val="bg1"/>
            </a:solidFill>
          </a:endParaRPr>
        </a:p>
      </dgm:t>
    </dgm:pt>
    <dgm:pt modelId="{D8D18256-F0DB-8B44-9B2E-904CC1A93DF9}" type="parTrans" cxnId="{11B56C50-7638-C94E-804D-C559D932FF95}">
      <dgm:prSet/>
      <dgm:spPr/>
      <dgm:t>
        <a:bodyPr/>
        <a:lstStyle/>
        <a:p>
          <a:endParaRPr lang="en-US"/>
        </a:p>
      </dgm:t>
    </dgm:pt>
    <dgm:pt modelId="{CAACA147-9201-6444-BD37-DFA02A74C623}" type="sibTrans" cxnId="{11B56C50-7638-C94E-804D-C559D932FF95}">
      <dgm:prSet/>
      <dgm:spPr/>
      <dgm:t>
        <a:bodyPr/>
        <a:lstStyle/>
        <a:p>
          <a:endParaRPr lang="en-US"/>
        </a:p>
      </dgm:t>
    </dgm:pt>
    <dgm:pt modelId="{69924797-3114-D947-ABB8-FCB42AACA5B5}">
      <dgm:prSet phldrT="[Text]"/>
      <dgm:spPr>
        <a:solidFill>
          <a:srgbClr val="B57BA8">
            <a:alpha val="52157"/>
          </a:srgbClr>
        </a:solidFill>
      </dgm:spPr>
      <dgm:t>
        <a:bodyPr/>
        <a:lstStyle/>
        <a:p>
          <a:r>
            <a:rPr lang="en-US" dirty="0" smtClean="0">
              <a:solidFill>
                <a:schemeClr val="bg1"/>
              </a:solidFill>
            </a:rPr>
            <a:t>6. Code transcripts using codebook</a:t>
          </a:r>
          <a:endParaRPr lang="en-US" dirty="0">
            <a:solidFill>
              <a:schemeClr val="bg1"/>
            </a:solidFill>
          </a:endParaRPr>
        </a:p>
      </dgm:t>
    </dgm:pt>
    <dgm:pt modelId="{36C9E369-B028-3042-A87B-A53D38B52352}" type="parTrans" cxnId="{E78B0F8B-9FF9-1948-A940-B2267EDAB5EA}">
      <dgm:prSet/>
      <dgm:spPr/>
      <dgm:t>
        <a:bodyPr/>
        <a:lstStyle/>
        <a:p>
          <a:endParaRPr lang="en-US"/>
        </a:p>
      </dgm:t>
    </dgm:pt>
    <dgm:pt modelId="{8932AAA5-5BA4-0E46-B95D-CD9732F4C7F8}" type="sibTrans" cxnId="{E78B0F8B-9FF9-1948-A940-B2267EDAB5EA}">
      <dgm:prSet/>
      <dgm:spPr/>
      <dgm:t>
        <a:bodyPr/>
        <a:lstStyle/>
        <a:p>
          <a:endParaRPr lang="en-US"/>
        </a:p>
      </dgm:t>
    </dgm:pt>
    <dgm:pt modelId="{AFC3FCB6-0646-1046-90F6-9284947F564E}">
      <dgm:prSet phldrT="[Text]"/>
      <dgm:spPr>
        <a:solidFill>
          <a:srgbClr val="B57BA8">
            <a:alpha val="52157"/>
          </a:srgbClr>
        </a:solidFill>
      </dgm:spPr>
      <dgm:t>
        <a:bodyPr/>
        <a:lstStyle/>
        <a:p>
          <a:r>
            <a:rPr lang="en-US" dirty="0" smtClean="0">
              <a:solidFill>
                <a:schemeClr val="bg1"/>
              </a:solidFill>
            </a:rPr>
            <a:t>7. Refine codebook iteratively</a:t>
          </a:r>
          <a:endParaRPr lang="en-US" dirty="0">
            <a:solidFill>
              <a:schemeClr val="bg1"/>
            </a:solidFill>
          </a:endParaRPr>
        </a:p>
      </dgm:t>
    </dgm:pt>
    <dgm:pt modelId="{D889EB18-143C-BE48-8F6B-A4575B063A8C}" type="parTrans" cxnId="{722985CA-7CA3-E446-ACDC-9F3FBD3F2E58}">
      <dgm:prSet/>
      <dgm:spPr/>
      <dgm:t>
        <a:bodyPr/>
        <a:lstStyle/>
        <a:p>
          <a:endParaRPr lang="en-US"/>
        </a:p>
      </dgm:t>
    </dgm:pt>
    <dgm:pt modelId="{C0A8F362-E1AA-4946-95FE-CC6B2E994F5B}" type="sibTrans" cxnId="{722985CA-7CA3-E446-ACDC-9F3FBD3F2E58}">
      <dgm:prSet/>
      <dgm:spPr/>
      <dgm:t>
        <a:bodyPr/>
        <a:lstStyle/>
        <a:p>
          <a:endParaRPr lang="en-US"/>
        </a:p>
      </dgm:t>
    </dgm:pt>
    <dgm:pt modelId="{F8067BCE-8EB9-DA4B-A9FB-989BCC07F658}" type="pres">
      <dgm:prSet presAssocID="{33EDF369-D5E9-BE49-875F-D0E8CE682F3A}" presName="CompostProcess" presStyleCnt="0">
        <dgm:presLayoutVars>
          <dgm:dir/>
          <dgm:resizeHandles val="exact"/>
        </dgm:presLayoutVars>
      </dgm:prSet>
      <dgm:spPr/>
    </dgm:pt>
    <dgm:pt modelId="{DC424E20-5F1C-9444-8432-3CC59A265413}" type="pres">
      <dgm:prSet presAssocID="{33EDF369-D5E9-BE49-875F-D0E8CE682F3A}" presName="arrow" presStyleLbl="bgShp" presStyleIdx="0" presStyleCnt="1"/>
      <dgm:spPr/>
    </dgm:pt>
    <dgm:pt modelId="{B3F82B5C-7B56-5E4A-9831-113436E9EDB9}" type="pres">
      <dgm:prSet presAssocID="{33EDF369-D5E9-BE49-875F-D0E8CE682F3A}" presName="linearProcess" presStyleCnt="0"/>
      <dgm:spPr/>
    </dgm:pt>
    <dgm:pt modelId="{1CEB78F6-DDE8-1946-B4F8-9ED649BF2562}" type="pres">
      <dgm:prSet presAssocID="{215AEA98-5A6E-C147-AAF1-AF0AA65DFDFB}" presName="textNode" presStyleLbl="node1" presStyleIdx="0" presStyleCnt="7">
        <dgm:presLayoutVars>
          <dgm:bulletEnabled val="1"/>
        </dgm:presLayoutVars>
      </dgm:prSet>
      <dgm:spPr/>
      <dgm:t>
        <a:bodyPr/>
        <a:lstStyle/>
        <a:p>
          <a:endParaRPr lang="en-US"/>
        </a:p>
      </dgm:t>
    </dgm:pt>
    <dgm:pt modelId="{0E7C3D07-E498-7241-B8FE-5EA2BC73D89F}" type="pres">
      <dgm:prSet presAssocID="{8BE6BAC9-4033-9744-A587-BF900BAD9D65}" presName="sibTrans" presStyleCnt="0"/>
      <dgm:spPr/>
    </dgm:pt>
    <dgm:pt modelId="{6B5DEAA2-F5B6-F440-9956-25C1FC0325F6}" type="pres">
      <dgm:prSet presAssocID="{D0339196-143A-5D49-8222-DF48BD75DC4C}" presName="textNode" presStyleLbl="node1" presStyleIdx="1" presStyleCnt="7">
        <dgm:presLayoutVars>
          <dgm:bulletEnabled val="1"/>
        </dgm:presLayoutVars>
      </dgm:prSet>
      <dgm:spPr/>
      <dgm:t>
        <a:bodyPr/>
        <a:lstStyle/>
        <a:p>
          <a:endParaRPr lang="en-US"/>
        </a:p>
      </dgm:t>
    </dgm:pt>
    <dgm:pt modelId="{B96FD3B0-289F-5443-99F6-9F3F2A9645FD}" type="pres">
      <dgm:prSet presAssocID="{1329784B-FB1D-184E-84BF-B3DE5BDEA2B6}" presName="sibTrans" presStyleCnt="0"/>
      <dgm:spPr/>
    </dgm:pt>
    <dgm:pt modelId="{16533E4D-5E06-9B42-83E3-6BB1A6DF740A}" type="pres">
      <dgm:prSet presAssocID="{9F4BD524-C0AD-7945-8C99-0CBEB24887C3}" presName="textNode" presStyleLbl="node1" presStyleIdx="2" presStyleCnt="7">
        <dgm:presLayoutVars>
          <dgm:bulletEnabled val="1"/>
        </dgm:presLayoutVars>
      </dgm:prSet>
      <dgm:spPr/>
      <dgm:t>
        <a:bodyPr/>
        <a:lstStyle/>
        <a:p>
          <a:endParaRPr lang="en-US"/>
        </a:p>
      </dgm:t>
    </dgm:pt>
    <dgm:pt modelId="{2AA64ACF-BF5F-AA45-B66D-062820B6380F}" type="pres">
      <dgm:prSet presAssocID="{8EA6A200-B290-854F-8739-E339A53D18B3}" presName="sibTrans" presStyleCnt="0"/>
      <dgm:spPr/>
    </dgm:pt>
    <dgm:pt modelId="{767C4255-9D4A-724B-A895-BD5CAF8BFB52}" type="pres">
      <dgm:prSet presAssocID="{384B3358-DF27-3C4D-B6B8-EF75E40F46E7}" presName="textNode" presStyleLbl="node1" presStyleIdx="3" presStyleCnt="7">
        <dgm:presLayoutVars>
          <dgm:bulletEnabled val="1"/>
        </dgm:presLayoutVars>
      </dgm:prSet>
      <dgm:spPr/>
      <dgm:t>
        <a:bodyPr/>
        <a:lstStyle/>
        <a:p>
          <a:endParaRPr lang="en-US"/>
        </a:p>
      </dgm:t>
    </dgm:pt>
    <dgm:pt modelId="{4F10944D-7AD9-F547-B31B-5A66C661FD07}" type="pres">
      <dgm:prSet presAssocID="{CAACA147-9201-6444-BD37-DFA02A74C623}" presName="sibTrans" presStyleCnt="0"/>
      <dgm:spPr/>
    </dgm:pt>
    <dgm:pt modelId="{44739BCC-A4D1-A04E-8292-8D3256311D34}" type="pres">
      <dgm:prSet presAssocID="{F2C8ED63-5834-8344-8807-DAB0375435C0}" presName="textNode" presStyleLbl="node1" presStyleIdx="4" presStyleCnt="7">
        <dgm:presLayoutVars>
          <dgm:bulletEnabled val="1"/>
        </dgm:presLayoutVars>
      </dgm:prSet>
      <dgm:spPr/>
      <dgm:t>
        <a:bodyPr/>
        <a:lstStyle/>
        <a:p>
          <a:endParaRPr lang="en-US"/>
        </a:p>
      </dgm:t>
    </dgm:pt>
    <dgm:pt modelId="{B82D0807-95C7-F540-AF37-8A69E412E829}" type="pres">
      <dgm:prSet presAssocID="{786F1566-6E56-A04B-BC37-258CE3F5F0F7}" presName="sibTrans" presStyleCnt="0"/>
      <dgm:spPr/>
    </dgm:pt>
    <dgm:pt modelId="{6AB9DBB9-F39D-8E4B-A099-C71276871295}" type="pres">
      <dgm:prSet presAssocID="{69924797-3114-D947-ABB8-FCB42AACA5B5}" presName="textNode" presStyleLbl="node1" presStyleIdx="5" presStyleCnt="7">
        <dgm:presLayoutVars>
          <dgm:bulletEnabled val="1"/>
        </dgm:presLayoutVars>
      </dgm:prSet>
      <dgm:spPr/>
      <dgm:t>
        <a:bodyPr/>
        <a:lstStyle/>
        <a:p>
          <a:endParaRPr lang="en-US"/>
        </a:p>
      </dgm:t>
    </dgm:pt>
    <dgm:pt modelId="{44FA165A-BAD5-E240-8006-BAE0D8D2004A}" type="pres">
      <dgm:prSet presAssocID="{8932AAA5-5BA4-0E46-B95D-CD9732F4C7F8}" presName="sibTrans" presStyleCnt="0"/>
      <dgm:spPr/>
    </dgm:pt>
    <dgm:pt modelId="{51C14EDD-4408-9F44-947C-3E2E5AE35198}" type="pres">
      <dgm:prSet presAssocID="{AFC3FCB6-0646-1046-90F6-9284947F564E}" presName="textNode" presStyleLbl="node1" presStyleIdx="6" presStyleCnt="7">
        <dgm:presLayoutVars>
          <dgm:bulletEnabled val="1"/>
        </dgm:presLayoutVars>
      </dgm:prSet>
      <dgm:spPr/>
      <dgm:t>
        <a:bodyPr/>
        <a:lstStyle/>
        <a:p>
          <a:endParaRPr lang="en-US"/>
        </a:p>
      </dgm:t>
    </dgm:pt>
  </dgm:ptLst>
  <dgm:cxnLst>
    <dgm:cxn modelId="{76327027-6E63-5A48-B667-6E12C1ED3B96}" type="presOf" srcId="{215AEA98-5A6E-C147-AAF1-AF0AA65DFDFB}" destId="{1CEB78F6-DDE8-1946-B4F8-9ED649BF2562}" srcOrd="0" destOrd="0" presId="urn:microsoft.com/office/officeart/2005/8/layout/hProcess9"/>
    <dgm:cxn modelId="{E6F799A8-9B60-8148-9462-3CB8DCFDD37B}" type="presOf" srcId="{69924797-3114-D947-ABB8-FCB42AACA5B5}" destId="{6AB9DBB9-F39D-8E4B-A099-C71276871295}" srcOrd="0" destOrd="0" presId="urn:microsoft.com/office/officeart/2005/8/layout/hProcess9"/>
    <dgm:cxn modelId="{C0F6B5C9-C968-6A47-9042-1FF3189FA7CB}" type="presOf" srcId="{384B3358-DF27-3C4D-B6B8-EF75E40F46E7}" destId="{767C4255-9D4A-724B-A895-BD5CAF8BFB52}" srcOrd="0" destOrd="0" presId="urn:microsoft.com/office/officeart/2005/8/layout/hProcess9"/>
    <dgm:cxn modelId="{E78B0F8B-9FF9-1948-A940-B2267EDAB5EA}" srcId="{33EDF369-D5E9-BE49-875F-D0E8CE682F3A}" destId="{69924797-3114-D947-ABB8-FCB42AACA5B5}" srcOrd="5" destOrd="0" parTransId="{36C9E369-B028-3042-A87B-A53D38B52352}" sibTransId="{8932AAA5-5BA4-0E46-B95D-CD9732F4C7F8}"/>
    <dgm:cxn modelId="{509F58EF-B170-3F4B-A058-BCA140EC34B7}" srcId="{33EDF369-D5E9-BE49-875F-D0E8CE682F3A}" destId="{9F4BD524-C0AD-7945-8C99-0CBEB24887C3}" srcOrd="2" destOrd="0" parTransId="{6B381DAB-CBCC-7843-8379-CF5D61F2F3CC}" sibTransId="{8EA6A200-B290-854F-8739-E339A53D18B3}"/>
    <dgm:cxn modelId="{D9D2526B-6673-1B43-BE65-70DB677A8307}" srcId="{33EDF369-D5E9-BE49-875F-D0E8CE682F3A}" destId="{F2C8ED63-5834-8344-8807-DAB0375435C0}" srcOrd="4" destOrd="0" parTransId="{8952CE0E-EE60-9C49-B3AF-65EBA911DA66}" sibTransId="{786F1566-6E56-A04B-BC37-258CE3F5F0F7}"/>
    <dgm:cxn modelId="{777CE7CD-0EA1-974E-BD3A-A135B6198232}" srcId="{33EDF369-D5E9-BE49-875F-D0E8CE682F3A}" destId="{D0339196-143A-5D49-8222-DF48BD75DC4C}" srcOrd="1" destOrd="0" parTransId="{2032F579-6D8D-B841-AD47-048F76168E64}" sibTransId="{1329784B-FB1D-184E-84BF-B3DE5BDEA2B6}"/>
    <dgm:cxn modelId="{E0C85EFA-F320-7F45-924E-BE5587DC6D9B}" srcId="{33EDF369-D5E9-BE49-875F-D0E8CE682F3A}" destId="{215AEA98-5A6E-C147-AAF1-AF0AA65DFDFB}" srcOrd="0" destOrd="0" parTransId="{BC3964ED-3AE9-2D46-823D-4C88B9FFB349}" sibTransId="{8BE6BAC9-4033-9744-A587-BF900BAD9D65}"/>
    <dgm:cxn modelId="{C2CD811B-0135-5F42-A58F-93C1E5A51535}" type="presOf" srcId="{F2C8ED63-5834-8344-8807-DAB0375435C0}" destId="{44739BCC-A4D1-A04E-8292-8D3256311D34}" srcOrd="0" destOrd="0" presId="urn:microsoft.com/office/officeart/2005/8/layout/hProcess9"/>
    <dgm:cxn modelId="{F3BFF7D5-880C-224F-9AA8-AA55F63566E5}" type="presOf" srcId="{9F4BD524-C0AD-7945-8C99-0CBEB24887C3}" destId="{16533E4D-5E06-9B42-83E3-6BB1A6DF740A}" srcOrd="0" destOrd="0" presId="urn:microsoft.com/office/officeart/2005/8/layout/hProcess9"/>
    <dgm:cxn modelId="{43D00859-DF62-3143-8809-C0FE16C19A9C}" type="presOf" srcId="{D0339196-143A-5D49-8222-DF48BD75DC4C}" destId="{6B5DEAA2-F5B6-F440-9956-25C1FC0325F6}" srcOrd="0" destOrd="0" presId="urn:microsoft.com/office/officeart/2005/8/layout/hProcess9"/>
    <dgm:cxn modelId="{6D2E28F2-C7FE-9048-97E5-BD70A7A6F544}" type="presOf" srcId="{33EDF369-D5E9-BE49-875F-D0E8CE682F3A}" destId="{F8067BCE-8EB9-DA4B-A9FB-989BCC07F658}" srcOrd="0" destOrd="0" presId="urn:microsoft.com/office/officeart/2005/8/layout/hProcess9"/>
    <dgm:cxn modelId="{722985CA-7CA3-E446-ACDC-9F3FBD3F2E58}" srcId="{33EDF369-D5E9-BE49-875F-D0E8CE682F3A}" destId="{AFC3FCB6-0646-1046-90F6-9284947F564E}" srcOrd="6" destOrd="0" parTransId="{D889EB18-143C-BE48-8F6B-A4575B063A8C}" sibTransId="{C0A8F362-E1AA-4946-95FE-CC6B2E994F5B}"/>
    <dgm:cxn modelId="{20B428C4-B1D9-CE45-BECE-15221F7561F6}" type="presOf" srcId="{AFC3FCB6-0646-1046-90F6-9284947F564E}" destId="{51C14EDD-4408-9F44-947C-3E2E5AE35198}" srcOrd="0" destOrd="0" presId="urn:microsoft.com/office/officeart/2005/8/layout/hProcess9"/>
    <dgm:cxn modelId="{11B56C50-7638-C94E-804D-C559D932FF95}" srcId="{33EDF369-D5E9-BE49-875F-D0E8CE682F3A}" destId="{384B3358-DF27-3C4D-B6B8-EF75E40F46E7}" srcOrd="3" destOrd="0" parTransId="{D8D18256-F0DB-8B44-9B2E-904CC1A93DF9}" sibTransId="{CAACA147-9201-6444-BD37-DFA02A74C623}"/>
    <dgm:cxn modelId="{B82C4059-18CA-5141-B229-7910084EC613}" type="presParOf" srcId="{F8067BCE-8EB9-DA4B-A9FB-989BCC07F658}" destId="{DC424E20-5F1C-9444-8432-3CC59A265413}" srcOrd="0" destOrd="0" presId="urn:microsoft.com/office/officeart/2005/8/layout/hProcess9"/>
    <dgm:cxn modelId="{B2937ED7-CE5F-EF42-B724-2741F66A861D}" type="presParOf" srcId="{F8067BCE-8EB9-DA4B-A9FB-989BCC07F658}" destId="{B3F82B5C-7B56-5E4A-9831-113436E9EDB9}" srcOrd="1" destOrd="0" presId="urn:microsoft.com/office/officeart/2005/8/layout/hProcess9"/>
    <dgm:cxn modelId="{8E05F051-ABB7-974D-833E-9A9F06D2E7CE}" type="presParOf" srcId="{B3F82B5C-7B56-5E4A-9831-113436E9EDB9}" destId="{1CEB78F6-DDE8-1946-B4F8-9ED649BF2562}" srcOrd="0" destOrd="0" presId="urn:microsoft.com/office/officeart/2005/8/layout/hProcess9"/>
    <dgm:cxn modelId="{C2DA6599-8A20-3346-929B-1295AECEE7E6}" type="presParOf" srcId="{B3F82B5C-7B56-5E4A-9831-113436E9EDB9}" destId="{0E7C3D07-E498-7241-B8FE-5EA2BC73D89F}" srcOrd="1" destOrd="0" presId="urn:microsoft.com/office/officeart/2005/8/layout/hProcess9"/>
    <dgm:cxn modelId="{F6AE3712-735A-0E46-91FE-D650342AA808}" type="presParOf" srcId="{B3F82B5C-7B56-5E4A-9831-113436E9EDB9}" destId="{6B5DEAA2-F5B6-F440-9956-25C1FC0325F6}" srcOrd="2" destOrd="0" presId="urn:microsoft.com/office/officeart/2005/8/layout/hProcess9"/>
    <dgm:cxn modelId="{BD2E9B9D-4A3B-BB4B-BFD2-E82BDAB82781}" type="presParOf" srcId="{B3F82B5C-7B56-5E4A-9831-113436E9EDB9}" destId="{B96FD3B0-289F-5443-99F6-9F3F2A9645FD}" srcOrd="3" destOrd="0" presId="urn:microsoft.com/office/officeart/2005/8/layout/hProcess9"/>
    <dgm:cxn modelId="{8A8C1CF1-4360-FB4E-8FC6-C13E388B441B}" type="presParOf" srcId="{B3F82B5C-7B56-5E4A-9831-113436E9EDB9}" destId="{16533E4D-5E06-9B42-83E3-6BB1A6DF740A}" srcOrd="4" destOrd="0" presId="urn:microsoft.com/office/officeart/2005/8/layout/hProcess9"/>
    <dgm:cxn modelId="{BAE3CFBC-7723-AD46-885D-9CE176D5A06D}" type="presParOf" srcId="{B3F82B5C-7B56-5E4A-9831-113436E9EDB9}" destId="{2AA64ACF-BF5F-AA45-B66D-062820B6380F}" srcOrd="5" destOrd="0" presId="urn:microsoft.com/office/officeart/2005/8/layout/hProcess9"/>
    <dgm:cxn modelId="{842C5ACF-A0CF-F14C-864E-B3209FDCF306}" type="presParOf" srcId="{B3F82B5C-7B56-5E4A-9831-113436E9EDB9}" destId="{767C4255-9D4A-724B-A895-BD5CAF8BFB52}" srcOrd="6" destOrd="0" presId="urn:microsoft.com/office/officeart/2005/8/layout/hProcess9"/>
    <dgm:cxn modelId="{C542B126-70D0-3849-9235-B160FCA79A79}" type="presParOf" srcId="{B3F82B5C-7B56-5E4A-9831-113436E9EDB9}" destId="{4F10944D-7AD9-F547-B31B-5A66C661FD07}" srcOrd="7" destOrd="0" presId="urn:microsoft.com/office/officeart/2005/8/layout/hProcess9"/>
    <dgm:cxn modelId="{A52EB9AD-82BA-A642-BC2C-CC6A7AFB67A6}" type="presParOf" srcId="{B3F82B5C-7B56-5E4A-9831-113436E9EDB9}" destId="{44739BCC-A4D1-A04E-8292-8D3256311D34}" srcOrd="8" destOrd="0" presId="urn:microsoft.com/office/officeart/2005/8/layout/hProcess9"/>
    <dgm:cxn modelId="{6EEA593F-AD02-034B-A582-3CB1A862F448}" type="presParOf" srcId="{B3F82B5C-7B56-5E4A-9831-113436E9EDB9}" destId="{B82D0807-95C7-F540-AF37-8A69E412E829}" srcOrd="9" destOrd="0" presId="urn:microsoft.com/office/officeart/2005/8/layout/hProcess9"/>
    <dgm:cxn modelId="{B1D82316-9A4A-E443-973D-37946EC47A5D}" type="presParOf" srcId="{B3F82B5C-7B56-5E4A-9831-113436E9EDB9}" destId="{6AB9DBB9-F39D-8E4B-A099-C71276871295}" srcOrd="10" destOrd="0" presId="urn:microsoft.com/office/officeart/2005/8/layout/hProcess9"/>
    <dgm:cxn modelId="{5CE6B4DD-480A-7749-AF32-31F127764266}" type="presParOf" srcId="{B3F82B5C-7B56-5E4A-9831-113436E9EDB9}" destId="{44FA165A-BAD5-E240-8006-BAE0D8D2004A}" srcOrd="11" destOrd="0" presId="urn:microsoft.com/office/officeart/2005/8/layout/hProcess9"/>
    <dgm:cxn modelId="{FC7AC627-C34D-1743-9502-30F80DAF6608}" type="presParOf" srcId="{B3F82B5C-7B56-5E4A-9831-113436E9EDB9}" destId="{51C14EDD-4408-9F44-947C-3E2E5AE35198}" srcOrd="12"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CFB34-D033-47B1-B617-FF84465E7A71}">
      <dsp:nvSpPr>
        <dsp:cNvPr id="0" name=""/>
        <dsp:cNvSpPr/>
      </dsp:nvSpPr>
      <dsp:spPr>
        <a:xfrm>
          <a:off x="531776" y="0"/>
          <a:ext cx="6026796" cy="3488759"/>
        </a:xfrm>
        <a:prstGeom prst="rightArrow">
          <a:avLst/>
        </a:prstGeom>
        <a:solidFill>
          <a:srgbClr val="8397B0"/>
        </a:solidFill>
        <a:ln>
          <a:noFill/>
        </a:ln>
        <a:effectLst/>
        <a:sp3d z="-400500" extrusionH="63500" contourW="12700" prstMaterial="dkEdge">
          <a:contourClr>
            <a:schemeClr val="lt1">
              <a:tint val="50000"/>
            </a:schemeClr>
          </a:contourClr>
        </a:sp3d>
      </dsp:spPr>
      <dsp:style>
        <a:lnRef idx="0">
          <a:scrgbClr r="0" g="0" b="0"/>
        </a:lnRef>
        <a:fillRef idx="1">
          <a:scrgbClr r="0" g="0" b="0"/>
        </a:fillRef>
        <a:effectRef idx="0">
          <a:scrgbClr r="0" g="0" b="0"/>
        </a:effectRef>
        <a:fontRef idx="minor"/>
      </dsp:style>
    </dsp:sp>
    <dsp:sp modelId="{BDD724E0-3C94-4635-BE6C-88C6D0EAADDC}">
      <dsp:nvSpPr>
        <dsp:cNvPr id="0" name=""/>
        <dsp:cNvSpPr/>
      </dsp:nvSpPr>
      <dsp:spPr>
        <a:xfrm>
          <a:off x="2404071" y="1046627"/>
          <a:ext cx="2282206" cy="1395503"/>
        </a:xfrm>
        <a:prstGeom prst="roundRect">
          <a:avLst/>
        </a:prstGeom>
        <a:solidFill>
          <a:srgbClr val="B57BA8"/>
        </a:solidFill>
        <a:ln>
          <a:noFill/>
        </a:ln>
        <a:effectLst/>
        <a:scene3d>
          <a:camera prst="isometricOffAxis2Left" zoom="95000">
            <a:rot lat="1075750" lon="1244647" rev="21502667"/>
          </a:camera>
          <a:lightRig rig="chilly" dir="t"/>
        </a:scene3d>
        <a:sp3d extrusionH="381000" contourW="38100" prstMaterial="dkEdg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n-US" sz="5800" b="1" kern="1200" dirty="0" smtClean="0">
              <a:latin typeface="Calibri" charset="0"/>
              <a:ea typeface="Calibri" charset="0"/>
              <a:cs typeface="Calibri" charset="0"/>
            </a:rPr>
            <a:t>Goals</a:t>
          </a:r>
          <a:endParaRPr lang="en-US" sz="5800" kern="1200" dirty="0">
            <a:latin typeface="Calibri" charset="0"/>
            <a:ea typeface="Calibri" charset="0"/>
            <a:cs typeface="Calibri" charset="0"/>
          </a:endParaRPr>
        </a:p>
      </dsp:txBody>
      <dsp:txXfrm>
        <a:off x="2472194" y="1114750"/>
        <a:ext cx="2145960" cy="12592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CFB34-D033-47B1-B617-FF84465E7A71}">
      <dsp:nvSpPr>
        <dsp:cNvPr id="0" name=""/>
        <dsp:cNvSpPr/>
      </dsp:nvSpPr>
      <dsp:spPr>
        <a:xfrm>
          <a:off x="489503" y="0"/>
          <a:ext cx="5547709" cy="5147483"/>
        </a:xfrm>
        <a:prstGeom prst="rightArrow">
          <a:avLst/>
        </a:prstGeom>
        <a:solidFill>
          <a:srgbClr val="8397B0"/>
        </a:solidFill>
        <a:ln>
          <a:noFill/>
        </a:ln>
        <a:effectLst/>
        <a:sp3d z="-400500" extrusionH="63500" contourW="12700" prstMaterial="dkEdge">
          <a:contourClr>
            <a:schemeClr val="lt1">
              <a:tint val="50000"/>
            </a:schemeClr>
          </a:contourClr>
        </a:sp3d>
      </dsp:spPr>
      <dsp:style>
        <a:lnRef idx="0">
          <a:scrgbClr r="0" g="0" b="0"/>
        </a:lnRef>
        <a:fillRef idx="1">
          <a:scrgbClr r="0" g="0" b="0"/>
        </a:fillRef>
        <a:effectRef idx="0">
          <a:scrgbClr r="0" g="0" b="0"/>
        </a:effectRef>
        <a:fontRef idx="minor"/>
      </dsp:style>
    </dsp:sp>
    <dsp:sp modelId="{BDD724E0-3C94-4635-BE6C-88C6D0EAADDC}">
      <dsp:nvSpPr>
        <dsp:cNvPr id="0" name=""/>
        <dsp:cNvSpPr/>
      </dsp:nvSpPr>
      <dsp:spPr>
        <a:xfrm>
          <a:off x="1784649" y="1544244"/>
          <a:ext cx="2957418" cy="2058993"/>
        </a:xfrm>
        <a:prstGeom prst="roundRect">
          <a:avLst/>
        </a:prstGeom>
        <a:solidFill>
          <a:srgbClr val="B57BA8"/>
        </a:solidFill>
        <a:ln>
          <a:noFill/>
        </a:ln>
        <a:effectLst/>
        <a:scene3d>
          <a:camera prst="isometricOffAxis2Left" zoom="95000">
            <a:rot lat="1075750" lon="1244647" rev="21502667"/>
          </a:camera>
          <a:lightRig rig="chilly" dir="t"/>
        </a:scene3d>
        <a:sp3d extrusionH="381000" contourW="38100" prstMaterial="dkEdg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1" kern="1200" dirty="0" smtClean="0">
              <a:latin typeface="Calibri" charset="0"/>
              <a:ea typeface="Calibri" charset="0"/>
              <a:cs typeface="Calibri" charset="0"/>
            </a:rPr>
            <a:t>Step 3</a:t>
          </a:r>
          <a:endParaRPr lang="en-US" sz="6500" kern="1200" dirty="0">
            <a:latin typeface="Calibri" charset="0"/>
            <a:ea typeface="Calibri" charset="0"/>
            <a:cs typeface="Calibri" charset="0"/>
          </a:endParaRPr>
        </a:p>
      </dsp:txBody>
      <dsp:txXfrm>
        <a:off x="1885161" y="1644756"/>
        <a:ext cx="2756394" cy="18579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24E20-5F1C-9444-8432-3CC59A265413}">
      <dsp:nvSpPr>
        <dsp:cNvPr id="0" name=""/>
        <dsp:cNvSpPr/>
      </dsp:nvSpPr>
      <dsp:spPr>
        <a:xfrm>
          <a:off x="914399" y="0"/>
          <a:ext cx="10363200" cy="455407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CEB78F6-DDE8-1946-B4F8-9ED649BF2562}">
      <dsp:nvSpPr>
        <dsp:cNvPr id="0" name=""/>
        <dsp:cNvSpPr/>
      </dsp:nvSpPr>
      <dsp:spPr>
        <a:xfrm>
          <a:off x="1041"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1. Read transcript</a:t>
          </a:r>
          <a:endParaRPr lang="en-US" sz="2400" kern="1200" dirty="0">
            <a:solidFill>
              <a:schemeClr val="bg1"/>
            </a:solidFill>
          </a:endParaRPr>
        </a:p>
      </dsp:txBody>
      <dsp:txXfrm>
        <a:off x="82556" y="1447736"/>
        <a:ext cx="1506821" cy="1658598"/>
      </dsp:txXfrm>
    </dsp:sp>
    <dsp:sp modelId="{6B5DEAA2-F5B6-F440-9956-25C1FC0325F6}">
      <dsp:nvSpPr>
        <dsp:cNvPr id="0" name=""/>
        <dsp:cNvSpPr/>
      </dsp:nvSpPr>
      <dsp:spPr>
        <a:xfrm>
          <a:off x="1754385"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2. Read + open-code transcript</a:t>
          </a:r>
          <a:endParaRPr lang="en-US" sz="2400" kern="1200" dirty="0">
            <a:solidFill>
              <a:schemeClr val="bg1"/>
            </a:solidFill>
          </a:endParaRPr>
        </a:p>
      </dsp:txBody>
      <dsp:txXfrm>
        <a:off x="1835900" y="1447736"/>
        <a:ext cx="1506821" cy="1658598"/>
      </dsp:txXfrm>
    </dsp:sp>
    <dsp:sp modelId="{16533E4D-5E06-9B42-83E3-6BB1A6DF740A}">
      <dsp:nvSpPr>
        <dsp:cNvPr id="0" name=""/>
        <dsp:cNvSpPr/>
      </dsp:nvSpPr>
      <dsp:spPr>
        <a:xfrm>
          <a:off x="3507730"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3. Establish consensus on codes</a:t>
          </a:r>
          <a:endParaRPr lang="en-US" sz="2400" kern="1200" dirty="0">
            <a:solidFill>
              <a:schemeClr val="bg1"/>
            </a:solidFill>
          </a:endParaRPr>
        </a:p>
      </dsp:txBody>
      <dsp:txXfrm>
        <a:off x="3589245" y="1447736"/>
        <a:ext cx="1506821" cy="1658598"/>
      </dsp:txXfrm>
    </dsp:sp>
    <dsp:sp modelId="{767C4255-9D4A-724B-A895-BD5CAF8BFB52}">
      <dsp:nvSpPr>
        <dsp:cNvPr id="0" name=""/>
        <dsp:cNvSpPr/>
      </dsp:nvSpPr>
      <dsp:spPr>
        <a:xfrm>
          <a:off x="5261074" y="1366221"/>
          <a:ext cx="1669851" cy="1821628"/>
        </a:xfrm>
        <a:prstGeom prst="roundRect">
          <a:avLst/>
        </a:prstGeom>
        <a:solidFill>
          <a:srgbClr val="B57BA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4. Repeat steps 1-3 (10-20%)</a:t>
          </a:r>
          <a:endParaRPr lang="en-US" sz="2400" kern="1200" dirty="0">
            <a:solidFill>
              <a:schemeClr val="bg1"/>
            </a:solidFill>
          </a:endParaRPr>
        </a:p>
      </dsp:txBody>
      <dsp:txXfrm>
        <a:off x="5342589" y="1447736"/>
        <a:ext cx="1506821" cy="1658598"/>
      </dsp:txXfrm>
    </dsp:sp>
    <dsp:sp modelId="{44739BCC-A4D1-A04E-8292-8D3256311D34}">
      <dsp:nvSpPr>
        <dsp:cNvPr id="0" name=""/>
        <dsp:cNvSpPr/>
      </dsp:nvSpPr>
      <dsp:spPr>
        <a:xfrm>
          <a:off x="7014418"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5. Develop draft codebook</a:t>
          </a:r>
          <a:endParaRPr lang="en-US" sz="2400" kern="1200" dirty="0">
            <a:solidFill>
              <a:schemeClr val="bg1"/>
            </a:solidFill>
          </a:endParaRPr>
        </a:p>
      </dsp:txBody>
      <dsp:txXfrm>
        <a:off x="7095933" y="1447736"/>
        <a:ext cx="1506821" cy="1658598"/>
      </dsp:txXfrm>
    </dsp:sp>
    <dsp:sp modelId="{6AB9DBB9-F39D-8E4B-A099-C71276871295}">
      <dsp:nvSpPr>
        <dsp:cNvPr id="0" name=""/>
        <dsp:cNvSpPr/>
      </dsp:nvSpPr>
      <dsp:spPr>
        <a:xfrm>
          <a:off x="8767762"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6. Code transcripts using codebook</a:t>
          </a:r>
          <a:endParaRPr lang="en-US" sz="2400" kern="1200" dirty="0">
            <a:solidFill>
              <a:schemeClr val="bg1"/>
            </a:solidFill>
          </a:endParaRPr>
        </a:p>
      </dsp:txBody>
      <dsp:txXfrm>
        <a:off x="8849277" y="1447736"/>
        <a:ext cx="1506821" cy="1658598"/>
      </dsp:txXfrm>
    </dsp:sp>
    <dsp:sp modelId="{51C14EDD-4408-9F44-947C-3E2E5AE35198}">
      <dsp:nvSpPr>
        <dsp:cNvPr id="0" name=""/>
        <dsp:cNvSpPr/>
      </dsp:nvSpPr>
      <dsp:spPr>
        <a:xfrm>
          <a:off x="10521106"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7. Refine codebook iteratively</a:t>
          </a:r>
          <a:endParaRPr lang="en-US" sz="2400" kern="1200" dirty="0">
            <a:solidFill>
              <a:schemeClr val="bg1"/>
            </a:solidFill>
          </a:endParaRPr>
        </a:p>
      </dsp:txBody>
      <dsp:txXfrm>
        <a:off x="10602621" y="1447736"/>
        <a:ext cx="1506821" cy="16585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CFB34-D033-47B1-B617-FF84465E7A71}">
      <dsp:nvSpPr>
        <dsp:cNvPr id="0" name=""/>
        <dsp:cNvSpPr/>
      </dsp:nvSpPr>
      <dsp:spPr>
        <a:xfrm>
          <a:off x="489503" y="0"/>
          <a:ext cx="5547709" cy="5147483"/>
        </a:xfrm>
        <a:prstGeom prst="rightArrow">
          <a:avLst/>
        </a:prstGeom>
        <a:solidFill>
          <a:srgbClr val="8397B0"/>
        </a:solidFill>
        <a:ln>
          <a:noFill/>
        </a:ln>
        <a:effectLst/>
        <a:sp3d z="-400500" extrusionH="63500" contourW="12700" prstMaterial="dkEdge">
          <a:contourClr>
            <a:schemeClr val="lt1">
              <a:tint val="50000"/>
            </a:schemeClr>
          </a:contourClr>
        </a:sp3d>
      </dsp:spPr>
      <dsp:style>
        <a:lnRef idx="0">
          <a:scrgbClr r="0" g="0" b="0"/>
        </a:lnRef>
        <a:fillRef idx="1">
          <a:scrgbClr r="0" g="0" b="0"/>
        </a:fillRef>
        <a:effectRef idx="0">
          <a:scrgbClr r="0" g="0" b="0"/>
        </a:effectRef>
        <a:fontRef idx="minor"/>
      </dsp:style>
    </dsp:sp>
    <dsp:sp modelId="{BDD724E0-3C94-4635-BE6C-88C6D0EAADDC}">
      <dsp:nvSpPr>
        <dsp:cNvPr id="0" name=""/>
        <dsp:cNvSpPr/>
      </dsp:nvSpPr>
      <dsp:spPr>
        <a:xfrm>
          <a:off x="1784649" y="1544244"/>
          <a:ext cx="2957418" cy="2058993"/>
        </a:xfrm>
        <a:prstGeom prst="roundRect">
          <a:avLst/>
        </a:prstGeom>
        <a:solidFill>
          <a:srgbClr val="B57BA8"/>
        </a:solidFill>
        <a:ln>
          <a:noFill/>
        </a:ln>
        <a:effectLst/>
        <a:scene3d>
          <a:camera prst="isometricOffAxis2Left" zoom="95000">
            <a:rot lat="1075750" lon="1244647" rev="21502667"/>
          </a:camera>
          <a:lightRig rig="chilly" dir="t"/>
        </a:scene3d>
        <a:sp3d extrusionH="381000" contourW="38100" prstMaterial="dkEdg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1" kern="1200" dirty="0" smtClean="0">
              <a:latin typeface="Calibri" charset="0"/>
              <a:ea typeface="Calibri" charset="0"/>
              <a:cs typeface="Calibri" charset="0"/>
            </a:rPr>
            <a:t>Step 4</a:t>
          </a:r>
          <a:endParaRPr lang="en-US" sz="6500" kern="1200" dirty="0">
            <a:latin typeface="Calibri" charset="0"/>
            <a:ea typeface="Calibri" charset="0"/>
            <a:cs typeface="Calibri" charset="0"/>
          </a:endParaRPr>
        </a:p>
      </dsp:txBody>
      <dsp:txXfrm>
        <a:off x="1885161" y="1644756"/>
        <a:ext cx="2756394" cy="18579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24E20-5F1C-9444-8432-3CC59A265413}">
      <dsp:nvSpPr>
        <dsp:cNvPr id="0" name=""/>
        <dsp:cNvSpPr/>
      </dsp:nvSpPr>
      <dsp:spPr>
        <a:xfrm>
          <a:off x="914399" y="0"/>
          <a:ext cx="10363200" cy="455407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CEB78F6-DDE8-1946-B4F8-9ED649BF2562}">
      <dsp:nvSpPr>
        <dsp:cNvPr id="0" name=""/>
        <dsp:cNvSpPr/>
      </dsp:nvSpPr>
      <dsp:spPr>
        <a:xfrm>
          <a:off x="1041"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1. Read transcript</a:t>
          </a:r>
          <a:endParaRPr lang="en-US" sz="2400" kern="1200" dirty="0">
            <a:solidFill>
              <a:schemeClr val="bg1"/>
            </a:solidFill>
          </a:endParaRPr>
        </a:p>
      </dsp:txBody>
      <dsp:txXfrm>
        <a:off x="82556" y="1447736"/>
        <a:ext cx="1506821" cy="1658598"/>
      </dsp:txXfrm>
    </dsp:sp>
    <dsp:sp modelId="{6B5DEAA2-F5B6-F440-9956-25C1FC0325F6}">
      <dsp:nvSpPr>
        <dsp:cNvPr id="0" name=""/>
        <dsp:cNvSpPr/>
      </dsp:nvSpPr>
      <dsp:spPr>
        <a:xfrm>
          <a:off x="1754385"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2. Read + open-code transcript</a:t>
          </a:r>
          <a:endParaRPr lang="en-US" sz="2400" kern="1200" dirty="0">
            <a:solidFill>
              <a:schemeClr val="bg1"/>
            </a:solidFill>
          </a:endParaRPr>
        </a:p>
      </dsp:txBody>
      <dsp:txXfrm>
        <a:off x="1835900" y="1447736"/>
        <a:ext cx="1506821" cy="1658598"/>
      </dsp:txXfrm>
    </dsp:sp>
    <dsp:sp modelId="{16533E4D-5E06-9B42-83E3-6BB1A6DF740A}">
      <dsp:nvSpPr>
        <dsp:cNvPr id="0" name=""/>
        <dsp:cNvSpPr/>
      </dsp:nvSpPr>
      <dsp:spPr>
        <a:xfrm>
          <a:off x="3507730"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3. Establish consensus on codes</a:t>
          </a:r>
          <a:endParaRPr lang="en-US" sz="2400" kern="1200" dirty="0">
            <a:solidFill>
              <a:schemeClr val="bg1"/>
            </a:solidFill>
          </a:endParaRPr>
        </a:p>
      </dsp:txBody>
      <dsp:txXfrm>
        <a:off x="3589245" y="1447736"/>
        <a:ext cx="1506821" cy="1658598"/>
      </dsp:txXfrm>
    </dsp:sp>
    <dsp:sp modelId="{767C4255-9D4A-724B-A895-BD5CAF8BFB52}">
      <dsp:nvSpPr>
        <dsp:cNvPr id="0" name=""/>
        <dsp:cNvSpPr/>
      </dsp:nvSpPr>
      <dsp:spPr>
        <a:xfrm>
          <a:off x="5261074"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4. Repeat steps 1-3 (10-20%)</a:t>
          </a:r>
          <a:endParaRPr lang="en-US" sz="2400" kern="1200" dirty="0">
            <a:solidFill>
              <a:schemeClr val="bg1"/>
            </a:solidFill>
          </a:endParaRPr>
        </a:p>
      </dsp:txBody>
      <dsp:txXfrm>
        <a:off x="5342589" y="1447736"/>
        <a:ext cx="1506821" cy="1658598"/>
      </dsp:txXfrm>
    </dsp:sp>
    <dsp:sp modelId="{44739BCC-A4D1-A04E-8292-8D3256311D34}">
      <dsp:nvSpPr>
        <dsp:cNvPr id="0" name=""/>
        <dsp:cNvSpPr/>
      </dsp:nvSpPr>
      <dsp:spPr>
        <a:xfrm>
          <a:off x="7014418" y="1366221"/>
          <a:ext cx="1669851" cy="1821628"/>
        </a:xfrm>
        <a:prstGeom prst="roundRect">
          <a:avLst/>
        </a:prstGeom>
        <a:solidFill>
          <a:srgbClr val="B57BA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5. Develop draft codebook</a:t>
          </a:r>
          <a:endParaRPr lang="en-US" sz="2400" kern="1200" dirty="0">
            <a:solidFill>
              <a:schemeClr val="bg1"/>
            </a:solidFill>
          </a:endParaRPr>
        </a:p>
      </dsp:txBody>
      <dsp:txXfrm>
        <a:off x="7095933" y="1447736"/>
        <a:ext cx="1506821" cy="1658598"/>
      </dsp:txXfrm>
    </dsp:sp>
    <dsp:sp modelId="{6AB9DBB9-F39D-8E4B-A099-C71276871295}">
      <dsp:nvSpPr>
        <dsp:cNvPr id="0" name=""/>
        <dsp:cNvSpPr/>
      </dsp:nvSpPr>
      <dsp:spPr>
        <a:xfrm>
          <a:off x="8767762"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6. Repeat steps 1-3 using codebook</a:t>
          </a:r>
          <a:endParaRPr lang="en-US" sz="2400" kern="1200" dirty="0">
            <a:solidFill>
              <a:schemeClr val="bg1"/>
            </a:solidFill>
          </a:endParaRPr>
        </a:p>
      </dsp:txBody>
      <dsp:txXfrm>
        <a:off x="8849277" y="1447736"/>
        <a:ext cx="1506821" cy="1658598"/>
      </dsp:txXfrm>
    </dsp:sp>
    <dsp:sp modelId="{51C14EDD-4408-9F44-947C-3E2E5AE35198}">
      <dsp:nvSpPr>
        <dsp:cNvPr id="0" name=""/>
        <dsp:cNvSpPr/>
      </dsp:nvSpPr>
      <dsp:spPr>
        <a:xfrm>
          <a:off x="10521106"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7. Refine codebook iteratively</a:t>
          </a:r>
          <a:endParaRPr lang="en-US" sz="2400" kern="1200" dirty="0">
            <a:solidFill>
              <a:schemeClr val="bg1"/>
            </a:solidFill>
          </a:endParaRPr>
        </a:p>
      </dsp:txBody>
      <dsp:txXfrm>
        <a:off x="10602621" y="1447736"/>
        <a:ext cx="1506821" cy="165859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CFB34-D033-47B1-B617-FF84465E7A71}">
      <dsp:nvSpPr>
        <dsp:cNvPr id="0" name=""/>
        <dsp:cNvSpPr/>
      </dsp:nvSpPr>
      <dsp:spPr>
        <a:xfrm>
          <a:off x="489503" y="0"/>
          <a:ext cx="5547709" cy="5147483"/>
        </a:xfrm>
        <a:prstGeom prst="rightArrow">
          <a:avLst/>
        </a:prstGeom>
        <a:solidFill>
          <a:srgbClr val="8397B0"/>
        </a:solidFill>
        <a:ln>
          <a:noFill/>
        </a:ln>
        <a:effectLst/>
        <a:sp3d z="-400500" extrusionH="63500" contourW="12700" prstMaterial="dkEdge">
          <a:contourClr>
            <a:schemeClr val="lt1">
              <a:tint val="50000"/>
            </a:schemeClr>
          </a:contourClr>
        </a:sp3d>
      </dsp:spPr>
      <dsp:style>
        <a:lnRef idx="0">
          <a:scrgbClr r="0" g="0" b="0"/>
        </a:lnRef>
        <a:fillRef idx="1">
          <a:scrgbClr r="0" g="0" b="0"/>
        </a:fillRef>
        <a:effectRef idx="0">
          <a:scrgbClr r="0" g="0" b="0"/>
        </a:effectRef>
        <a:fontRef idx="minor"/>
      </dsp:style>
    </dsp:sp>
    <dsp:sp modelId="{BDD724E0-3C94-4635-BE6C-88C6D0EAADDC}">
      <dsp:nvSpPr>
        <dsp:cNvPr id="0" name=""/>
        <dsp:cNvSpPr/>
      </dsp:nvSpPr>
      <dsp:spPr>
        <a:xfrm>
          <a:off x="1784649" y="1544244"/>
          <a:ext cx="2957418" cy="2058993"/>
        </a:xfrm>
        <a:prstGeom prst="roundRect">
          <a:avLst/>
        </a:prstGeom>
        <a:solidFill>
          <a:srgbClr val="B57BA8"/>
        </a:solidFill>
        <a:ln>
          <a:noFill/>
        </a:ln>
        <a:effectLst/>
        <a:scene3d>
          <a:camera prst="isometricOffAxis2Left" zoom="95000">
            <a:rot lat="1075750" lon="1244647" rev="21502667"/>
          </a:camera>
          <a:lightRig rig="chilly" dir="t"/>
        </a:scene3d>
        <a:sp3d extrusionH="381000" contourW="38100" prstMaterial="dkEdg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1" kern="1200" dirty="0" smtClean="0">
              <a:latin typeface="Calibri" charset="0"/>
              <a:ea typeface="Calibri" charset="0"/>
              <a:cs typeface="Calibri" charset="0"/>
            </a:rPr>
            <a:t>Step 5</a:t>
          </a:r>
          <a:endParaRPr lang="en-US" sz="6500" kern="1200" dirty="0">
            <a:latin typeface="Calibri" charset="0"/>
            <a:ea typeface="Calibri" charset="0"/>
            <a:cs typeface="Calibri" charset="0"/>
          </a:endParaRPr>
        </a:p>
      </dsp:txBody>
      <dsp:txXfrm>
        <a:off x="1885161" y="1644756"/>
        <a:ext cx="2756394" cy="185796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24E20-5F1C-9444-8432-3CC59A265413}">
      <dsp:nvSpPr>
        <dsp:cNvPr id="0" name=""/>
        <dsp:cNvSpPr/>
      </dsp:nvSpPr>
      <dsp:spPr>
        <a:xfrm>
          <a:off x="914399" y="0"/>
          <a:ext cx="10363200" cy="455407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CEB78F6-DDE8-1946-B4F8-9ED649BF2562}">
      <dsp:nvSpPr>
        <dsp:cNvPr id="0" name=""/>
        <dsp:cNvSpPr/>
      </dsp:nvSpPr>
      <dsp:spPr>
        <a:xfrm>
          <a:off x="1041"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1. Read transcript</a:t>
          </a:r>
          <a:endParaRPr lang="en-US" sz="2400" kern="1200" dirty="0">
            <a:solidFill>
              <a:schemeClr val="bg1"/>
            </a:solidFill>
          </a:endParaRPr>
        </a:p>
      </dsp:txBody>
      <dsp:txXfrm>
        <a:off x="82556" y="1447736"/>
        <a:ext cx="1506821" cy="1658598"/>
      </dsp:txXfrm>
    </dsp:sp>
    <dsp:sp modelId="{6B5DEAA2-F5B6-F440-9956-25C1FC0325F6}">
      <dsp:nvSpPr>
        <dsp:cNvPr id="0" name=""/>
        <dsp:cNvSpPr/>
      </dsp:nvSpPr>
      <dsp:spPr>
        <a:xfrm>
          <a:off x="1754385"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2. Read + open-code transcript</a:t>
          </a:r>
          <a:endParaRPr lang="en-US" sz="2400" kern="1200" dirty="0">
            <a:solidFill>
              <a:schemeClr val="bg1"/>
            </a:solidFill>
          </a:endParaRPr>
        </a:p>
      </dsp:txBody>
      <dsp:txXfrm>
        <a:off x="1835900" y="1447736"/>
        <a:ext cx="1506821" cy="1658598"/>
      </dsp:txXfrm>
    </dsp:sp>
    <dsp:sp modelId="{16533E4D-5E06-9B42-83E3-6BB1A6DF740A}">
      <dsp:nvSpPr>
        <dsp:cNvPr id="0" name=""/>
        <dsp:cNvSpPr/>
      </dsp:nvSpPr>
      <dsp:spPr>
        <a:xfrm>
          <a:off x="3507730"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3. Establish consensus on codes</a:t>
          </a:r>
          <a:endParaRPr lang="en-US" sz="2400" kern="1200" dirty="0">
            <a:solidFill>
              <a:schemeClr val="bg1"/>
            </a:solidFill>
          </a:endParaRPr>
        </a:p>
      </dsp:txBody>
      <dsp:txXfrm>
        <a:off x="3589245" y="1447736"/>
        <a:ext cx="1506821" cy="1658598"/>
      </dsp:txXfrm>
    </dsp:sp>
    <dsp:sp modelId="{767C4255-9D4A-724B-A895-BD5CAF8BFB52}">
      <dsp:nvSpPr>
        <dsp:cNvPr id="0" name=""/>
        <dsp:cNvSpPr/>
      </dsp:nvSpPr>
      <dsp:spPr>
        <a:xfrm>
          <a:off x="5261074"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4. Repeat steps 1-3 (10-20%)</a:t>
          </a:r>
          <a:endParaRPr lang="en-US" sz="2400" kern="1200" dirty="0">
            <a:solidFill>
              <a:schemeClr val="bg1"/>
            </a:solidFill>
          </a:endParaRPr>
        </a:p>
      </dsp:txBody>
      <dsp:txXfrm>
        <a:off x="5342589" y="1447736"/>
        <a:ext cx="1506821" cy="1658598"/>
      </dsp:txXfrm>
    </dsp:sp>
    <dsp:sp modelId="{44739BCC-A4D1-A04E-8292-8D3256311D34}">
      <dsp:nvSpPr>
        <dsp:cNvPr id="0" name=""/>
        <dsp:cNvSpPr/>
      </dsp:nvSpPr>
      <dsp:spPr>
        <a:xfrm>
          <a:off x="7014418"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5. Develop draft codebook</a:t>
          </a:r>
          <a:endParaRPr lang="en-US" sz="2400" kern="1200" dirty="0">
            <a:solidFill>
              <a:schemeClr val="bg1"/>
            </a:solidFill>
          </a:endParaRPr>
        </a:p>
      </dsp:txBody>
      <dsp:txXfrm>
        <a:off x="7095933" y="1447736"/>
        <a:ext cx="1506821" cy="1658598"/>
      </dsp:txXfrm>
    </dsp:sp>
    <dsp:sp modelId="{6AB9DBB9-F39D-8E4B-A099-C71276871295}">
      <dsp:nvSpPr>
        <dsp:cNvPr id="0" name=""/>
        <dsp:cNvSpPr/>
      </dsp:nvSpPr>
      <dsp:spPr>
        <a:xfrm>
          <a:off x="8767762" y="1366221"/>
          <a:ext cx="1669851" cy="1821628"/>
        </a:xfrm>
        <a:prstGeom prst="roundRect">
          <a:avLst/>
        </a:prstGeom>
        <a:solidFill>
          <a:srgbClr val="B57BA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6. Code transcripts using codebook</a:t>
          </a:r>
          <a:endParaRPr lang="en-US" sz="2400" kern="1200" dirty="0">
            <a:solidFill>
              <a:schemeClr val="bg1"/>
            </a:solidFill>
          </a:endParaRPr>
        </a:p>
      </dsp:txBody>
      <dsp:txXfrm>
        <a:off x="8849277" y="1447736"/>
        <a:ext cx="1506821" cy="1658598"/>
      </dsp:txXfrm>
    </dsp:sp>
    <dsp:sp modelId="{51C14EDD-4408-9F44-947C-3E2E5AE35198}">
      <dsp:nvSpPr>
        <dsp:cNvPr id="0" name=""/>
        <dsp:cNvSpPr/>
      </dsp:nvSpPr>
      <dsp:spPr>
        <a:xfrm>
          <a:off x="10521106"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7. Refine codebook iteratively</a:t>
          </a:r>
          <a:endParaRPr lang="en-US" sz="2400" kern="1200" dirty="0">
            <a:solidFill>
              <a:schemeClr val="bg1"/>
            </a:solidFill>
          </a:endParaRPr>
        </a:p>
      </dsp:txBody>
      <dsp:txXfrm>
        <a:off x="10602621" y="1447736"/>
        <a:ext cx="1506821" cy="165859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CFB34-D033-47B1-B617-FF84465E7A71}">
      <dsp:nvSpPr>
        <dsp:cNvPr id="0" name=""/>
        <dsp:cNvSpPr/>
      </dsp:nvSpPr>
      <dsp:spPr>
        <a:xfrm>
          <a:off x="489503" y="0"/>
          <a:ext cx="5547709" cy="5147483"/>
        </a:xfrm>
        <a:prstGeom prst="rightArrow">
          <a:avLst/>
        </a:prstGeom>
        <a:solidFill>
          <a:srgbClr val="8397B0"/>
        </a:solidFill>
        <a:ln>
          <a:noFill/>
        </a:ln>
        <a:effectLst/>
        <a:sp3d z="-400500" extrusionH="63500" contourW="12700" prstMaterial="dkEdge">
          <a:contourClr>
            <a:schemeClr val="lt1">
              <a:tint val="50000"/>
            </a:schemeClr>
          </a:contourClr>
        </a:sp3d>
      </dsp:spPr>
      <dsp:style>
        <a:lnRef idx="0">
          <a:scrgbClr r="0" g="0" b="0"/>
        </a:lnRef>
        <a:fillRef idx="1">
          <a:scrgbClr r="0" g="0" b="0"/>
        </a:fillRef>
        <a:effectRef idx="0">
          <a:scrgbClr r="0" g="0" b="0"/>
        </a:effectRef>
        <a:fontRef idx="minor"/>
      </dsp:style>
    </dsp:sp>
    <dsp:sp modelId="{BDD724E0-3C94-4635-BE6C-88C6D0EAADDC}">
      <dsp:nvSpPr>
        <dsp:cNvPr id="0" name=""/>
        <dsp:cNvSpPr/>
      </dsp:nvSpPr>
      <dsp:spPr>
        <a:xfrm>
          <a:off x="1784649" y="1544244"/>
          <a:ext cx="2957418" cy="2058993"/>
        </a:xfrm>
        <a:prstGeom prst="roundRect">
          <a:avLst/>
        </a:prstGeom>
        <a:solidFill>
          <a:srgbClr val="B57BA8"/>
        </a:solidFill>
        <a:ln>
          <a:noFill/>
        </a:ln>
        <a:effectLst/>
        <a:scene3d>
          <a:camera prst="isometricOffAxis2Left" zoom="95000">
            <a:rot lat="1075750" lon="1244647" rev="21502667"/>
          </a:camera>
          <a:lightRig rig="chilly" dir="t"/>
        </a:scene3d>
        <a:sp3d extrusionH="381000" contourW="38100" prstMaterial="dkEdg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1" kern="1200" dirty="0" smtClean="0">
              <a:latin typeface="Calibri" charset="0"/>
              <a:ea typeface="Calibri" charset="0"/>
              <a:cs typeface="Calibri" charset="0"/>
            </a:rPr>
            <a:t>Step 6</a:t>
          </a:r>
          <a:endParaRPr lang="en-US" sz="6500" kern="1200" dirty="0">
            <a:latin typeface="Calibri" charset="0"/>
            <a:ea typeface="Calibri" charset="0"/>
            <a:cs typeface="Calibri" charset="0"/>
          </a:endParaRPr>
        </a:p>
      </dsp:txBody>
      <dsp:txXfrm>
        <a:off x="1885161" y="1644756"/>
        <a:ext cx="2756394" cy="185796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24E20-5F1C-9444-8432-3CC59A265413}">
      <dsp:nvSpPr>
        <dsp:cNvPr id="0" name=""/>
        <dsp:cNvSpPr/>
      </dsp:nvSpPr>
      <dsp:spPr>
        <a:xfrm>
          <a:off x="914399" y="0"/>
          <a:ext cx="10363200" cy="455407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CEB78F6-DDE8-1946-B4F8-9ED649BF2562}">
      <dsp:nvSpPr>
        <dsp:cNvPr id="0" name=""/>
        <dsp:cNvSpPr/>
      </dsp:nvSpPr>
      <dsp:spPr>
        <a:xfrm>
          <a:off x="1041"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1. Read transcript</a:t>
          </a:r>
          <a:endParaRPr lang="en-US" sz="2400" kern="1200" dirty="0">
            <a:solidFill>
              <a:schemeClr val="bg1"/>
            </a:solidFill>
          </a:endParaRPr>
        </a:p>
      </dsp:txBody>
      <dsp:txXfrm>
        <a:off x="82556" y="1447736"/>
        <a:ext cx="1506821" cy="1658598"/>
      </dsp:txXfrm>
    </dsp:sp>
    <dsp:sp modelId="{6B5DEAA2-F5B6-F440-9956-25C1FC0325F6}">
      <dsp:nvSpPr>
        <dsp:cNvPr id="0" name=""/>
        <dsp:cNvSpPr/>
      </dsp:nvSpPr>
      <dsp:spPr>
        <a:xfrm>
          <a:off x="1754385"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2. Read + open-code transcript</a:t>
          </a:r>
          <a:endParaRPr lang="en-US" sz="2400" kern="1200" dirty="0">
            <a:solidFill>
              <a:schemeClr val="bg1"/>
            </a:solidFill>
          </a:endParaRPr>
        </a:p>
      </dsp:txBody>
      <dsp:txXfrm>
        <a:off x="1835900" y="1447736"/>
        <a:ext cx="1506821" cy="1658598"/>
      </dsp:txXfrm>
    </dsp:sp>
    <dsp:sp modelId="{16533E4D-5E06-9B42-83E3-6BB1A6DF740A}">
      <dsp:nvSpPr>
        <dsp:cNvPr id="0" name=""/>
        <dsp:cNvSpPr/>
      </dsp:nvSpPr>
      <dsp:spPr>
        <a:xfrm>
          <a:off x="3507730"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3. Establish consensus on codes</a:t>
          </a:r>
          <a:endParaRPr lang="en-US" sz="2400" kern="1200" dirty="0">
            <a:solidFill>
              <a:schemeClr val="bg1"/>
            </a:solidFill>
          </a:endParaRPr>
        </a:p>
      </dsp:txBody>
      <dsp:txXfrm>
        <a:off x="3589245" y="1447736"/>
        <a:ext cx="1506821" cy="1658598"/>
      </dsp:txXfrm>
    </dsp:sp>
    <dsp:sp modelId="{767C4255-9D4A-724B-A895-BD5CAF8BFB52}">
      <dsp:nvSpPr>
        <dsp:cNvPr id="0" name=""/>
        <dsp:cNvSpPr/>
      </dsp:nvSpPr>
      <dsp:spPr>
        <a:xfrm>
          <a:off x="5261074"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4. Repeat steps 1-3 (10-20%)</a:t>
          </a:r>
          <a:endParaRPr lang="en-US" sz="2400" kern="1200" dirty="0">
            <a:solidFill>
              <a:schemeClr val="bg1"/>
            </a:solidFill>
          </a:endParaRPr>
        </a:p>
      </dsp:txBody>
      <dsp:txXfrm>
        <a:off x="5342589" y="1447736"/>
        <a:ext cx="1506821" cy="1658598"/>
      </dsp:txXfrm>
    </dsp:sp>
    <dsp:sp modelId="{44739BCC-A4D1-A04E-8292-8D3256311D34}">
      <dsp:nvSpPr>
        <dsp:cNvPr id="0" name=""/>
        <dsp:cNvSpPr/>
      </dsp:nvSpPr>
      <dsp:spPr>
        <a:xfrm>
          <a:off x="7014418"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5. Develop draft codebook</a:t>
          </a:r>
          <a:endParaRPr lang="en-US" sz="2400" kern="1200" dirty="0">
            <a:solidFill>
              <a:schemeClr val="bg1"/>
            </a:solidFill>
          </a:endParaRPr>
        </a:p>
      </dsp:txBody>
      <dsp:txXfrm>
        <a:off x="7095933" y="1447736"/>
        <a:ext cx="1506821" cy="1658598"/>
      </dsp:txXfrm>
    </dsp:sp>
    <dsp:sp modelId="{6AB9DBB9-F39D-8E4B-A099-C71276871295}">
      <dsp:nvSpPr>
        <dsp:cNvPr id="0" name=""/>
        <dsp:cNvSpPr/>
      </dsp:nvSpPr>
      <dsp:spPr>
        <a:xfrm>
          <a:off x="8767762"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6. Code transcripts using codebook</a:t>
          </a:r>
          <a:endParaRPr lang="en-US" sz="2400" kern="1200" dirty="0">
            <a:solidFill>
              <a:schemeClr val="bg1"/>
            </a:solidFill>
          </a:endParaRPr>
        </a:p>
      </dsp:txBody>
      <dsp:txXfrm>
        <a:off x="8849277" y="1447736"/>
        <a:ext cx="1506821" cy="1658598"/>
      </dsp:txXfrm>
    </dsp:sp>
    <dsp:sp modelId="{51C14EDD-4408-9F44-947C-3E2E5AE35198}">
      <dsp:nvSpPr>
        <dsp:cNvPr id="0" name=""/>
        <dsp:cNvSpPr/>
      </dsp:nvSpPr>
      <dsp:spPr>
        <a:xfrm>
          <a:off x="10521106" y="1366221"/>
          <a:ext cx="1669851" cy="1821628"/>
        </a:xfrm>
        <a:prstGeom prst="roundRect">
          <a:avLst/>
        </a:prstGeom>
        <a:solidFill>
          <a:srgbClr val="B57BA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7. Refine codebook iteratively</a:t>
          </a:r>
          <a:endParaRPr lang="en-US" sz="2400" kern="1200" dirty="0">
            <a:solidFill>
              <a:schemeClr val="bg1"/>
            </a:solidFill>
          </a:endParaRPr>
        </a:p>
      </dsp:txBody>
      <dsp:txXfrm>
        <a:off x="10602621" y="1447736"/>
        <a:ext cx="1506821" cy="165859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CFB34-D033-47B1-B617-FF84465E7A71}">
      <dsp:nvSpPr>
        <dsp:cNvPr id="0" name=""/>
        <dsp:cNvSpPr/>
      </dsp:nvSpPr>
      <dsp:spPr>
        <a:xfrm>
          <a:off x="489503" y="0"/>
          <a:ext cx="5547709" cy="5147483"/>
        </a:xfrm>
        <a:prstGeom prst="rightArrow">
          <a:avLst/>
        </a:prstGeom>
        <a:solidFill>
          <a:srgbClr val="8397B0"/>
        </a:solidFill>
        <a:ln>
          <a:noFill/>
        </a:ln>
        <a:effectLst/>
        <a:sp3d z="-400500" extrusionH="63500" contourW="12700" prstMaterial="dkEdge">
          <a:contourClr>
            <a:schemeClr val="lt1">
              <a:tint val="50000"/>
            </a:schemeClr>
          </a:contourClr>
        </a:sp3d>
      </dsp:spPr>
      <dsp:style>
        <a:lnRef idx="0">
          <a:scrgbClr r="0" g="0" b="0"/>
        </a:lnRef>
        <a:fillRef idx="1">
          <a:scrgbClr r="0" g="0" b="0"/>
        </a:fillRef>
        <a:effectRef idx="0">
          <a:scrgbClr r="0" g="0" b="0"/>
        </a:effectRef>
        <a:fontRef idx="minor"/>
      </dsp:style>
    </dsp:sp>
    <dsp:sp modelId="{BDD724E0-3C94-4635-BE6C-88C6D0EAADDC}">
      <dsp:nvSpPr>
        <dsp:cNvPr id="0" name=""/>
        <dsp:cNvSpPr/>
      </dsp:nvSpPr>
      <dsp:spPr>
        <a:xfrm>
          <a:off x="1784649" y="1544244"/>
          <a:ext cx="2957418" cy="2058993"/>
        </a:xfrm>
        <a:prstGeom prst="roundRect">
          <a:avLst/>
        </a:prstGeom>
        <a:solidFill>
          <a:srgbClr val="B57BA8"/>
        </a:solidFill>
        <a:ln>
          <a:noFill/>
        </a:ln>
        <a:effectLst/>
        <a:scene3d>
          <a:camera prst="isometricOffAxis2Left" zoom="95000">
            <a:rot lat="1075750" lon="1244647" rev="21502667"/>
          </a:camera>
          <a:lightRig rig="chilly" dir="t"/>
        </a:scene3d>
        <a:sp3d extrusionH="381000" contourW="38100" prstMaterial="dkEdg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1" kern="1200" dirty="0" smtClean="0">
              <a:latin typeface="Calibri" charset="0"/>
              <a:ea typeface="Calibri" charset="0"/>
              <a:cs typeface="Calibri" charset="0"/>
            </a:rPr>
            <a:t>Step 7</a:t>
          </a:r>
          <a:endParaRPr lang="en-US" sz="6500" kern="1200" dirty="0">
            <a:latin typeface="Calibri" charset="0"/>
            <a:ea typeface="Calibri" charset="0"/>
            <a:cs typeface="Calibri" charset="0"/>
          </a:endParaRPr>
        </a:p>
      </dsp:txBody>
      <dsp:txXfrm>
        <a:off x="1885161" y="1644756"/>
        <a:ext cx="2756394" cy="185796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CFB34-D033-47B1-B617-FF84465E7A71}">
      <dsp:nvSpPr>
        <dsp:cNvPr id="0" name=""/>
        <dsp:cNvSpPr/>
      </dsp:nvSpPr>
      <dsp:spPr>
        <a:xfrm>
          <a:off x="489503" y="0"/>
          <a:ext cx="5547709" cy="5147483"/>
        </a:xfrm>
        <a:prstGeom prst="rightArrow">
          <a:avLst/>
        </a:prstGeom>
        <a:solidFill>
          <a:srgbClr val="8397B0"/>
        </a:solidFill>
        <a:ln>
          <a:noFill/>
        </a:ln>
        <a:effectLst/>
        <a:sp3d z="-400500" extrusionH="63500" contourW="12700" prstMaterial="dkEdge">
          <a:contourClr>
            <a:schemeClr val="lt1">
              <a:tint val="50000"/>
            </a:schemeClr>
          </a:contourClr>
        </a:sp3d>
      </dsp:spPr>
      <dsp:style>
        <a:lnRef idx="0">
          <a:scrgbClr r="0" g="0" b="0"/>
        </a:lnRef>
        <a:fillRef idx="1">
          <a:scrgbClr r="0" g="0" b="0"/>
        </a:fillRef>
        <a:effectRef idx="0">
          <a:scrgbClr r="0" g="0" b="0"/>
        </a:effectRef>
        <a:fontRef idx="minor"/>
      </dsp:style>
    </dsp:sp>
    <dsp:sp modelId="{BDD724E0-3C94-4635-BE6C-88C6D0EAADDC}">
      <dsp:nvSpPr>
        <dsp:cNvPr id="0" name=""/>
        <dsp:cNvSpPr/>
      </dsp:nvSpPr>
      <dsp:spPr>
        <a:xfrm>
          <a:off x="1213561" y="1544244"/>
          <a:ext cx="4099594" cy="2058993"/>
        </a:xfrm>
        <a:prstGeom prst="roundRect">
          <a:avLst/>
        </a:prstGeom>
        <a:solidFill>
          <a:srgbClr val="B57BA8"/>
        </a:solidFill>
        <a:ln>
          <a:noFill/>
        </a:ln>
        <a:effectLst/>
        <a:scene3d>
          <a:camera prst="isometricOffAxis2Left" zoom="95000">
            <a:rot lat="1075750" lon="1244647" rev="21502667"/>
          </a:camera>
          <a:lightRig rig="chilly" dir="t"/>
        </a:scene3d>
        <a:sp3d extrusionH="381000" contourW="38100" prstMaterial="dkEdg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b="1" kern="1200" dirty="0" smtClean="0">
              <a:latin typeface="Calibri" charset="0"/>
              <a:ea typeface="Calibri" charset="0"/>
              <a:cs typeface="Calibri" charset="0"/>
            </a:rPr>
            <a:t>Presentation of Results</a:t>
          </a:r>
          <a:endParaRPr lang="en-US" sz="5200" kern="1200" dirty="0">
            <a:latin typeface="Calibri" charset="0"/>
            <a:ea typeface="Calibri" charset="0"/>
            <a:cs typeface="Calibri" charset="0"/>
          </a:endParaRPr>
        </a:p>
      </dsp:txBody>
      <dsp:txXfrm>
        <a:off x="1314073" y="1644756"/>
        <a:ext cx="3898570" cy="18579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CFB34-D033-47B1-B617-FF84465E7A71}">
      <dsp:nvSpPr>
        <dsp:cNvPr id="0" name=""/>
        <dsp:cNvSpPr/>
      </dsp:nvSpPr>
      <dsp:spPr>
        <a:xfrm>
          <a:off x="489503" y="0"/>
          <a:ext cx="5547709" cy="5147483"/>
        </a:xfrm>
        <a:prstGeom prst="rightArrow">
          <a:avLst/>
        </a:prstGeom>
        <a:solidFill>
          <a:srgbClr val="8397B0"/>
        </a:solidFill>
        <a:ln>
          <a:noFill/>
        </a:ln>
        <a:effectLst/>
        <a:sp3d z="-400500" extrusionH="63500" contourW="12700" prstMaterial="dkEdge">
          <a:contourClr>
            <a:schemeClr val="lt1">
              <a:tint val="50000"/>
            </a:schemeClr>
          </a:contourClr>
        </a:sp3d>
      </dsp:spPr>
      <dsp:style>
        <a:lnRef idx="0">
          <a:scrgbClr r="0" g="0" b="0"/>
        </a:lnRef>
        <a:fillRef idx="1">
          <a:scrgbClr r="0" g="0" b="0"/>
        </a:fillRef>
        <a:effectRef idx="0">
          <a:scrgbClr r="0" g="0" b="0"/>
        </a:effectRef>
        <a:fontRef idx="minor"/>
      </dsp:style>
    </dsp:sp>
    <dsp:sp modelId="{BDD724E0-3C94-4635-BE6C-88C6D0EAADDC}">
      <dsp:nvSpPr>
        <dsp:cNvPr id="0" name=""/>
        <dsp:cNvSpPr/>
      </dsp:nvSpPr>
      <dsp:spPr>
        <a:xfrm>
          <a:off x="1284947" y="1544244"/>
          <a:ext cx="3956822" cy="2058993"/>
        </a:xfrm>
        <a:prstGeom prst="roundRect">
          <a:avLst/>
        </a:prstGeom>
        <a:solidFill>
          <a:srgbClr val="B57BA8"/>
        </a:solidFill>
        <a:ln>
          <a:noFill/>
        </a:ln>
        <a:effectLst/>
        <a:scene3d>
          <a:camera prst="isometricOffAxis2Left" zoom="95000">
            <a:rot lat="1075750" lon="1244647" rev="21502667"/>
          </a:camera>
          <a:lightRig rig="chilly" dir="t"/>
        </a:scene3d>
        <a:sp3d extrusionH="381000" contourW="38100" prstMaterial="dkEdg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b="1" kern="1200" dirty="0" smtClean="0">
              <a:latin typeface="Calibri" charset="0"/>
              <a:ea typeface="Calibri" charset="0"/>
              <a:cs typeface="Calibri" charset="0"/>
            </a:rPr>
            <a:t>During each interview</a:t>
          </a:r>
          <a:endParaRPr lang="en-US" sz="5200" kern="1200" dirty="0">
            <a:latin typeface="Calibri" charset="0"/>
            <a:ea typeface="Calibri" charset="0"/>
            <a:cs typeface="Calibri" charset="0"/>
          </a:endParaRPr>
        </a:p>
      </dsp:txBody>
      <dsp:txXfrm>
        <a:off x="1385459" y="1644756"/>
        <a:ext cx="3755798" cy="185796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CFB34-D033-47B1-B617-FF84465E7A71}">
      <dsp:nvSpPr>
        <dsp:cNvPr id="0" name=""/>
        <dsp:cNvSpPr/>
      </dsp:nvSpPr>
      <dsp:spPr>
        <a:xfrm>
          <a:off x="489503" y="0"/>
          <a:ext cx="5547709" cy="5147483"/>
        </a:xfrm>
        <a:prstGeom prst="rightArrow">
          <a:avLst/>
        </a:prstGeom>
        <a:solidFill>
          <a:srgbClr val="8397B0"/>
        </a:solidFill>
        <a:ln>
          <a:noFill/>
        </a:ln>
        <a:effectLst/>
        <a:sp3d z="-400500" extrusionH="63500" contourW="12700" prstMaterial="dkEdge">
          <a:contourClr>
            <a:schemeClr val="lt1">
              <a:tint val="50000"/>
            </a:schemeClr>
          </a:contourClr>
        </a:sp3d>
      </dsp:spPr>
      <dsp:style>
        <a:lnRef idx="0">
          <a:scrgbClr r="0" g="0" b="0"/>
        </a:lnRef>
        <a:fillRef idx="1">
          <a:scrgbClr r="0" g="0" b="0"/>
        </a:fillRef>
        <a:effectRef idx="0">
          <a:scrgbClr r="0" g="0" b="0"/>
        </a:effectRef>
        <a:fontRef idx="minor"/>
      </dsp:style>
    </dsp:sp>
    <dsp:sp modelId="{BDD724E0-3C94-4635-BE6C-88C6D0EAADDC}">
      <dsp:nvSpPr>
        <dsp:cNvPr id="0" name=""/>
        <dsp:cNvSpPr/>
      </dsp:nvSpPr>
      <dsp:spPr>
        <a:xfrm>
          <a:off x="1213561" y="1544244"/>
          <a:ext cx="4099594" cy="2058993"/>
        </a:xfrm>
        <a:prstGeom prst="roundRect">
          <a:avLst/>
        </a:prstGeom>
        <a:solidFill>
          <a:srgbClr val="B57BA8"/>
        </a:solidFill>
        <a:ln>
          <a:noFill/>
        </a:ln>
        <a:effectLst/>
        <a:scene3d>
          <a:camera prst="isometricOffAxis2Left" zoom="95000">
            <a:rot lat="1075750" lon="1244647" rev="21502667"/>
          </a:camera>
          <a:lightRig rig="chilly" dir="t"/>
        </a:scene3d>
        <a:sp3d extrusionH="381000" contourW="38100" prstMaterial="dkEdg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b="1" kern="1200" dirty="0" smtClean="0">
              <a:latin typeface="Calibri" charset="0"/>
              <a:ea typeface="Calibri" charset="0"/>
              <a:cs typeface="Calibri" charset="0"/>
            </a:rPr>
            <a:t>Presentation of Results</a:t>
          </a:r>
          <a:endParaRPr lang="en-US" sz="5200" kern="1200" dirty="0">
            <a:latin typeface="Calibri" charset="0"/>
            <a:ea typeface="Calibri" charset="0"/>
            <a:cs typeface="Calibri" charset="0"/>
          </a:endParaRPr>
        </a:p>
      </dsp:txBody>
      <dsp:txXfrm>
        <a:off x="1314073" y="1644756"/>
        <a:ext cx="3898570" cy="18579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CFB34-D033-47B1-B617-FF84465E7A71}">
      <dsp:nvSpPr>
        <dsp:cNvPr id="0" name=""/>
        <dsp:cNvSpPr/>
      </dsp:nvSpPr>
      <dsp:spPr>
        <a:xfrm>
          <a:off x="489503" y="0"/>
          <a:ext cx="5547709" cy="5147483"/>
        </a:xfrm>
        <a:prstGeom prst="rightArrow">
          <a:avLst/>
        </a:prstGeom>
        <a:solidFill>
          <a:srgbClr val="8397B0"/>
        </a:solidFill>
        <a:ln>
          <a:noFill/>
        </a:ln>
        <a:effectLst/>
        <a:sp3d z="-400500" extrusionH="63500" contourW="12700" prstMaterial="dkEdge">
          <a:contourClr>
            <a:schemeClr val="lt1">
              <a:tint val="50000"/>
            </a:schemeClr>
          </a:contourClr>
        </a:sp3d>
      </dsp:spPr>
      <dsp:style>
        <a:lnRef idx="0">
          <a:scrgbClr r="0" g="0" b="0"/>
        </a:lnRef>
        <a:fillRef idx="1">
          <a:scrgbClr r="0" g="0" b="0"/>
        </a:fillRef>
        <a:effectRef idx="0">
          <a:scrgbClr r="0" g="0" b="0"/>
        </a:effectRef>
        <a:fontRef idx="minor"/>
      </dsp:style>
    </dsp:sp>
    <dsp:sp modelId="{BDD724E0-3C94-4635-BE6C-88C6D0EAADDC}">
      <dsp:nvSpPr>
        <dsp:cNvPr id="0" name=""/>
        <dsp:cNvSpPr/>
      </dsp:nvSpPr>
      <dsp:spPr>
        <a:xfrm>
          <a:off x="1713263" y="1544244"/>
          <a:ext cx="3100190" cy="2058993"/>
        </a:xfrm>
        <a:prstGeom prst="roundRect">
          <a:avLst/>
        </a:prstGeom>
        <a:solidFill>
          <a:srgbClr val="B57BA8"/>
        </a:solidFill>
        <a:ln>
          <a:noFill/>
        </a:ln>
        <a:effectLst/>
        <a:scene3d>
          <a:camera prst="isometricOffAxis2Left" zoom="95000">
            <a:rot lat="1075750" lon="1244647" rev="21502667"/>
          </a:camera>
          <a:lightRig rig="chilly" dir="t"/>
        </a:scene3d>
        <a:sp3d extrusionH="381000" contourW="38100" prstMaterial="dkEdg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b="1" kern="1200" dirty="0" smtClean="0">
              <a:latin typeface="Calibri" charset="0"/>
              <a:ea typeface="Calibri" charset="0"/>
              <a:cs typeface="Calibri" charset="0"/>
            </a:rPr>
            <a:t>After each </a:t>
          </a:r>
        </a:p>
        <a:p>
          <a:pPr lvl="0" algn="ctr" defTabSz="2000250">
            <a:lnSpc>
              <a:spcPct val="90000"/>
            </a:lnSpc>
            <a:spcBef>
              <a:spcPct val="0"/>
            </a:spcBef>
            <a:spcAft>
              <a:spcPct val="35000"/>
            </a:spcAft>
          </a:pPr>
          <a:r>
            <a:rPr lang="en-US" sz="4500" b="1" kern="1200" dirty="0" smtClean="0">
              <a:latin typeface="Calibri" charset="0"/>
              <a:ea typeface="Calibri" charset="0"/>
              <a:cs typeface="Calibri" charset="0"/>
            </a:rPr>
            <a:t>interview</a:t>
          </a:r>
          <a:endParaRPr lang="en-US" sz="4500" kern="1200" dirty="0">
            <a:latin typeface="Calibri" charset="0"/>
            <a:ea typeface="Calibri" charset="0"/>
            <a:cs typeface="Calibri" charset="0"/>
          </a:endParaRPr>
        </a:p>
      </dsp:txBody>
      <dsp:txXfrm>
        <a:off x="1813775" y="1644756"/>
        <a:ext cx="2899166" cy="18579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24E20-5F1C-9444-8432-3CC59A265413}">
      <dsp:nvSpPr>
        <dsp:cNvPr id="0" name=""/>
        <dsp:cNvSpPr/>
      </dsp:nvSpPr>
      <dsp:spPr>
        <a:xfrm>
          <a:off x="914399" y="0"/>
          <a:ext cx="10363200" cy="455407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CEB78F6-DDE8-1946-B4F8-9ED649BF2562}">
      <dsp:nvSpPr>
        <dsp:cNvPr id="0" name=""/>
        <dsp:cNvSpPr/>
      </dsp:nvSpPr>
      <dsp:spPr>
        <a:xfrm>
          <a:off x="1041" y="1366221"/>
          <a:ext cx="1669851" cy="1821628"/>
        </a:xfrm>
        <a:prstGeom prst="roundRect">
          <a:avLst/>
        </a:prstGeom>
        <a:solidFill>
          <a:srgbClr val="B57BA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1. Read transcript</a:t>
          </a:r>
          <a:endParaRPr lang="en-US" sz="2400" kern="1200" dirty="0">
            <a:solidFill>
              <a:schemeClr val="bg1"/>
            </a:solidFill>
          </a:endParaRPr>
        </a:p>
      </dsp:txBody>
      <dsp:txXfrm>
        <a:off x="82556" y="1447736"/>
        <a:ext cx="1506821" cy="1658598"/>
      </dsp:txXfrm>
    </dsp:sp>
    <dsp:sp modelId="{6B5DEAA2-F5B6-F440-9956-25C1FC0325F6}">
      <dsp:nvSpPr>
        <dsp:cNvPr id="0" name=""/>
        <dsp:cNvSpPr/>
      </dsp:nvSpPr>
      <dsp:spPr>
        <a:xfrm>
          <a:off x="1754385" y="1366221"/>
          <a:ext cx="1669851" cy="1821628"/>
        </a:xfrm>
        <a:prstGeom prst="roundRect">
          <a:avLst/>
        </a:prstGeom>
        <a:solidFill>
          <a:srgbClr val="B57BA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2. Read + open-code transcript</a:t>
          </a:r>
          <a:endParaRPr lang="en-US" sz="2400" kern="1200" dirty="0">
            <a:solidFill>
              <a:schemeClr val="bg1"/>
            </a:solidFill>
          </a:endParaRPr>
        </a:p>
      </dsp:txBody>
      <dsp:txXfrm>
        <a:off x="1835900" y="1447736"/>
        <a:ext cx="1506821" cy="1658598"/>
      </dsp:txXfrm>
    </dsp:sp>
    <dsp:sp modelId="{16533E4D-5E06-9B42-83E3-6BB1A6DF740A}">
      <dsp:nvSpPr>
        <dsp:cNvPr id="0" name=""/>
        <dsp:cNvSpPr/>
      </dsp:nvSpPr>
      <dsp:spPr>
        <a:xfrm>
          <a:off x="3507730" y="1366221"/>
          <a:ext cx="1669851" cy="1821628"/>
        </a:xfrm>
        <a:prstGeom prst="roundRect">
          <a:avLst/>
        </a:prstGeom>
        <a:solidFill>
          <a:srgbClr val="B57BA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3. Establish consensus on codes</a:t>
          </a:r>
          <a:endParaRPr lang="en-US" sz="2400" kern="1200" dirty="0">
            <a:solidFill>
              <a:schemeClr val="bg1"/>
            </a:solidFill>
          </a:endParaRPr>
        </a:p>
      </dsp:txBody>
      <dsp:txXfrm>
        <a:off x="3589245" y="1447736"/>
        <a:ext cx="1506821" cy="1658598"/>
      </dsp:txXfrm>
    </dsp:sp>
    <dsp:sp modelId="{767C4255-9D4A-724B-A895-BD5CAF8BFB52}">
      <dsp:nvSpPr>
        <dsp:cNvPr id="0" name=""/>
        <dsp:cNvSpPr/>
      </dsp:nvSpPr>
      <dsp:spPr>
        <a:xfrm>
          <a:off x="5261074" y="1366221"/>
          <a:ext cx="1669851" cy="1821628"/>
        </a:xfrm>
        <a:prstGeom prst="roundRect">
          <a:avLst/>
        </a:prstGeom>
        <a:solidFill>
          <a:srgbClr val="B57BA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4. Repeat steps 1-3 (10-20%)</a:t>
          </a:r>
          <a:endParaRPr lang="en-US" sz="2400" kern="1200" dirty="0">
            <a:solidFill>
              <a:schemeClr val="bg1"/>
            </a:solidFill>
          </a:endParaRPr>
        </a:p>
      </dsp:txBody>
      <dsp:txXfrm>
        <a:off x="5342589" y="1447736"/>
        <a:ext cx="1506821" cy="1658598"/>
      </dsp:txXfrm>
    </dsp:sp>
    <dsp:sp modelId="{44739BCC-A4D1-A04E-8292-8D3256311D34}">
      <dsp:nvSpPr>
        <dsp:cNvPr id="0" name=""/>
        <dsp:cNvSpPr/>
      </dsp:nvSpPr>
      <dsp:spPr>
        <a:xfrm>
          <a:off x="7014418" y="1366221"/>
          <a:ext cx="1669851" cy="1821628"/>
        </a:xfrm>
        <a:prstGeom prst="roundRect">
          <a:avLst/>
        </a:prstGeom>
        <a:solidFill>
          <a:srgbClr val="B57BA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5. Develop draft codebook</a:t>
          </a:r>
          <a:endParaRPr lang="en-US" sz="2400" kern="1200" dirty="0">
            <a:solidFill>
              <a:schemeClr val="bg1"/>
            </a:solidFill>
          </a:endParaRPr>
        </a:p>
      </dsp:txBody>
      <dsp:txXfrm>
        <a:off x="7095933" y="1447736"/>
        <a:ext cx="1506821" cy="1658598"/>
      </dsp:txXfrm>
    </dsp:sp>
    <dsp:sp modelId="{6AB9DBB9-F39D-8E4B-A099-C71276871295}">
      <dsp:nvSpPr>
        <dsp:cNvPr id="0" name=""/>
        <dsp:cNvSpPr/>
      </dsp:nvSpPr>
      <dsp:spPr>
        <a:xfrm>
          <a:off x="8767762" y="1366221"/>
          <a:ext cx="1669851" cy="1821628"/>
        </a:xfrm>
        <a:prstGeom prst="roundRect">
          <a:avLst/>
        </a:prstGeom>
        <a:solidFill>
          <a:srgbClr val="B57BA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6. Code transcripts using codebook</a:t>
          </a:r>
          <a:endParaRPr lang="en-US" sz="2400" kern="1200" dirty="0">
            <a:solidFill>
              <a:schemeClr val="bg1"/>
            </a:solidFill>
          </a:endParaRPr>
        </a:p>
      </dsp:txBody>
      <dsp:txXfrm>
        <a:off x="8849277" y="1447736"/>
        <a:ext cx="1506821" cy="1658598"/>
      </dsp:txXfrm>
    </dsp:sp>
    <dsp:sp modelId="{51C14EDD-4408-9F44-947C-3E2E5AE35198}">
      <dsp:nvSpPr>
        <dsp:cNvPr id="0" name=""/>
        <dsp:cNvSpPr/>
      </dsp:nvSpPr>
      <dsp:spPr>
        <a:xfrm>
          <a:off x="10521106" y="1366221"/>
          <a:ext cx="1669851" cy="1821628"/>
        </a:xfrm>
        <a:prstGeom prst="roundRect">
          <a:avLst/>
        </a:prstGeom>
        <a:solidFill>
          <a:srgbClr val="B57BA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7. Refine codebook iteratively</a:t>
          </a:r>
          <a:endParaRPr lang="en-US" sz="2400" kern="1200" dirty="0">
            <a:solidFill>
              <a:schemeClr val="bg1"/>
            </a:solidFill>
          </a:endParaRPr>
        </a:p>
      </dsp:txBody>
      <dsp:txXfrm>
        <a:off x="10602621" y="1447736"/>
        <a:ext cx="1506821" cy="16585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24E20-5F1C-9444-8432-3CC59A265413}">
      <dsp:nvSpPr>
        <dsp:cNvPr id="0" name=""/>
        <dsp:cNvSpPr/>
      </dsp:nvSpPr>
      <dsp:spPr>
        <a:xfrm>
          <a:off x="914399" y="0"/>
          <a:ext cx="10363200" cy="455407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CEB78F6-DDE8-1946-B4F8-9ED649BF2562}">
      <dsp:nvSpPr>
        <dsp:cNvPr id="0" name=""/>
        <dsp:cNvSpPr/>
      </dsp:nvSpPr>
      <dsp:spPr>
        <a:xfrm>
          <a:off x="1041" y="1366221"/>
          <a:ext cx="1669851" cy="1821628"/>
        </a:xfrm>
        <a:prstGeom prst="roundRect">
          <a:avLst/>
        </a:prstGeom>
        <a:solidFill>
          <a:srgbClr val="B57BA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1. Read transcript</a:t>
          </a:r>
          <a:endParaRPr lang="en-US" sz="2400" kern="1200" dirty="0">
            <a:solidFill>
              <a:schemeClr val="bg1"/>
            </a:solidFill>
          </a:endParaRPr>
        </a:p>
      </dsp:txBody>
      <dsp:txXfrm>
        <a:off x="82556" y="1447736"/>
        <a:ext cx="1506821" cy="1658598"/>
      </dsp:txXfrm>
    </dsp:sp>
    <dsp:sp modelId="{6B5DEAA2-F5B6-F440-9956-25C1FC0325F6}">
      <dsp:nvSpPr>
        <dsp:cNvPr id="0" name=""/>
        <dsp:cNvSpPr/>
      </dsp:nvSpPr>
      <dsp:spPr>
        <a:xfrm>
          <a:off x="1754385"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2. Read + open-code transcript</a:t>
          </a:r>
          <a:endParaRPr lang="en-US" sz="2400" kern="1200" dirty="0">
            <a:solidFill>
              <a:schemeClr val="bg1"/>
            </a:solidFill>
          </a:endParaRPr>
        </a:p>
      </dsp:txBody>
      <dsp:txXfrm>
        <a:off x="1835900" y="1447736"/>
        <a:ext cx="1506821" cy="1658598"/>
      </dsp:txXfrm>
    </dsp:sp>
    <dsp:sp modelId="{16533E4D-5E06-9B42-83E3-6BB1A6DF740A}">
      <dsp:nvSpPr>
        <dsp:cNvPr id="0" name=""/>
        <dsp:cNvSpPr/>
      </dsp:nvSpPr>
      <dsp:spPr>
        <a:xfrm>
          <a:off x="3507730"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3. Establish consensus on codes</a:t>
          </a:r>
          <a:endParaRPr lang="en-US" sz="2400" kern="1200" dirty="0">
            <a:solidFill>
              <a:schemeClr val="bg1"/>
            </a:solidFill>
          </a:endParaRPr>
        </a:p>
      </dsp:txBody>
      <dsp:txXfrm>
        <a:off x="3589245" y="1447736"/>
        <a:ext cx="1506821" cy="1658598"/>
      </dsp:txXfrm>
    </dsp:sp>
    <dsp:sp modelId="{767C4255-9D4A-724B-A895-BD5CAF8BFB52}">
      <dsp:nvSpPr>
        <dsp:cNvPr id="0" name=""/>
        <dsp:cNvSpPr/>
      </dsp:nvSpPr>
      <dsp:spPr>
        <a:xfrm>
          <a:off x="5261074"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4. Repeat steps 1-3 (10-20%)</a:t>
          </a:r>
          <a:endParaRPr lang="en-US" sz="2400" kern="1200" dirty="0">
            <a:solidFill>
              <a:schemeClr val="bg1"/>
            </a:solidFill>
          </a:endParaRPr>
        </a:p>
      </dsp:txBody>
      <dsp:txXfrm>
        <a:off x="5342589" y="1447736"/>
        <a:ext cx="1506821" cy="1658598"/>
      </dsp:txXfrm>
    </dsp:sp>
    <dsp:sp modelId="{44739BCC-A4D1-A04E-8292-8D3256311D34}">
      <dsp:nvSpPr>
        <dsp:cNvPr id="0" name=""/>
        <dsp:cNvSpPr/>
      </dsp:nvSpPr>
      <dsp:spPr>
        <a:xfrm>
          <a:off x="7014418"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5. Develop draft codebook</a:t>
          </a:r>
          <a:endParaRPr lang="en-US" sz="2400" kern="1200" dirty="0">
            <a:solidFill>
              <a:schemeClr val="bg1"/>
            </a:solidFill>
          </a:endParaRPr>
        </a:p>
      </dsp:txBody>
      <dsp:txXfrm>
        <a:off x="7095933" y="1447736"/>
        <a:ext cx="1506821" cy="1658598"/>
      </dsp:txXfrm>
    </dsp:sp>
    <dsp:sp modelId="{6AB9DBB9-F39D-8E4B-A099-C71276871295}">
      <dsp:nvSpPr>
        <dsp:cNvPr id="0" name=""/>
        <dsp:cNvSpPr/>
      </dsp:nvSpPr>
      <dsp:spPr>
        <a:xfrm>
          <a:off x="8767762"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6. Code transcripts using codebook</a:t>
          </a:r>
          <a:endParaRPr lang="en-US" sz="2400" kern="1200" dirty="0">
            <a:solidFill>
              <a:schemeClr val="bg1"/>
            </a:solidFill>
          </a:endParaRPr>
        </a:p>
      </dsp:txBody>
      <dsp:txXfrm>
        <a:off x="8849277" y="1447736"/>
        <a:ext cx="1506821" cy="1658598"/>
      </dsp:txXfrm>
    </dsp:sp>
    <dsp:sp modelId="{51C14EDD-4408-9F44-947C-3E2E5AE35198}">
      <dsp:nvSpPr>
        <dsp:cNvPr id="0" name=""/>
        <dsp:cNvSpPr/>
      </dsp:nvSpPr>
      <dsp:spPr>
        <a:xfrm>
          <a:off x="10521106"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7. Refine codebook iteratively</a:t>
          </a:r>
          <a:endParaRPr lang="en-US" sz="2400" kern="1200" dirty="0">
            <a:solidFill>
              <a:schemeClr val="bg1"/>
            </a:solidFill>
          </a:endParaRPr>
        </a:p>
      </dsp:txBody>
      <dsp:txXfrm>
        <a:off x="10602621" y="1447736"/>
        <a:ext cx="1506821" cy="16585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CFB34-D033-47B1-B617-FF84465E7A71}">
      <dsp:nvSpPr>
        <dsp:cNvPr id="0" name=""/>
        <dsp:cNvSpPr/>
      </dsp:nvSpPr>
      <dsp:spPr>
        <a:xfrm>
          <a:off x="489503" y="0"/>
          <a:ext cx="5547709" cy="5147483"/>
        </a:xfrm>
        <a:prstGeom prst="rightArrow">
          <a:avLst/>
        </a:prstGeom>
        <a:solidFill>
          <a:srgbClr val="8397B0"/>
        </a:solidFill>
        <a:ln>
          <a:noFill/>
        </a:ln>
        <a:effectLst/>
        <a:sp3d z="-400500" extrusionH="63500" contourW="12700" prstMaterial="dkEdge">
          <a:contourClr>
            <a:schemeClr val="lt1">
              <a:tint val="50000"/>
            </a:schemeClr>
          </a:contourClr>
        </a:sp3d>
      </dsp:spPr>
      <dsp:style>
        <a:lnRef idx="0">
          <a:scrgbClr r="0" g="0" b="0"/>
        </a:lnRef>
        <a:fillRef idx="1">
          <a:scrgbClr r="0" g="0" b="0"/>
        </a:fillRef>
        <a:effectRef idx="0">
          <a:scrgbClr r="0" g="0" b="0"/>
        </a:effectRef>
        <a:fontRef idx="minor"/>
      </dsp:style>
    </dsp:sp>
    <dsp:sp modelId="{BDD724E0-3C94-4635-BE6C-88C6D0EAADDC}">
      <dsp:nvSpPr>
        <dsp:cNvPr id="0" name=""/>
        <dsp:cNvSpPr/>
      </dsp:nvSpPr>
      <dsp:spPr>
        <a:xfrm>
          <a:off x="1784649" y="1544244"/>
          <a:ext cx="2957418" cy="2058993"/>
        </a:xfrm>
        <a:prstGeom prst="roundRect">
          <a:avLst/>
        </a:prstGeom>
        <a:solidFill>
          <a:srgbClr val="B57BA8"/>
        </a:solidFill>
        <a:ln>
          <a:noFill/>
        </a:ln>
        <a:effectLst/>
        <a:scene3d>
          <a:camera prst="isometricOffAxis2Left" zoom="95000">
            <a:rot lat="1075750" lon="1244647" rev="21502667"/>
          </a:camera>
          <a:lightRig rig="chilly" dir="t"/>
        </a:scene3d>
        <a:sp3d extrusionH="381000" contourW="38100" prstMaterial="dkEdg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1" kern="1200" dirty="0" smtClean="0">
              <a:latin typeface="Calibri" charset="0"/>
              <a:ea typeface="Calibri" charset="0"/>
              <a:cs typeface="Calibri" charset="0"/>
            </a:rPr>
            <a:t>Step 1</a:t>
          </a:r>
          <a:endParaRPr lang="en-US" sz="6500" kern="1200" dirty="0">
            <a:latin typeface="Calibri" charset="0"/>
            <a:ea typeface="Calibri" charset="0"/>
            <a:cs typeface="Calibri" charset="0"/>
          </a:endParaRPr>
        </a:p>
      </dsp:txBody>
      <dsp:txXfrm>
        <a:off x="1885161" y="1644756"/>
        <a:ext cx="2756394" cy="18579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24E20-5F1C-9444-8432-3CC59A265413}">
      <dsp:nvSpPr>
        <dsp:cNvPr id="0" name=""/>
        <dsp:cNvSpPr/>
      </dsp:nvSpPr>
      <dsp:spPr>
        <a:xfrm>
          <a:off x="914399" y="0"/>
          <a:ext cx="10363200" cy="455407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CEB78F6-DDE8-1946-B4F8-9ED649BF2562}">
      <dsp:nvSpPr>
        <dsp:cNvPr id="0" name=""/>
        <dsp:cNvSpPr/>
      </dsp:nvSpPr>
      <dsp:spPr>
        <a:xfrm>
          <a:off x="1041"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1. Read transcript</a:t>
          </a:r>
          <a:endParaRPr lang="en-US" sz="2400" kern="1200" dirty="0">
            <a:solidFill>
              <a:schemeClr val="bg1"/>
            </a:solidFill>
          </a:endParaRPr>
        </a:p>
      </dsp:txBody>
      <dsp:txXfrm>
        <a:off x="82556" y="1447736"/>
        <a:ext cx="1506821" cy="1658598"/>
      </dsp:txXfrm>
    </dsp:sp>
    <dsp:sp modelId="{6B5DEAA2-F5B6-F440-9956-25C1FC0325F6}">
      <dsp:nvSpPr>
        <dsp:cNvPr id="0" name=""/>
        <dsp:cNvSpPr/>
      </dsp:nvSpPr>
      <dsp:spPr>
        <a:xfrm>
          <a:off x="1754385" y="1366221"/>
          <a:ext cx="1669851" cy="1821628"/>
        </a:xfrm>
        <a:prstGeom prst="roundRect">
          <a:avLst/>
        </a:prstGeom>
        <a:solidFill>
          <a:srgbClr val="B57BA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2. Read + open-code transcript</a:t>
          </a:r>
          <a:endParaRPr lang="en-US" sz="2400" kern="1200" dirty="0">
            <a:solidFill>
              <a:schemeClr val="bg1"/>
            </a:solidFill>
          </a:endParaRPr>
        </a:p>
      </dsp:txBody>
      <dsp:txXfrm>
        <a:off x="1835900" y="1447736"/>
        <a:ext cx="1506821" cy="1658598"/>
      </dsp:txXfrm>
    </dsp:sp>
    <dsp:sp modelId="{16533E4D-5E06-9B42-83E3-6BB1A6DF740A}">
      <dsp:nvSpPr>
        <dsp:cNvPr id="0" name=""/>
        <dsp:cNvSpPr/>
      </dsp:nvSpPr>
      <dsp:spPr>
        <a:xfrm>
          <a:off x="3507730"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3. Establish consensus on codes</a:t>
          </a:r>
          <a:endParaRPr lang="en-US" sz="2400" kern="1200" dirty="0">
            <a:solidFill>
              <a:schemeClr val="bg1"/>
            </a:solidFill>
          </a:endParaRPr>
        </a:p>
      </dsp:txBody>
      <dsp:txXfrm>
        <a:off x="3589245" y="1447736"/>
        <a:ext cx="1506821" cy="1658598"/>
      </dsp:txXfrm>
    </dsp:sp>
    <dsp:sp modelId="{767C4255-9D4A-724B-A895-BD5CAF8BFB52}">
      <dsp:nvSpPr>
        <dsp:cNvPr id="0" name=""/>
        <dsp:cNvSpPr/>
      </dsp:nvSpPr>
      <dsp:spPr>
        <a:xfrm>
          <a:off x="5261074"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4. Repeat steps 1-3 (10-20%)</a:t>
          </a:r>
          <a:endParaRPr lang="en-US" sz="2400" kern="1200" dirty="0">
            <a:solidFill>
              <a:schemeClr val="bg1"/>
            </a:solidFill>
          </a:endParaRPr>
        </a:p>
      </dsp:txBody>
      <dsp:txXfrm>
        <a:off x="5342589" y="1447736"/>
        <a:ext cx="1506821" cy="1658598"/>
      </dsp:txXfrm>
    </dsp:sp>
    <dsp:sp modelId="{44739BCC-A4D1-A04E-8292-8D3256311D34}">
      <dsp:nvSpPr>
        <dsp:cNvPr id="0" name=""/>
        <dsp:cNvSpPr/>
      </dsp:nvSpPr>
      <dsp:spPr>
        <a:xfrm>
          <a:off x="7014418"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5. Develop draft codebook</a:t>
          </a:r>
          <a:endParaRPr lang="en-US" sz="2400" kern="1200" dirty="0">
            <a:solidFill>
              <a:schemeClr val="bg1"/>
            </a:solidFill>
          </a:endParaRPr>
        </a:p>
      </dsp:txBody>
      <dsp:txXfrm>
        <a:off x="7095933" y="1447736"/>
        <a:ext cx="1506821" cy="1658598"/>
      </dsp:txXfrm>
    </dsp:sp>
    <dsp:sp modelId="{6AB9DBB9-F39D-8E4B-A099-C71276871295}">
      <dsp:nvSpPr>
        <dsp:cNvPr id="0" name=""/>
        <dsp:cNvSpPr/>
      </dsp:nvSpPr>
      <dsp:spPr>
        <a:xfrm>
          <a:off x="8767762"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6. Code transcripts using codebook</a:t>
          </a:r>
          <a:endParaRPr lang="en-US" sz="2400" kern="1200" dirty="0">
            <a:solidFill>
              <a:schemeClr val="bg1"/>
            </a:solidFill>
          </a:endParaRPr>
        </a:p>
      </dsp:txBody>
      <dsp:txXfrm>
        <a:off x="8849277" y="1447736"/>
        <a:ext cx="1506821" cy="1658598"/>
      </dsp:txXfrm>
    </dsp:sp>
    <dsp:sp modelId="{51C14EDD-4408-9F44-947C-3E2E5AE35198}">
      <dsp:nvSpPr>
        <dsp:cNvPr id="0" name=""/>
        <dsp:cNvSpPr/>
      </dsp:nvSpPr>
      <dsp:spPr>
        <a:xfrm>
          <a:off x="10521106"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7. Refine codebook iteratively</a:t>
          </a:r>
          <a:endParaRPr lang="en-US" sz="2400" kern="1200" dirty="0">
            <a:solidFill>
              <a:schemeClr val="bg1"/>
            </a:solidFill>
          </a:endParaRPr>
        </a:p>
      </dsp:txBody>
      <dsp:txXfrm>
        <a:off x="10602621" y="1447736"/>
        <a:ext cx="1506821" cy="16585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CFB34-D033-47B1-B617-FF84465E7A71}">
      <dsp:nvSpPr>
        <dsp:cNvPr id="0" name=""/>
        <dsp:cNvSpPr/>
      </dsp:nvSpPr>
      <dsp:spPr>
        <a:xfrm>
          <a:off x="489503" y="0"/>
          <a:ext cx="5547709" cy="5147483"/>
        </a:xfrm>
        <a:prstGeom prst="rightArrow">
          <a:avLst/>
        </a:prstGeom>
        <a:solidFill>
          <a:srgbClr val="8397B0"/>
        </a:solidFill>
        <a:ln>
          <a:noFill/>
        </a:ln>
        <a:effectLst/>
        <a:sp3d z="-400500" extrusionH="63500" contourW="12700" prstMaterial="dkEdge">
          <a:contourClr>
            <a:schemeClr val="lt1">
              <a:tint val="50000"/>
            </a:schemeClr>
          </a:contourClr>
        </a:sp3d>
      </dsp:spPr>
      <dsp:style>
        <a:lnRef idx="0">
          <a:scrgbClr r="0" g="0" b="0"/>
        </a:lnRef>
        <a:fillRef idx="1">
          <a:scrgbClr r="0" g="0" b="0"/>
        </a:fillRef>
        <a:effectRef idx="0">
          <a:scrgbClr r="0" g="0" b="0"/>
        </a:effectRef>
        <a:fontRef idx="minor"/>
      </dsp:style>
    </dsp:sp>
    <dsp:sp modelId="{BDD724E0-3C94-4635-BE6C-88C6D0EAADDC}">
      <dsp:nvSpPr>
        <dsp:cNvPr id="0" name=""/>
        <dsp:cNvSpPr/>
      </dsp:nvSpPr>
      <dsp:spPr>
        <a:xfrm>
          <a:off x="1784649" y="1544244"/>
          <a:ext cx="2957418" cy="2058993"/>
        </a:xfrm>
        <a:prstGeom prst="roundRect">
          <a:avLst/>
        </a:prstGeom>
        <a:solidFill>
          <a:srgbClr val="B57BA8"/>
        </a:solidFill>
        <a:ln>
          <a:noFill/>
        </a:ln>
        <a:effectLst/>
        <a:scene3d>
          <a:camera prst="isometricOffAxis2Left" zoom="95000">
            <a:rot lat="1075750" lon="1244647" rev="21502667"/>
          </a:camera>
          <a:lightRig rig="chilly" dir="t"/>
        </a:scene3d>
        <a:sp3d extrusionH="381000" contourW="38100" prstMaterial="dkEdg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1" kern="1200" dirty="0" smtClean="0">
              <a:latin typeface="Calibri" charset="0"/>
              <a:ea typeface="Calibri" charset="0"/>
              <a:cs typeface="Calibri" charset="0"/>
            </a:rPr>
            <a:t>Step 2</a:t>
          </a:r>
          <a:endParaRPr lang="en-US" sz="6500" kern="1200" dirty="0">
            <a:latin typeface="Calibri" charset="0"/>
            <a:ea typeface="Calibri" charset="0"/>
            <a:cs typeface="Calibri" charset="0"/>
          </a:endParaRPr>
        </a:p>
      </dsp:txBody>
      <dsp:txXfrm>
        <a:off x="1885161" y="1644756"/>
        <a:ext cx="2756394" cy="18579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24E20-5F1C-9444-8432-3CC59A265413}">
      <dsp:nvSpPr>
        <dsp:cNvPr id="0" name=""/>
        <dsp:cNvSpPr/>
      </dsp:nvSpPr>
      <dsp:spPr>
        <a:xfrm>
          <a:off x="914399" y="0"/>
          <a:ext cx="10363200" cy="455407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CEB78F6-DDE8-1946-B4F8-9ED649BF2562}">
      <dsp:nvSpPr>
        <dsp:cNvPr id="0" name=""/>
        <dsp:cNvSpPr/>
      </dsp:nvSpPr>
      <dsp:spPr>
        <a:xfrm>
          <a:off x="1041"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1. Read transcript</a:t>
          </a:r>
          <a:endParaRPr lang="en-US" sz="2400" kern="1200" dirty="0">
            <a:solidFill>
              <a:schemeClr val="bg1"/>
            </a:solidFill>
          </a:endParaRPr>
        </a:p>
      </dsp:txBody>
      <dsp:txXfrm>
        <a:off x="82556" y="1447736"/>
        <a:ext cx="1506821" cy="1658598"/>
      </dsp:txXfrm>
    </dsp:sp>
    <dsp:sp modelId="{6B5DEAA2-F5B6-F440-9956-25C1FC0325F6}">
      <dsp:nvSpPr>
        <dsp:cNvPr id="0" name=""/>
        <dsp:cNvSpPr/>
      </dsp:nvSpPr>
      <dsp:spPr>
        <a:xfrm>
          <a:off x="1754385"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2. Read + open-code transcript</a:t>
          </a:r>
          <a:endParaRPr lang="en-US" sz="2400" kern="1200" dirty="0">
            <a:solidFill>
              <a:schemeClr val="bg1"/>
            </a:solidFill>
          </a:endParaRPr>
        </a:p>
      </dsp:txBody>
      <dsp:txXfrm>
        <a:off x="1835900" y="1447736"/>
        <a:ext cx="1506821" cy="1658598"/>
      </dsp:txXfrm>
    </dsp:sp>
    <dsp:sp modelId="{16533E4D-5E06-9B42-83E3-6BB1A6DF740A}">
      <dsp:nvSpPr>
        <dsp:cNvPr id="0" name=""/>
        <dsp:cNvSpPr/>
      </dsp:nvSpPr>
      <dsp:spPr>
        <a:xfrm>
          <a:off x="3507730" y="1366221"/>
          <a:ext cx="1669851" cy="1821628"/>
        </a:xfrm>
        <a:prstGeom prst="roundRect">
          <a:avLst/>
        </a:prstGeom>
        <a:solidFill>
          <a:srgbClr val="B57BA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3. Establish consensus on codes</a:t>
          </a:r>
          <a:endParaRPr lang="en-US" sz="2400" kern="1200" dirty="0">
            <a:solidFill>
              <a:schemeClr val="bg1"/>
            </a:solidFill>
          </a:endParaRPr>
        </a:p>
      </dsp:txBody>
      <dsp:txXfrm>
        <a:off x="3589245" y="1447736"/>
        <a:ext cx="1506821" cy="1658598"/>
      </dsp:txXfrm>
    </dsp:sp>
    <dsp:sp modelId="{767C4255-9D4A-724B-A895-BD5CAF8BFB52}">
      <dsp:nvSpPr>
        <dsp:cNvPr id="0" name=""/>
        <dsp:cNvSpPr/>
      </dsp:nvSpPr>
      <dsp:spPr>
        <a:xfrm>
          <a:off x="5261074"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4. Repeat steps 1-3 (10-20%)</a:t>
          </a:r>
          <a:endParaRPr lang="en-US" sz="2400" kern="1200" dirty="0">
            <a:solidFill>
              <a:schemeClr val="bg1"/>
            </a:solidFill>
          </a:endParaRPr>
        </a:p>
      </dsp:txBody>
      <dsp:txXfrm>
        <a:off x="5342589" y="1447736"/>
        <a:ext cx="1506821" cy="1658598"/>
      </dsp:txXfrm>
    </dsp:sp>
    <dsp:sp modelId="{44739BCC-A4D1-A04E-8292-8D3256311D34}">
      <dsp:nvSpPr>
        <dsp:cNvPr id="0" name=""/>
        <dsp:cNvSpPr/>
      </dsp:nvSpPr>
      <dsp:spPr>
        <a:xfrm>
          <a:off x="7014418"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5. Develop draft codebook</a:t>
          </a:r>
          <a:endParaRPr lang="en-US" sz="2400" kern="1200" dirty="0">
            <a:solidFill>
              <a:schemeClr val="bg1"/>
            </a:solidFill>
          </a:endParaRPr>
        </a:p>
      </dsp:txBody>
      <dsp:txXfrm>
        <a:off x="7095933" y="1447736"/>
        <a:ext cx="1506821" cy="1658598"/>
      </dsp:txXfrm>
    </dsp:sp>
    <dsp:sp modelId="{6AB9DBB9-F39D-8E4B-A099-C71276871295}">
      <dsp:nvSpPr>
        <dsp:cNvPr id="0" name=""/>
        <dsp:cNvSpPr/>
      </dsp:nvSpPr>
      <dsp:spPr>
        <a:xfrm>
          <a:off x="8767762"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6. Code transcripts using codebook</a:t>
          </a:r>
          <a:endParaRPr lang="en-US" sz="2400" kern="1200" dirty="0">
            <a:solidFill>
              <a:schemeClr val="bg1"/>
            </a:solidFill>
          </a:endParaRPr>
        </a:p>
      </dsp:txBody>
      <dsp:txXfrm>
        <a:off x="8849277" y="1447736"/>
        <a:ext cx="1506821" cy="1658598"/>
      </dsp:txXfrm>
    </dsp:sp>
    <dsp:sp modelId="{51C14EDD-4408-9F44-947C-3E2E5AE35198}">
      <dsp:nvSpPr>
        <dsp:cNvPr id="0" name=""/>
        <dsp:cNvSpPr/>
      </dsp:nvSpPr>
      <dsp:spPr>
        <a:xfrm>
          <a:off x="10521106" y="1366221"/>
          <a:ext cx="1669851" cy="1821628"/>
        </a:xfrm>
        <a:prstGeom prst="roundRect">
          <a:avLst/>
        </a:prstGeom>
        <a:solidFill>
          <a:srgbClr val="B57BA8">
            <a:alpha val="52157"/>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7. Refine codebook iteratively</a:t>
          </a:r>
          <a:endParaRPr lang="en-US" sz="2400" kern="1200" dirty="0">
            <a:solidFill>
              <a:schemeClr val="bg1"/>
            </a:solidFill>
          </a:endParaRPr>
        </a:p>
      </dsp:txBody>
      <dsp:txXfrm>
        <a:off x="10602621" y="1447736"/>
        <a:ext cx="1506821" cy="165859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1F5C73-F315-194A-A984-1B6672232242}" type="datetimeFigureOut">
              <a:rPr lang="en-US" smtClean="0"/>
              <a:pPr/>
              <a:t>3/21/2019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4F5E2-1892-7246-BC67-21CE6164C3CE}" type="slidenum">
              <a:rPr lang="en-US" smtClean="0"/>
              <a:pPr/>
              <a:t>‹#›</a:t>
            </a:fld>
            <a:endParaRPr lang="en-US"/>
          </a:p>
        </p:txBody>
      </p:sp>
    </p:spTree>
    <p:extLst>
      <p:ext uri="{BB962C8B-B14F-4D97-AF65-F5344CB8AC3E}">
        <p14:creationId xmlns:p14="http://schemas.microsoft.com/office/powerpoint/2010/main" val="1826695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[Thank you + welcome]</a:t>
            </a:r>
            <a:endParaRPr lang="en-US" dirty="0"/>
          </a:p>
        </p:txBody>
      </p:sp>
      <p:sp>
        <p:nvSpPr>
          <p:cNvPr id="4" name="Slide Number Placeholder 3"/>
          <p:cNvSpPr>
            <a:spLocks noGrp="1"/>
          </p:cNvSpPr>
          <p:nvPr>
            <p:ph type="sldNum" sz="quarter" idx="10"/>
          </p:nvPr>
        </p:nvSpPr>
        <p:spPr/>
        <p:txBody>
          <a:bodyPr/>
          <a:lstStyle/>
          <a:p>
            <a:fld id="{CFB4F5E2-1892-7246-BC67-21CE6164C3CE}" type="slidenum">
              <a:rPr lang="en-US" smtClean="0"/>
              <a:pPr/>
              <a:t>1</a:t>
            </a:fld>
            <a:endParaRPr lang="en-US" dirty="0"/>
          </a:p>
        </p:txBody>
      </p:sp>
    </p:spTree>
    <p:extLst>
      <p:ext uri="{BB962C8B-B14F-4D97-AF65-F5344CB8AC3E}">
        <p14:creationId xmlns:p14="http://schemas.microsoft.com/office/powerpoint/2010/main" val="1180822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sz="2400" dirty="0" smtClean="0">
                <a:solidFill>
                  <a:srgbClr val="B57BA8"/>
                </a:solidFill>
              </a:rPr>
              <a:t>Now,</a:t>
            </a:r>
            <a:r>
              <a:rPr lang="en-US" sz="2400" baseline="0" dirty="0" smtClean="0">
                <a:solidFill>
                  <a:srgbClr val="B57BA8"/>
                </a:solidFill>
              </a:rPr>
              <a:t> you have already collected the data, thereby following the steps outlined here</a:t>
            </a:r>
            <a:endParaRPr lang="en-US" dirty="0"/>
          </a:p>
        </p:txBody>
      </p:sp>
      <p:sp>
        <p:nvSpPr>
          <p:cNvPr id="4" name="Slide Number Placeholder 3"/>
          <p:cNvSpPr>
            <a:spLocks noGrp="1"/>
          </p:cNvSpPr>
          <p:nvPr>
            <p:ph type="sldNum" sz="quarter" idx="10"/>
          </p:nvPr>
        </p:nvSpPr>
        <p:spPr/>
        <p:txBody>
          <a:bodyPr/>
          <a:lstStyle/>
          <a:p>
            <a:fld id="{CFB4F5E2-1892-7246-BC67-21CE6164C3CE}" type="slidenum">
              <a:rPr lang="en-US" smtClean="0"/>
              <a:pPr/>
              <a:t>10</a:t>
            </a:fld>
            <a:endParaRPr lang="en-US"/>
          </a:p>
        </p:txBody>
      </p:sp>
    </p:spTree>
    <p:extLst>
      <p:ext uri="{BB962C8B-B14F-4D97-AF65-F5344CB8AC3E}">
        <p14:creationId xmlns:p14="http://schemas.microsoft.com/office/powerpoint/2010/main" val="1625674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sz="2400" dirty="0" smtClean="0">
                <a:solidFill>
                  <a:srgbClr val="B57BA8"/>
                </a:solidFill>
              </a:rPr>
              <a:t>An</a:t>
            </a:r>
            <a:r>
              <a:rPr lang="en-US" sz="2400" baseline="0" dirty="0" smtClean="0">
                <a:solidFill>
                  <a:srgbClr val="B57BA8"/>
                </a:solidFill>
              </a:rPr>
              <a:t> intermediate step between data collection and analysis includes the following:</a:t>
            </a:r>
          </a:p>
          <a:p>
            <a:pPr marL="800100" lvl="1" indent="-342900">
              <a:buFont typeface="Arial" charset="0"/>
              <a:buChar char="•"/>
            </a:pPr>
            <a:r>
              <a:rPr lang="en-US" sz="2400" baseline="0" dirty="0" smtClean="0">
                <a:solidFill>
                  <a:srgbClr val="B57BA8"/>
                </a:solidFill>
              </a:rPr>
              <a:t>[read each]</a:t>
            </a:r>
            <a:endParaRPr lang="en-US" sz="2400" dirty="0" smtClean="0">
              <a:solidFill>
                <a:srgbClr val="B57BA8"/>
              </a:solidFill>
            </a:endParaRPr>
          </a:p>
          <a:p>
            <a:endParaRPr lang="en-US" dirty="0"/>
          </a:p>
        </p:txBody>
      </p:sp>
      <p:sp>
        <p:nvSpPr>
          <p:cNvPr id="4" name="Slide Number Placeholder 3"/>
          <p:cNvSpPr>
            <a:spLocks noGrp="1"/>
          </p:cNvSpPr>
          <p:nvPr>
            <p:ph type="sldNum" sz="quarter" idx="10"/>
          </p:nvPr>
        </p:nvSpPr>
        <p:spPr/>
        <p:txBody>
          <a:bodyPr/>
          <a:lstStyle/>
          <a:p>
            <a:fld id="{CFB4F5E2-1892-7246-BC67-21CE6164C3CE}" type="slidenum">
              <a:rPr lang="en-US" smtClean="0"/>
              <a:pPr/>
              <a:t>11</a:t>
            </a:fld>
            <a:endParaRPr lang="en-US"/>
          </a:p>
        </p:txBody>
      </p:sp>
    </p:spTree>
    <p:extLst>
      <p:ext uri="{BB962C8B-B14F-4D97-AF65-F5344CB8AC3E}">
        <p14:creationId xmlns:p14="http://schemas.microsoft.com/office/powerpoint/2010/main" val="1877836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Before I continue with the description of the analytical methodology to be used, I want to define some key terms</a:t>
            </a:r>
          </a:p>
          <a:p>
            <a:pPr marL="171450" indent="-171450">
              <a:buFont typeface="Arial" charset="0"/>
              <a:buChar char="•"/>
            </a:pPr>
            <a:r>
              <a:rPr lang="en-US" dirty="0" smtClean="0"/>
              <a:t>A “code” is what I will call the name of a tag assigned to a piece of an interview that represents an idea (recurring or not) </a:t>
            </a:r>
          </a:p>
          <a:p>
            <a:pPr marL="171450" indent="-171450">
              <a:buFont typeface="Arial" charset="0"/>
              <a:buChar char="•"/>
            </a:pPr>
            <a:r>
              <a:rPr lang="en-US" dirty="0" smtClean="0"/>
              <a:t>A</a:t>
            </a:r>
            <a:r>
              <a:rPr lang="en-US" baseline="0" dirty="0" smtClean="0"/>
              <a:t> ”concept” is a group of codes that express similar ideas; some people call categories “buckets” into which you could “dump” the codes</a:t>
            </a:r>
          </a:p>
          <a:p>
            <a:pPr marL="171450" indent="-171450">
              <a:buFont typeface="Arial" charset="0"/>
              <a:buChar char="•"/>
            </a:pPr>
            <a:r>
              <a:rPr lang="en-US" baseline="0" dirty="0" smtClean="0"/>
              <a:t>A “category” is a group of concepts that forms the foundation for themes</a:t>
            </a:r>
          </a:p>
          <a:p>
            <a:pPr marL="171450" indent="-171450">
              <a:buFont typeface="Arial" charset="0"/>
              <a:buChar char="•"/>
            </a:pPr>
            <a:r>
              <a:rPr lang="en-US" baseline="0" dirty="0" smtClean="0"/>
              <a:t>A “theme” is a group of categories</a:t>
            </a:r>
          </a:p>
          <a:p>
            <a:pPr marL="171450" indent="-171450">
              <a:buFont typeface="Arial" charset="0"/>
              <a:buChar char="•"/>
            </a:pPr>
            <a:r>
              <a:rPr lang="en-US" baseline="0" dirty="0" smtClean="0"/>
              <a:t>A “codebook” is a data dictionary of codes, where our team will define the code, identify inclusion and exclusion criteria, provide an example, and use it to refer to codes across interviews</a:t>
            </a:r>
            <a:endParaRPr lang="en-US" dirty="0"/>
          </a:p>
        </p:txBody>
      </p:sp>
      <p:sp>
        <p:nvSpPr>
          <p:cNvPr id="4" name="Slide Number Placeholder 3"/>
          <p:cNvSpPr>
            <a:spLocks noGrp="1"/>
          </p:cNvSpPr>
          <p:nvPr>
            <p:ph type="sldNum" sz="quarter" idx="10"/>
          </p:nvPr>
        </p:nvSpPr>
        <p:spPr/>
        <p:txBody>
          <a:bodyPr/>
          <a:lstStyle/>
          <a:p>
            <a:fld id="{CFB4F5E2-1892-7246-BC67-21CE6164C3CE}" type="slidenum">
              <a:rPr lang="en-US" smtClean="0"/>
              <a:pPr/>
              <a:t>12</a:t>
            </a:fld>
            <a:endParaRPr lang="en-US"/>
          </a:p>
        </p:txBody>
      </p:sp>
    </p:spTree>
    <p:extLst>
      <p:ext uri="{BB962C8B-B14F-4D97-AF65-F5344CB8AC3E}">
        <p14:creationId xmlns:p14="http://schemas.microsoft.com/office/powerpoint/2010/main" val="1414029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These</a:t>
            </a:r>
            <a:r>
              <a:rPr lang="en-US" baseline="0" dirty="0" smtClean="0"/>
              <a:t> four broad steps are those that we will follow in beginning to code and analyze the interview data; we will go over each one in detail in the following slides. Here is an overview:</a:t>
            </a:r>
          </a:p>
          <a:p>
            <a:pPr marL="628650" lvl="1" indent="-171450">
              <a:buFont typeface="Arial" charset="0"/>
              <a:buChar char="•"/>
            </a:pPr>
            <a:r>
              <a:rPr lang="en-US" baseline="0" dirty="0" smtClean="0"/>
              <a:t>Step 1. Read 1 transcript carefully</a:t>
            </a:r>
          </a:p>
          <a:p>
            <a:pPr marL="1085850" lvl="2" indent="-171450">
              <a:buFont typeface="Arial" charset="0"/>
              <a:buChar char="•"/>
            </a:pPr>
            <a:r>
              <a:rPr lang="en-US" baseline="0" dirty="0" smtClean="0"/>
              <a:t>This step is particularly important for researchers who will be involved in the data analysis but who did not conduct the interviews themselves, so that they can familiarize themselves with the data before thinking about applying code</a:t>
            </a:r>
          </a:p>
          <a:p>
            <a:pPr marL="628650" lvl="1" indent="-171450">
              <a:buFont typeface="Arial" charset="0"/>
              <a:buChar char="•"/>
            </a:pPr>
            <a:r>
              <a:rPr lang="en-US" dirty="0" smtClean="0"/>
              <a:t>Step 2. Read</a:t>
            </a:r>
            <a:r>
              <a:rPr lang="en-US" baseline="0" dirty="0" smtClean="0"/>
              <a:t> more quickly and open-code transcript</a:t>
            </a:r>
          </a:p>
          <a:p>
            <a:pPr marL="628650" lvl="1" indent="-171450">
              <a:buFont typeface="Arial" charset="0"/>
              <a:buChar char="•"/>
            </a:pPr>
            <a:r>
              <a:rPr lang="en-US" baseline="0" dirty="0" smtClean="0"/>
              <a:t>Step 3. With at least one other researcher, discuss codes used among all researchers involved</a:t>
            </a:r>
          </a:p>
          <a:p>
            <a:pPr marL="628650" lvl="1" indent="-171450">
              <a:buFont typeface="Arial" charset="0"/>
              <a:buChar char="•"/>
            </a:pPr>
            <a:r>
              <a:rPr lang="en-US" baseline="0" dirty="0" smtClean="0"/>
              <a:t>Step 4. Repeat steps 1-3 until process has been completed for 10-20% of the interviews</a:t>
            </a:r>
          </a:p>
          <a:p>
            <a:pPr marL="628650" lvl="1" indent="-171450">
              <a:buFont typeface="Arial" charset="0"/>
              <a:buChar char="•"/>
            </a:pPr>
            <a:r>
              <a:rPr lang="en-US" baseline="0" dirty="0" smtClean="0"/>
              <a:t>Step 5. Develop a draft of the codebook using the initially developed codes (this can be done by the primary researcher)</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Step 6. Repeat steps 1-3 using the draft codebook (this can be done by the primary researcher)</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Step 7. Iteratively refine the codebook moving forward (this can be done by the primary researcher) and consider how to group them in order to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*It is not necessary to include</a:t>
            </a:r>
            <a:r>
              <a:rPr lang="en-US" baseline="0" dirty="0" smtClean="0"/>
              <a:t> more than the primary analyst in steps 5-7, though their input is welcome</a:t>
            </a:r>
            <a:endParaRPr lang="en-US" dirty="0" smtClean="0"/>
          </a:p>
        </p:txBody>
      </p:sp>
      <p:sp>
        <p:nvSpPr>
          <p:cNvPr id="4" name="Slide Number Placeholder 3"/>
          <p:cNvSpPr>
            <a:spLocks noGrp="1"/>
          </p:cNvSpPr>
          <p:nvPr>
            <p:ph type="sldNum" sz="quarter" idx="10"/>
          </p:nvPr>
        </p:nvSpPr>
        <p:spPr/>
        <p:txBody>
          <a:bodyPr/>
          <a:lstStyle/>
          <a:p>
            <a:fld id="{CFB4F5E2-1892-7246-BC67-21CE6164C3CE}" type="slidenum">
              <a:rPr lang="en-US" smtClean="0"/>
              <a:pPr/>
              <a:t>13</a:t>
            </a:fld>
            <a:endParaRPr lang="en-US"/>
          </a:p>
        </p:txBody>
      </p:sp>
    </p:spTree>
    <p:extLst>
      <p:ext uri="{BB962C8B-B14F-4D97-AF65-F5344CB8AC3E}">
        <p14:creationId xmlns:p14="http://schemas.microsoft.com/office/powerpoint/2010/main" val="1705167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Step</a:t>
            </a:r>
            <a:r>
              <a:rPr lang="en-US" baseline="0" dirty="0" smtClean="0"/>
              <a:t> 1</a:t>
            </a:r>
            <a:endParaRPr lang="en-US" dirty="0" smtClean="0"/>
          </a:p>
        </p:txBody>
      </p:sp>
      <p:sp>
        <p:nvSpPr>
          <p:cNvPr id="4" name="Slide Number Placeholder 3"/>
          <p:cNvSpPr>
            <a:spLocks noGrp="1"/>
          </p:cNvSpPr>
          <p:nvPr>
            <p:ph type="sldNum" sz="quarter" idx="10"/>
          </p:nvPr>
        </p:nvSpPr>
        <p:spPr/>
        <p:txBody>
          <a:bodyPr/>
          <a:lstStyle/>
          <a:p>
            <a:fld id="{CFB4F5E2-1892-7246-BC67-21CE6164C3CE}" type="slidenum">
              <a:rPr lang="en-US" smtClean="0"/>
              <a:pPr/>
              <a:t>14</a:t>
            </a:fld>
            <a:endParaRPr lang="en-US"/>
          </a:p>
        </p:txBody>
      </p:sp>
    </p:spTree>
    <p:extLst>
      <p:ext uri="{BB962C8B-B14F-4D97-AF65-F5344CB8AC3E}">
        <p14:creationId xmlns:p14="http://schemas.microsoft.com/office/powerpoint/2010/main" val="254027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Step</a:t>
            </a:r>
            <a:r>
              <a:rPr lang="en-US" baseline="0" dirty="0" smtClean="0"/>
              <a:t> 1 consists of selecting and reading a transcript while thinking about big ideas that come out of the interviews</a:t>
            </a:r>
          </a:p>
          <a:p>
            <a:pPr marL="171450" indent="-171450">
              <a:buFont typeface="Arial" charset="0"/>
              <a:buChar char="•"/>
            </a:pPr>
            <a:r>
              <a:rPr lang="en-US" baseline="0" dirty="0" smtClean="0"/>
              <a:t>The researchers involved should be trained on qualitative research methodology and should participate in an agreed-upon methodology</a:t>
            </a:r>
          </a:p>
          <a:p>
            <a:pPr marL="628650" lvl="1" indent="-171450">
              <a:buFont typeface="Arial" charset="0"/>
              <a:buChar char="•"/>
            </a:pPr>
            <a:r>
              <a:rPr lang="en-US" baseline="0" dirty="0" smtClean="0"/>
              <a:t>This is important because QDA can take many forms and can be executed in many different ways; it is important that all researchers are on the same page as you move through each step</a:t>
            </a:r>
          </a:p>
          <a:p>
            <a:pPr marL="171450" indent="-171450">
              <a:buFont typeface="Arial" charset="0"/>
              <a:buChar char="•"/>
            </a:pPr>
            <a:r>
              <a:rPr lang="en-US" baseline="0" dirty="0" smtClean="0"/>
              <a:t>Those involved in this process should take notes on those as well as their observations and reactions; these notes can be taken in Microsoft Word in the interview transcript itself using the “comment” feature and even the “highlight” feature if doing so is helpful; some researchers also like to color code similar themes in order to organize their notes, for example</a:t>
            </a:r>
          </a:p>
          <a:p>
            <a:pPr marL="171450" indent="-171450">
              <a:buFont typeface="Arial" charset="0"/>
              <a:buChar char="•"/>
            </a:pPr>
            <a:r>
              <a:rPr lang="en-US" baseline="0" dirty="0" smtClean="0"/>
              <a:t>This process should be done with at least one other researcher but </a:t>
            </a:r>
            <a:r>
              <a:rPr lang="en-US" b="1" baseline="0" dirty="0" smtClean="0"/>
              <a:t>independently </a:t>
            </a:r>
            <a:r>
              <a:rPr lang="en-US" b="0" baseline="0" dirty="0" smtClean="0"/>
              <a:t>so that ideas can be vetted with one another afterward, but so that each researcher’s ideas or perceptions of the interview do not influence those of the other(s)</a:t>
            </a:r>
            <a:endParaRPr lang="en-US" b="1" dirty="0"/>
          </a:p>
        </p:txBody>
      </p:sp>
      <p:sp>
        <p:nvSpPr>
          <p:cNvPr id="4" name="Slide Number Placeholder 3"/>
          <p:cNvSpPr>
            <a:spLocks noGrp="1"/>
          </p:cNvSpPr>
          <p:nvPr>
            <p:ph type="sldNum" sz="quarter" idx="10"/>
          </p:nvPr>
        </p:nvSpPr>
        <p:spPr/>
        <p:txBody>
          <a:bodyPr/>
          <a:lstStyle/>
          <a:p>
            <a:fld id="{CFB4F5E2-1892-7246-BC67-21CE6164C3CE}" type="slidenum">
              <a:rPr lang="en-US" smtClean="0"/>
              <a:pPr/>
              <a:t>15</a:t>
            </a:fld>
            <a:endParaRPr lang="en-US"/>
          </a:p>
        </p:txBody>
      </p:sp>
    </p:spTree>
    <p:extLst>
      <p:ext uri="{BB962C8B-B14F-4D97-AF65-F5344CB8AC3E}">
        <p14:creationId xmlns:p14="http://schemas.microsoft.com/office/powerpoint/2010/main" val="90781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Step 2</a:t>
            </a:r>
          </a:p>
        </p:txBody>
      </p:sp>
      <p:sp>
        <p:nvSpPr>
          <p:cNvPr id="4" name="Slide Number Placeholder 3"/>
          <p:cNvSpPr>
            <a:spLocks noGrp="1"/>
          </p:cNvSpPr>
          <p:nvPr>
            <p:ph type="sldNum" sz="quarter" idx="10"/>
          </p:nvPr>
        </p:nvSpPr>
        <p:spPr/>
        <p:txBody>
          <a:bodyPr/>
          <a:lstStyle/>
          <a:p>
            <a:fld id="{CFB4F5E2-1892-7246-BC67-21CE6164C3CE}" type="slidenum">
              <a:rPr lang="en-US" smtClean="0"/>
              <a:pPr/>
              <a:t>16</a:t>
            </a:fld>
            <a:endParaRPr lang="en-US"/>
          </a:p>
        </p:txBody>
      </p:sp>
    </p:spTree>
    <p:extLst>
      <p:ext uri="{BB962C8B-B14F-4D97-AF65-F5344CB8AC3E}">
        <p14:creationId xmlns:p14="http://schemas.microsoft.com/office/powerpoint/2010/main" val="1159117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sz="1200" dirty="0" smtClean="0">
                <a:solidFill>
                  <a:srgbClr val="B57BA8"/>
                </a:solidFill>
              </a:rPr>
              <a:t>So, with</a:t>
            </a:r>
            <a:r>
              <a:rPr lang="en-US" sz="1200" baseline="0" dirty="0" smtClean="0">
                <a:solidFill>
                  <a:srgbClr val="B57BA8"/>
                </a:solidFill>
              </a:rPr>
              <a:t> respect to next steps, our plan is to </a:t>
            </a:r>
            <a:r>
              <a:rPr lang="en-US" sz="1200" dirty="0" smtClean="0">
                <a:solidFill>
                  <a:srgbClr val="B57BA8"/>
                </a:solidFill>
              </a:rPr>
              <a:t>apply codes – or tags – to specific excerpts that represent ideas in the text of the interview to initiate a preliminary list of codes</a:t>
            </a:r>
          </a:p>
        </p:txBody>
      </p:sp>
      <p:sp>
        <p:nvSpPr>
          <p:cNvPr id="4" name="Slide Number Placeholder 3"/>
          <p:cNvSpPr>
            <a:spLocks noGrp="1"/>
          </p:cNvSpPr>
          <p:nvPr>
            <p:ph type="sldNum" sz="quarter" idx="10"/>
          </p:nvPr>
        </p:nvSpPr>
        <p:spPr/>
        <p:txBody>
          <a:bodyPr/>
          <a:lstStyle/>
          <a:p>
            <a:fld id="{CFB4F5E2-1892-7246-BC67-21CE6164C3CE}" type="slidenum">
              <a:rPr lang="en-US" smtClean="0"/>
              <a:pPr/>
              <a:t>17</a:t>
            </a:fld>
            <a:endParaRPr lang="en-US"/>
          </a:p>
        </p:txBody>
      </p:sp>
    </p:spTree>
    <p:extLst>
      <p:ext uri="{BB962C8B-B14F-4D97-AF65-F5344CB8AC3E}">
        <p14:creationId xmlns:p14="http://schemas.microsoft.com/office/powerpoint/2010/main" val="373616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At</a:t>
            </a:r>
            <a:r>
              <a:rPr lang="en-US" baseline="0" dirty="0" smtClean="0"/>
              <a:t> this point, you might be wondering: how do I begin the process of open-coding?</a:t>
            </a:r>
          </a:p>
          <a:p>
            <a:pPr marL="628650" lvl="1" indent="-171450">
              <a:buFont typeface="Arial" charset="0"/>
              <a:buChar char="•"/>
            </a:pPr>
            <a:r>
              <a:rPr lang="en-US" baseline="0" dirty="0" smtClean="0"/>
              <a:t>Though there are no set rules for types of codes researchers can or should use, it might be helpful to think about different types of codes that you can use to identify different pieces of the data</a:t>
            </a:r>
          </a:p>
          <a:p>
            <a:pPr marL="628650" lvl="1" indent="-171450">
              <a:buFont typeface="Arial" charset="0"/>
              <a:buChar char="•"/>
            </a:pPr>
            <a:r>
              <a:rPr lang="en-US" baseline="0" dirty="0" smtClean="0"/>
              <a:t>Remember that codes are labels that can be assigned to pieces of text within the interview transcript</a:t>
            </a:r>
          </a:p>
          <a:p>
            <a:pPr marL="628650" lvl="1" indent="-171450">
              <a:buFont typeface="Arial" charset="0"/>
              <a:buChar char="•"/>
            </a:pPr>
            <a:r>
              <a:rPr lang="en-US" baseline="0" dirty="0" smtClean="0"/>
              <a:t>(Codes should be short phrases or single words)</a:t>
            </a:r>
          </a:p>
          <a:p>
            <a:pPr marL="628650" lvl="1" indent="-171450">
              <a:buFont typeface="Arial" charset="0"/>
              <a:buChar char="•"/>
            </a:pPr>
            <a:r>
              <a:rPr lang="en-US" baseline="0" dirty="0" smtClean="0"/>
              <a:t>I list some examples of types of codes here. They include:</a:t>
            </a:r>
          </a:p>
          <a:p>
            <a:pPr marL="1085850" lvl="2" indent="-171450">
              <a:buFont typeface="Arial" charset="0"/>
              <a:buChar char="•"/>
            </a:pPr>
            <a:r>
              <a:rPr lang="en-US" baseline="0" dirty="0" smtClean="0"/>
              <a:t>Experience </a:t>
            </a:r>
          </a:p>
          <a:p>
            <a:pPr marL="1085850" lvl="2" indent="-171450">
              <a:buFont typeface="Arial" charset="0"/>
              <a:buChar char="•"/>
            </a:pPr>
            <a:r>
              <a:rPr lang="en-US" baseline="0" dirty="0" smtClean="0"/>
              <a:t>Relationship</a:t>
            </a:r>
          </a:p>
          <a:p>
            <a:pPr marL="1085850" lvl="2" indent="-171450">
              <a:buFont typeface="Arial" charset="0"/>
              <a:buChar char="•"/>
            </a:pPr>
            <a:r>
              <a:rPr lang="en-US" baseline="0" dirty="0" smtClean="0"/>
              <a:t>Perspective</a:t>
            </a:r>
          </a:p>
          <a:p>
            <a:pPr marL="1085850" lvl="2" indent="-171450">
              <a:buFont typeface="Arial" charset="0"/>
              <a:buChar char="•"/>
            </a:pPr>
            <a:r>
              <a:rPr lang="en-US" baseline="0" dirty="0" smtClean="0"/>
              <a:t>Descriptive</a:t>
            </a:r>
          </a:p>
          <a:p>
            <a:pPr marL="1085850" lvl="2" indent="-171450">
              <a:buFont typeface="Arial" charset="0"/>
              <a:buChar char="•"/>
            </a:pPr>
            <a:r>
              <a:rPr lang="en-US" baseline="0" dirty="0" smtClean="0"/>
              <a:t>Setting</a:t>
            </a:r>
          </a:p>
          <a:p>
            <a:pPr marL="1085850" lvl="2" indent="-171450">
              <a:buFont typeface="Arial" charset="0"/>
              <a:buChar char="•"/>
            </a:pPr>
            <a:endParaRPr lang="en-US" baseline="0" dirty="0" smtClean="0"/>
          </a:p>
          <a:p>
            <a:pPr marL="1085850" lvl="2" indent="-171450">
              <a:buFont typeface="Arial" charset="0"/>
              <a:buChar char="•"/>
            </a:pPr>
            <a:endParaRPr lang="en-US" baseline="0" dirty="0" smtClean="0"/>
          </a:p>
        </p:txBody>
      </p:sp>
      <p:sp>
        <p:nvSpPr>
          <p:cNvPr id="4" name="Slide Number Placeholder 3"/>
          <p:cNvSpPr>
            <a:spLocks noGrp="1"/>
          </p:cNvSpPr>
          <p:nvPr>
            <p:ph type="sldNum" sz="quarter" idx="10"/>
          </p:nvPr>
        </p:nvSpPr>
        <p:spPr/>
        <p:txBody>
          <a:bodyPr/>
          <a:lstStyle/>
          <a:p>
            <a:fld id="{CFB4F5E2-1892-7246-BC67-21CE6164C3CE}" type="slidenum">
              <a:rPr lang="en-US" smtClean="0"/>
              <a:pPr/>
              <a:t>18</a:t>
            </a:fld>
            <a:endParaRPr lang="en-US"/>
          </a:p>
        </p:txBody>
      </p:sp>
    </p:spTree>
    <p:extLst>
      <p:ext uri="{BB962C8B-B14F-4D97-AF65-F5344CB8AC3E}">
        <p14:creationId xmlns:p14="http://schemas.microsoft.com/office/powerpoint/2010/main" val="1903758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Step 3</a:t>
            </a:r>
          </a:p>
        </p:txBody>
      </p:sp>
      <p:sp>
        <p:nvSpPr>
          <p:cNvPr id="4" name="Slide Number Placeholder 3"/>
          <p:cNvSpPr>
            <a:spLocks noGrp="1"/>
          </p:cNvSpPr>
          <p:nvPr>
            <p:ph type="sldNum" sz="quarter" idx="10"/>
          </p:nvPr>
        </p:nvSpPr>
        <p:spPr/>
        <p:txBody>
          <a:bodyPr/>
          <a:lstStyle/>
          <a:p>
            <a:fld id="{CFB4F5E2-1892-7246-BC67-21CE6164C3CE}" type="slidenum">
              <a:rPr lang="en-US" smtClean="0"/>
              <a:pPr/>
              <a:t>19</a:t>
            </a:fld>
            <a:endParaRPr lang="en-US"/>
          </a:p>
        </p:txBody>
      </p:sp>
    </p:spTree>
    <p:extLst>
      <p:ext uri="{BB962C8B-B14F-4D97-AF65-F5344CB8AC3E}">
        <p14:creationId xmlns:p14="http://schemas.microsoft.com/office/powerpoint/2010/main" val="2136915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In this training</a:t>
            </a:r>
            <a:r>
              <a:rPr lang="en-US" baseline="0" dirty="0" smtClean="0"/>
              <a:t> we will go over 4 important components of the BBF-Ghana committee member qualitative data analysis process</a:t>
            </a:r>
          </a:p>
          <a:p>
            <a:pPr marL="171450" indent="-171450">
              <a:buFont typeface="Arial" charset="0"/>
              <a:buChar char="•"/>
            </a:pPr>
            <a:r>
              <a:rPr lang="en-US" baseline="0" dirty="0" smtClean="0"/>
              <a:t>1) First, we will review the objectives of the in-depth interviews</a:t>
            </a:r>
          </a:p>
          <a:p>
            <a:pPr marL="171450" indent="-171450">
              <a:buFont typeface="Arial" charset="0"/>
              <a:buChar char="•"/>
            </a:pPr>
            <a:r>
              <a:rPr lang="en-US" baseline="0" dirty="0" smtClean="0"/>
              <a:t>2) Second, we will define key terminology to make sure we are all on the same page</a:t>
            </a:r>
          </a:p>
          <a:p>
            <a:pPr marL="171450" indent="-171450">
              <a:buFont typeface="Arial" charset="0"/>
              <a:buChar char="•"/>
            </a:pPr>
            <a:r>
              <a:rPr lang="en-US" baseline="0" dirty="0" smtClean="0"/>
              <a:t>3) Next, we will walk through each step in the data analysis process</a:t>
            </a:r>
          </a:p>
          <a:p>
            <a:pPr marL="171450" indent="-171450">
              <a:buFont typeface="Arial" charset="0"/>
              <a:buChar char="•"/>
            </a:pPr>
            <a:r>
              <a:rPr lang="en-US" baseline="0" dirty="0" smtClean="0"/>
              <a:t>4) Finally, we will identify and prepare for next steps post-analysis</a:t>
            </a:r>
          </a:p>
        </p:txBody>
      </p:sp>
      <p:sp>
        <p:nvSpPr>
          <p:cNvPr id="4" name="Slide Number Placeholder 3"/>
          <p:cNvSpPr>
            <a:spLocks noGrp="1"/>
          </p:cNvSpPr>
          <p:nvPr>
            <p:ph type="sldNum" sz="quarter" idx="10"/>
          </p:nvPr>
        </p:nvSpPr>
        <p:spPr/>
        <p:txBody>
          <a:bodyPr/>
          <a:lstStyle/>
          <a:p>
            <a:fld id="{CFB4F5E2-1892-7246-BC67-21CE6164C3CE}" type="slidenum">
              <a:rPr lang="en-US" smtClean="0"/>
              <a:pPr/>
              <a:t>2</a:t>
            </a:fld>
            <a:endParaRPr lang="en-US" dirty="0"/>
          </a:p>
        </p:txBody>
      </p:sp>
    </p:spTree>
    <p:extLst>
      <p:ext uri="{BB962C8B-B14F-4D97-AF65-F5344CB8AC3E}">
        <p14:creationId xmlns:p14="http://schemas.microsoft.com/office/powerpoint/2010/main" val="1530808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sz="1200" dirty="0" smtClean="0">
                <a:solidFill>
                  <a:srgbClr val="B57BA8"/>
                </a:solidFill>
              </a:rPr>
              <a:t>As I mentioned, the former steps should be done independently from other researchers involved in the data analysis process</a:t>
            </a:r>
          </a:p>
          <a:p>
            <a:pPr marL="342900" indent="-342900">
              <a:buFont typeface="Arial" charset="0"/>
              <a:buChar char="•"/>
            </a:pPr>
            <a:r>
              <a:rPr lang="en-US" sz="1200" dirty="0" smtClean="0">
                <a:solidFill>
                  <a:srgbClr val="B57BA8"/>
                </a:solidFill>
              </a:rPr>
              <a:t>Once the first transcript is coded, come together with colleagues and review the application</a:t>
            </a:r>
            <a:r>
              <a:rPr lang="en-US" sz="1200" baseline="0" dirty="0" smtClean="0">
                <a:solidFill>
                  <a:srgbClr val="B57BA8"/>
                </a:solidFill>
              </a:rPr>
              <a:t> of codes to agree on both usage and structure</a:t>
            </a:r>
          </a:p>
          <a:p>
            <a:pPr marL="342900" indent="-342900">
              <a:buFont typeface="Arial" charset="0"/>
              <a:buChar char="•"/>
            </a:pPr>
            <a:r>
              <a:rPr lang="en-US" sz="1200" baseline="0" dirty="0" smtClean="0">
                <a:solidFill>
                  <a:srgbClr val="B57BA8"/>
                </a:solidFill>
              </a:rPr>
              <a:t>When I say ”usage”, I am referring to the meaning of each code. Each researcher should use the same code – however that is spelled out or represented – for the same idea.</a:t>
            </a:r>
          </a:p>
          <a:p>
            <a:pPr marL="342900" indent="-342900">
              <a:buFont typeface="Arial" charset="0"/>
              <a:buChar char="•"/>
            </a:pPr>
            <a:r>
              <a:rPr lang="en-US" sz="1200" baseline="0" dirty="0" smtClean="0">
                <a:solidFill>
                  <a:srgbClr val="B57BA8"/>
                </a:solidFill>
              </a:rPr>
              <a:t>When I say “structure”, I mean the usage of big, general codes in tandem with smaller, more specific codes. </a:t>
            </a:r>
          </a:p>
          <a:p>
            <a:pPr marL="342900" indent="-342900">
              <a:buFont typeface="Arial" charset="0"/>
              <a:buChar char="•"/>
            </a:pPr>
            <a:r>
              <a:rPr lang="en-US" sz="1200" baseline="0" dirty="0" smtClean="0">
                <a:solidFill>
                  <a:srgbClr val="B57BA8"/>
                </a:solidFill>
              </a:rPr>
              <a:t>You may want to start out only using big or “parent” codes and move on later to include “child” codes when you decide how you would like to categorize your codes</a:t>
            </a:r>
            <a:endParaRPr lang="en-US" sz="1200" dirty="0" smtClean="0">
              <a:solidFill>
                <a:srgbClr val="B57BA8"/>
              </a:solidFill>
            </a:endParaRPr>
          </a:p>
        </p:txBody>
      </p:sp>
      <p:sp>
        <p:nvSpPr>
          <p:cNvPr id="4" name="Slide Number Placeholder 3"/>
          <p:cNvSpPr>
            <a:spLocks noGrp="1"/>
          </p:cNvSpPr>
          <p:nvPr>
            <p:ph type="sldNum" sz="quarter" idx="10"/>
          </p:nvPr>
        </p:nvSpPr>
        <p:spPr/>
        <p:txBody>
          <a:bodyPr/>
          <a:lstStyle/>
          <a:p>
            <a:fld id="{CFB4F5E2-1892-7246-BC67-21CE6164C3CE}" type="slidenum">
              <a:rPr lang="en-US" smtClean="0"/>
              <a:pPr/>
              <a:t>20</a:t>
            </a:fld>
            <a:endParaRPr lang="en-US"/>
          </a:p>
        </p:txBody>
      </p:sp>
    </p:spTree>
    <p:extLst>
      <p:ext uri="{BB962C8B-B14F-4D97-AF65-F5344CB8AC3E}">
        <p14:creationId xmlns:p14="http://schemas.microsoft.com/office/powerpoint/2010/main" val="1490481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What are some of the ways that you have come to consensus</a:t>
            </a:r>
            <a:r>
              <a:rPr lang="en-US" baseline="0" dirty="0" smtClean="0"/>
              <a:t> in research in the past?</a:t>
            </a:r>
          </a:p>
          <a:p>
            <a:pPr marL="171450" indent="-171450">
              <a:buFont typeface="Arial" charset="0"/>
              <a:buChar char="•"/>
            </a:pPr>
            <a:r>
              <a:rPr lang="en-US" baseline="0" dirty="0" smtClean="0"/>
              <a:t>What are some lessons learned? </a:t>
            </a:r>
          </a:p>
          <a:p>
            <a:pPr marL="171450" indent="-171450">
              <a:buFont typeface="Arial" charset="0"/>
              <a:buChar char="•"/>
            </a:pPr>
            <a:r>
              <a:rPr lang="en-US" baseline="0" dirty="0" smtClean="0"/>
              <a:t>What are your suggestions?</a:t>
            </a:r>
          </a:p>
          <a:p>
            <a:pPr marL="171450" indent="-171450">
              <a:buFont typeface="Arial" charset="0"/>
              <a:buChar char="•"/>
            </a:pPr>
            <a:r>
              <a:rPr lang="en-US" baseline="0" dirty="0" smtClean="0"/>
              <a:t>Idea for reaching consensus about both code usage and structure:</a:t>
            </a:r>
          </a:p>
          <a:p>
            <a:pPr marL="628650" lvl="1" indent="-171450">
              <a:buFont typeface="Arial" charset="0"/>
              <a:buChar char="•"/>
            </a:pPr>
            <a:r>
              <a:rPr lang="en-US" baseline="0" dirty="0" smtClean="0"/>
              <a:t>It will be impossible for you use the same exact names for the codes in your transcripts as you code independently yet alongside your fellow researchers. However, you will often come up with similar ideas for codes. If they are similar enough and you can agree on a common name for the code to use in that instance and in future instances where the same idea comes up in the text in future interview transcripts, then you have established consensus about that code</a:t>
            </a:r>
          </a:p>
          <a:p>
            <a:pPr marL="628650" lvl="1" indent="-171450">
              <a:buFont typeface="Arial" charset="0"/>
              <a:buChar char="•"/>
            </a:pPr>
            <a:r>
              <a:rPr lang="en-US" baseline="0" dirty="0" smtClean="0"/>
              <a:t>If there are instances where one researcher assigns a code to an excerpt and the other(s) do(</a:t>
            </a:r>
            <a:r>
              <a:rPr lang="en-US" baseline="0" dirty="0" err="1" smtClean="0"/>
              <a:t>es</a:t>
            </a:r>
            <a:r>
              <a:rPr lang="en-US" baseline="0" dirty="0" smtClean="0"/>
              <a:t>) not, then you will want to discuss reasons for including or excluding that code there</a:t>
            </a:r>
            <a:endParaRPr lang="en-US" dirty="0"/>
          </a:p>
        </p:txBody>
      </p:sp>
      <p:sp>
        <p:nvSpPr>
          <p:cNvPr id="4" name="Slide Number Placeholder 3"/>
          <p:cNvSpPr>
            <a:spLocks noGrp="1"/>
          </p:cNvSpPr>
          <p:nvPr>
            <p:ph type="sldNum" sz="quarter" idx="10"/>
          </p:nvPr>
        </p:nvSpPr>
        <p:spPr/>
        <p:txBody>
          <a:bodyPr/>
          <a:lstStyle/>
          <a:p>
            <a:fld id="{CFB4F5E2-1892-7246-BC67-21CE6164C3CE}" type="slidenum">
              <a:rPr lang="en-US" smtClean="0"/>
              <a:pPr/>
              <a:t>21</a:t>
            </a:fld>
            <a:endParaRPr lang="en-US"/>
          </a:p>
        </p:txBody>
      </p:sp>
    </p:spTree>
    <p:extLst>
      <p:ext uri="{BB962C8B-B14F-4D97-AF65-F5344CB8AC3E}">
        <p14:creationId xmlns:p14="http://schemas.microsoft.com/office/powerpoint/2010/main" val="1924098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Step 4</a:t>
            </a:r>
          </a:p>
        </p:txBody>
      </p:sp>
      <p:sp>
        <p:nvSpPr>
          <p:cNvPr id="4" name="Slide Number Placeholder 3"/>
          <p:cNvSpPr>
            <a:spLocks noGrp="1"/>
          </p:cNvSpPr>
          <p:nvPr>
            <p:ph type="sldNum" sz="quarter" idx="10"/>
          </p:nvPr>
        </p:nvSpPr>
        <p:spPr/>
        <p:txBody>
          <a:bodyPr/>
          <a:lstStyle/>
          <a:p>
            <a:fld id="{CFB4F5E2-1892-7246-BC67-21CE6164C3CE}" type="slidenum">
              <a:rPr lang="en-US" smtClean="0"/>
              <a:pPr/>
              <a:t>22</a:t>
            </a:fld>
            <a:endParaRPr lang="en-US"/>
          </a:p>
        </p:txBody>
      </p:sp>
    </p:spTree>
    <p:extLst>
      <p:ext uri="{BB962C8B-B14F-4D97-AF65-F5344CB8AC3E}">
        <p14:creationId xmlns:p14="http://schemas.microsoft.com/office/powerpoint/2010/main" val="1011259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sz="1200" dirty="0" smtClean="0">
                <a:solidFill>
                  <a:srgbClr val="B57BA8"/>
                </a:solidFill>
              </a:rPr>
              <a:t>Steps 1-3</a:t>
            </a:r>
            <a:r>
              <a:rPr lang="en-US" sz="1200" baseline="0" dirty="0" smtClean="0">
                <a:solidFill>
                  <a:srgbClr val="B57BA8"/>
                </a:solidFill>
              </a:rPr>
              <a:t> should be repeated for 10-20% of the transcripts in your dataset</a:t>
            </a:r>
          </a:p>
          <a:p>
            <a:pPr marL="342900" indent="-342900">
              <a:buFont typeface="Arial" charset="0"/>
              <a:buChar char="•"/>
            </a:pPr>
            <a:r>
              <a:rPr lang="en-US" sz="1200" baseline="0" dirty="0" smtClean="0">
                <a:solidFill>
                  <a:srgbClr val="B57BA8"/>
                </a:solidFill>
              </a:rPr>
              <a:t>For example, if you have 20 committee member interviews to analyze, then you will want to do the following for 2-4 transcripts:</a:t>
            </a:r>
          </a:p>
          <a:p>
            <a:pPr marL="800100" lvl="1" indent="-342900">
              <a:buFont typeface="Arial" charset="0"/>
              <a:buChar char="•"/>
            </a:pPr>
            <a:r>
              <a:rPr lang="en-US" sz="1200" baseline="0" dirty="0" smtClean="0">
                <a:solidFill>
                  <a:srgbClr val="B57BA8"/>
                </a:solidFill>
              </a:rPr>
              <a:t>1. Read the transcript</a:t>
            </a:r>
          </a:p>
          <a:p>
            <a:pPr marL="800100" lvl="1" indent="-342900">
              <a:buFont typeface="Arial" charset="0"/>
              <a:buChar char="•"/>
            </a:pPr>
            <a:r>
              <a:rPr lang="en-US" sz="1200" baseline="0" dirty="0" smtClean="0">
                <a:solidFill>
                  <a:srgbClr val="B57BA8"/>
                </a:solidFill>
              </a:rPr>
              <a:t>2. Re-read and open-code the transcript</a:t>
            </a:r>
          </a:p>
          <a:p>
            <a:pPr marL="800100" lvl="1" indent="-342900">
              <a:buFont typeface="Arial" charset="0"/>
              <a:buChar char="•"/>
            </a:pPr>
            <a:r>
              <a:rPr lang="en-US" sz="1200" baseline="0" dirty="0" smtClean="0">
                <a:solidFill>
                  <a:srgbClr val="B57BA8"/>
                </a:solidFill>
              </a:rPr>
              <a:t>3. Establish consensus on codes</a:t>
            </a:r>
          </a:p>
          <a:p>
            <a:pPr marL="342900" lvl="0" indent="-342900">
              <a:buFont typeface="Arial" charset="0"/>
              <a:buChar char="•"/>
            </a:pPr>
            <a:r>
              <a:rPr lang="en-US" sz="1200" baseline="0" dirty="0" smtClean="0">
                <a:solidFill>
                  <a:srgbClr val="B57BA8"/>
                </a:solidFill>
              </a:rPr>
              <a:t>Reading multiple transcripts will allow the research team to become exposed to more potential ideas, and therefore assign a wider variety of codes, to the data before the initiation of the development of the draft codebook</a:t>
            </a:r>
            <a:endParaRPr lang="en-US" sz="1200" dirty="0" smtClean="0">
              <a:solidFill>
                <a:srgbClr val="B57BA8"/>
              </a:solidFill>
            </a:endParaRPr>
          </a:p>
        </p:txBody>
      </p:sp>
      <p:sp>
        <p:nvSpPr>
          <p:cNvPr id="4" name="Slide Number Placeholder 3"/>
          <p:cNvSpPr>
            <a:spLocks noGrp="1"/>
          </p:cNvSpPr>
          <p:nvPr>
            <p:ph type="sldNum" sz="quarter" idx="10"/>
          </p:nvPr>
        </p:nvSpPr>
        <p:spPr/>
        <p:txBody>
          <a:bodyPr/>
          <a:lstStyle/>
          <a:p>
            <a:fld id="{CFB4F5E2-1892-7246-BC67-21CE6164C3CE}" type="slidenum">
              <a:rPr lang="en-US" smtClean="0"/>
              <a:pPr/>
              <a:t>23</a:t>
            </a:fld>
            <a:endParaRPr lang="en-US"/>
          </a:p>
        </p:txBody>
      </p:sp>
    </p:spTree>
    <p:extLst>
      <p:ext uri="{BB962C8B-B14F-4D97-AF65-F5344CB8AC3E}">
        <p14:creationId xmlns:p14="http://schemas.microsoft.com/office/powerpoint/2010/main" val="1726451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Step 5</a:t>
            </a:r>
          </a:p>
        </p:txBody>
      </p:sp>
      <p:sp>
        <p:nvSpPr>
          <p:cNvPr id="4" name="Slide Number Placeholder 3"/>
          <p:cNvSpPr>
            <a:spLocks noGrp="1"/>
          </p:cNvSpPr>
          <p:nvPr>
            <p:ph type="sldNum" sz="quarter" idx="10"/>
          </p:nvPr>
        </p:nvSpPr>
        <p:spPr/>
        <p:txBody>
          <a:bodyPr/>
          <a:lstStyle/>
          <a:p>
            <a:fld id="{CFB4F5E2-1892-7246-BC67-21CE6164C3CE}" type="slidenum">
              <a:rPr lang="en-US" smtClean="0"/>
              <a:pPr/>
              <a:t>24</a:t>
            </a:fld>
            <a:endParaRPr lang="en-US"/>
          </a:p>
        </p:txBody>
      </p:sp>
    </p:spTree>
    <p:extLst>
      <p:ext uri="{BB962C8B-B14F-4D97-AF65-F5344CB8AC3E}">
        <p14:creationId xmlns:p14="http://schemas.microsoft.com/office/powerpoint/2010/main" val="73865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200" kern="1200" noProof="0" dirty="0" smtClean="0">
                <a:solidFill>
                  <a:schemeClr val="tx1"/>
                </a:solidFill>
                <a:effectLst/>
                <a:latin typeface="+mn-lt"/>
                <a:ea typeface="+mn-ea"/>
                <a:cs typeface="+mn-cs"/>
              </a:rPr>
              <a:t>With the</a:t>
            </a:r>
            <a:r>
              <a:rPr lang="en-US" sz="1200" kern="1200" baseline="0" noProof="0" dirty="0" smtClean="0">
                <a:solidFill>
                  <a:schemeClr val="tx1"/>
                </a:solidFill>
                <a:effectLst/>
                <a:latin typeface="+mn-lt"/>
                <a:ea typeface="+mn-ea"/>
                <a:cs typeface="+mn-cs"/>
              </a:rPr>
              <a:t> goal of developing a draft codebook, include the following:</a:t>
            </a:r>
            <a:r>
              <a:rPr lang="en-US" sz="1200" kern="1200" noProof="0" dirty="0" smtClean="0">
                <a:solidFill>
                  <a:schemeClr val="tx1"/>
                </a:solidFill>
                <a:effectLst/>
                <a:latin typeface="+mn-lt"/>
                <a:ea typeface="+mn-ea"/>
                <a:cs typeface="+mn-cs"/>
              </a:rPr>
              <a:t> </a:t>
            </a:r>
          </a:p>
          <a:p>
            <a:pPr marL="628650" lvl="1" indent="-171450">
              <a:buFont typeface="Arial" charset="0"/>
              <a:buChar char="•"/>
            </a:pPr>
            <a:r>
              <a:rPr lang="en-US" sz="1200" kern="1200" noProof="0" dirty="0" smtClean="0">
                <a:solidFill>
                  <a:schemeClr val="tx1"/>
                </a:solidFill>
                <a:effectLst/>
                <a:latin typeface="+mn-lt"/>
                <a:ea typeface="+mn-ea"/>
                <a:cs typeface="+mn-cs"/>
              </a:rPr>
              <a:t>The</a:t>
            </a:r>
            <a:r>
              <a:rPr lang="en-US" sz="1200" kern="1200" baseline="0" noProof="0" dirty="0" smtClean="0">
                <a:solidFill>
                  <a:schemeClr val="tx1"/>
                </a:solidFill>
                <a:effectLst/>
                <a:latin typeface="+mn-lt"/>
                <a:ea typeface="+mn-ea"/>
                <a:cs typeface="+mn-cs"/>
              </a:rPr>
              <a:t> name of the code you would like to use</a:t>
            </a:r>
          </a:p>
          <a:p>
            <a:pPr marL="628650" lvl="1" indent="-171450">
              <a:buFont typeface="Arial" charset="0"/>
              <a:buChar char="•"/>
            </a:pPr>
            <a:r>
              <a:rPr lang="en-US" sz="1200" kern="1200" baseline="0" noProof="0" dirty="0" smtClean="0">
                <a:solidFill>
                  <a:schemeClr val="tx1"/>
                </a:solidFill>
                <a:effectLst/>
                <a:latin typeface="+mn-lt"/>
                <a:ea typeface="+mn-ea"/>
                <a:cs typeface="+mn-cs"/>
              </a:rPr>
              <a:t>A mnemonic device – or an abbreviation - used to code excerpts quickly</a:t>
            </a:r>
          </a:p>
          <a:p>
            <a:pPr marL="628650" lvl="1" indent="-171450">
              <a:buFont typeface="Arial" charset="0"/>
              <a:buChar char="•"/>
            </a:pPr>
            <a:r>
              <a:rPr lang="en-US" sz="1200" kern="1200" baseline="0" noProof="0" dirty="0" smtClean="0">
                <a:solidFill>
                  <a:schemeClr val="tx1"/>
                </a:solidFill>
                <a:effectLst/>
                <a:latin typeface="+mn-lt"/>
                <a:ea typeface="+mn-ea"/>
                <a:cs typeface="+mn-cs"/>
              </a:rPr>
              <a:t>A simple code definition</a:t>
            </a:r>
          </a:p>
          <a:p>
            <a:pPr marL="628650" lvl="1" indent="-171450">
              <a:buFont typeface="Arial" charset="0"/>
              <a:buChar char="•"/>
            </a:pPr>
            <a:r>
              <a:rPr lang="en-US" sz="1200" kern="1200" baseline="0" noProof="0" dirty="0" smtClean="0">
                <a:solidFill>
                  <a:schemeClr val="tx1"/>
                </a:solidFill>
                <a:effectLst/>
                <a:latin typeface="+mn-lt"/>
                <a:ea typeface="+mn-ea"/>
                <a:cs typeface="+mn-cs"/>
              </a:rPr>
              <a:t>A short list of inclusion criteria</a:t>
            </a:r>
          </a:p>
          <a:p>
            <a:pPr marL="628650" lvl="1" indent="-171450">
              <a:buFont typeface="Arial" charset="0"/>
              <a:buChar char="•"/>
            </a:pPr>
            <a:r>
              <a:rPr lang="en-US" sz="1200" kern="1200" baseline="0" noProof="0" dirty="0" smtClean="0">
                <a:solidFill>
                  <a:schemeClr val="tx1"/>
                </a:solidFill>
                <a:effectLst/>
                <a:latin typeface="+mn-lt"/>
                <a:ea typeface="+mn-ea"/>
                <a:cs typeface="+mn-cs"/>
              </a:rPr>
              <a:t>A short list of exclusion criteria</a:t>
            </a:r>
          </a:p>
          <a:p>
            <a:pPr marL="628650" lvl="1" indent="-171450">
              <a:buFont typeface="Arial" charset="0"/>
              <a:buChar char="•"/>
            </a:pPr>
            <a:r>
              <a:rPr lang="en-US" sz="1200" kern="1200" baseline="0" noProof="0" dirty="0" smtClean="0">
                <a:solidFill>
                  <a:schemeClr val="tx1"/>
                </a:solidFill>
                <a:effectLst/>
                <a:latin typeface="+mn-lt"/>
                <a:ea typeface="+mn-ea"/>
                <a:cs typeface="+mn-cs"/>
              </a:rPr>
              <a:t>An example demonstrating the usage of the code – this example is a participant quote</a:t>
            </a:r>
          </a:p>
          <a:p>
            <a:pPr marL="628650" lvl="1" indent="-171450">
              <a:buFont typeface="Arial" charset="0"/>
              <a:buChar char="•"/>
            </a:pPr>
            <a:r>
              <a:rPr lang="en-US" sz="1200" kern="1200" baseline="0" noProof="0" dirty="0" smtClean="0">
                <a:solidFill>
                  <a:schemeClr val="tx1"/>
                </a:solidFill>
                <a:effectLst/>
                <a:latin typeface="+mn-lt"/>
                <a:ea typeface="+mn-ea"/>
                <a:cs typeface="+mn-cs"/>
              </a:rPr>
              <a:t>Here is a template of a codebook that can be used</a:t>
            </a:r>
          </a:p>
          <a:p>
            <a:pPr marL="171450" lvl="0" indent="-171450">
              <a:buFont typeface="Arial" charset="0"/>
              <a:buChar char="•"/>
            </a:pPr>
            <a:r>
              <a:rPr lang="en-US" sz="1200" kern="1200" baseline="0" noProof="0" dirty="0" smtClean="0">
                <a:solidFill>
                  <a:schemeClr val="tx1"/>
                </a:solidFill>
                <a:effectLst/>
                <a:latin typeface="+mn-lt"/>
                <a:ea typeface="+mn-ea"/>
                <a:cs typeface="+mn-cs"/>
              </a:rPr>
              <a:t>Some data analysis software programs – which I will discuss further later on in this presentation – can help you develop codebooks for you </a:t>
            </a:r>
          </a:p>
          <a:p>
            <a:pPr marL="171450" lvl="0" indent="-171450">
              <a:buFont typeface="Arial" charset="0"/>
              <a:buChar char="•"/>
            </a:pPr>
            <a:r>
              <a:rPr lang="en-US" sz="1200" kern="1200" baseline="0" noProof="0" dirty="0" smtClean="0">
                <a:solidFill>
                  <a:schemeClr val="tx1"/>
                </a:solidFill>
                <a:effectLst/>
                <a:latin typeface="+mn-lt"/>
                <a:ea typeface="+mn-ea"/>
                <a:cs typeface="+mn-cs"/>
              </a:rPr>
              <a:t>Here is a template of the draft codebook you could create</a:t>
            </a:r>
          </a:p>
          <a:p>
            <a:pPr marL="628650" lvl="1" indent="-171450">
              <a:buFont typeface="Arial" charset="0"/>
              <a:buChar char="•"/>
            </a:pPr>
            <a:endParaRPr lang="en-US" sz="1200" kern="1200" noProof="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B4F5E2-1892-7246-BC67-21CE6164C3CE}" type="slidenum">
              <a:rPr lang="en-US" smtClean="0"/>
              <a:pPr/>
              <a:t>25</a:t>
            </a:fld>
            <a:endParaRPr lang="en-US"/>
          </a:p>
        </p:txBody>
      </p:sp>
    </p:spTree>
    <p:extLst>
      <p:ext uri="{BB962C8B-B14F-4D97-AF65-F5344CB8AC3E}">
        <p14:creationId xmlns:p14="http://schemas.microsoft.com/office/powerpoint/2010/main" val="2013052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Step 6</a:t>
            </a:r>
          </a:p>
        </p:txBody>
      </p:sp>
      <p:sp>
        <p:nvSpPr>
          <p:cNvPr id="4" name="Slide Number Placeholder 3"/>
          <p:cNvSpPr>
            <a:spLocks noGrp="1"/>
          </p:cNvSpPr>
          <p:nvPr>
            <p:ph type="sldNum" sz="quarter" idx="10"/>
          </p:nvPr>
        </p:nvSpPr>
        <p:spPr/>
        <p:txBody>
          <a:bodyPr/>
          <a:lstStyle/>
          <a:p>
            <a:fld id="{CFB4F5E2-1892-7246-BC67-21CE6164C3CE}" type="slidenum">
              <a:rPr lang="en-US" smtClean="0"/>
              <a:pPr/>
              <a:t>26</a:t>
            </a:fld>
            <a:endParaRPr lang="en-US"/>
          </a:p>
        </p:txBody>
      </p:sp>
    </p:spTree>
    <p:extLst>
      <p:ext uri="{BB962C8B-B14F-4D97-AF65-F5344CB8AC3E}">
        <p14:creationId xmlns:p14="http://schemas.microsoft.com/office/powerpoint/2010/main" val="200209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sz="1200" dirty="0" smtClean="0">
                <a:solidFill>
                  <a:srgbClr val="B57BA8"/>
                </a:solidFill>
              </a:rPr>
              <a:t>Using your</a:t>
            </a:r>
            <a:r>
              <a:rPr lang="en-US" sz="1200" baseline="0" dirty="0" smtClean="0">
                <a:solidFill>
                  <a:srgbClr val="B57BA8"/>
                </a:solidFill>
              </a:rPr>
              <a:t> newly developed codebook as a reference, apply codes to the rest of the transcripts</a:t>
            </a:r>
          </a:p>
          <a:p>
            <a:pPr marL="342900" indent="-342900">
              <a:buFont typeface="Arial" charset="0"/>
              <a:buChar char="•"/>
            </a:pPr>
            <a:r>
              <a:rPr lang="en-US" sz="1200" baseline="0" dirty="0" smtClean="0">
                <a:solidFill>
                  <a:srgbClr val="B57BA8"/>
                </a:solidFill>
              </a:rPr>
              <a:t>This can be done by one person or by multiple people working together</a:t>
            </a:r>
          </a:p>
          <a:p>
            <a:pPr marL="342900" indent="-342900">
              <a:buFont typeface="Arial" charset="0"/>
              <a:buChar char="•"/>
            </a:pPr>
            <a:r>
              <a:rPr lang="en-US" sz="1200" baseline="0" dirty="0" smtClean="0">
                <a:solidFill>
                  <a:srgbClr val="B57BA8"/>
                </a:solidFill>
              </a:rPr>
              <a:t>The codebook can continue to be refined at this point, as the whole process is intended to be an iterative one</a:t>
            </a:r>
            <a:endParaRPr lang="en-US" sz="1200" dirty="0" smtClean="0">
              <a:solidFill>
                <a:srgbClr val="B57BA8"/>
              </a:solidFill>
            </a:endParaRPr>
          </a:p>
        </p:txBody>
      </p:sp>
      <p:sp>
        <p:nvSpPr>
          <p:cNvPr id="4" name="Slide Number Placeholder 3"/>
          <p:cNvSpPr>
            <a:spLocks noGrp="1"/>
          </p:cNvSpPr>
          <p:nvPr>
            <p:ph type="sldNum" sz="quarter" idx="10"/>
          </p:nvPr>
        </p:nvSpPr>
        <p:spPr/>
        <p:txBody>
          <a:bodyPr/>
          <a:lstStyle/>
          <a:p>
            <a:fld id="{CFB4F5E2-1892-7246-BC67-21CE6164C3CE}" type="slidenum">
              <a:rPr lang="en-US" smtClean="0"/>
              <a:pPr/>
              <a:t>27</a:t>
            </a:fld>
            <a:endParaRPr lang="en-US"/>
          </a:p>
        </p:txBody>
      </p:sp>
    </p:spTree>
    <p:extLst>
      <p:ext uri="{BB962C8B-B14F-4D97-AF65-F5344CB8AC3E}">
        <p14:creationId xmlns:p14="http://schemas.microsoft.com/office/powerpoint/2010/main" val="1259045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Which brings me to the next</a:t>
            </a:r>
            <a:r>
              <a:rPr lang="en-US" baseline="0" dirty="0" smtClean="0"/>
              <a:t> and final step, Step 7</a:t>
            </a:r>
            <a:r>
              <a:rPr lang="is-IS" baseline="0" dirty="0" smtClean="0"/>
              <a:t>…</a:t>
            </a:r>
            <a:endParaRPr lang="en-US" dirty="0" smtClean="0"/>
          </a:p>
        </p:txBody>
      </p:sp>
      <p:sp>
        <p:nvSpPr>
          <p:cNvPr id="4" name="Slide Number Placeholder 3"/>
          <p:cNvSpPr>
            <a:spLocks noGrp="1"/>
          </p:cNvSpPr>
          <p:nvPr>
            <p:ph type="sldNum" sz="quarter" idx="10"/>
          </p:nvPr>
        </p:nvSpPr>
        <p:spPr/>
        <p:txBody>
          <a:bodyPr/>
          <a:lstStyle/>
          <a:p>
            <a:fld id="{CFB4F5E2-1892-7246-BC67-21CE6164C3CE}" type="slidenum">
              <a:rPr lang="en-US" smtClean="0"/>
              <a:pPr/>
              <a:t>28</a:t>
            </a:fld>
            <a:endParaRPr lang="en-US"/>
          </a:p>
        </p:txBody>
      </p:sp>
    </p:spTree>
    <p:extLst>
      <p:ext uri="{BB962C8B-B14F-4D97-AF65-F5344CB8AC3E}">
        <p14:creationId xmlns:p14="http://schemas.microsoft.com/office/powerpoint/2010/main" val="802873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sz="1200" dirty="0" smtClean="0">
                <a:solidFill>
                  <a:srgbClr val="B57BA8"/>
                </a:solidFill>
              </a:rPr>
              <a:t>Using your</a:t>
            </a:r>
            <a:r>
              <a:rPr lang="en-US" sz="1200" baseline="0" dirty="0" smtClean="0">
                <a:solidFill>
                  <a:srgbClr val="B57BA8"/>
                </a:solidFill>
              </a:rPr>
              <a:t> newly developed codebook as a reference, apply the new, modified/refined codes to the transcripts coded independently by individual members of the team </a:t>
            </a:r>
          </a:p>
          <a:p>
            <a:pPr marL="342900" indent="-342900">
              <a:buFont typeface="Arial" charset="0"/>
              <a:buChar char="•"/>
            </a:pPr>
            <a:r>
              <a:rPr lang="en-US" sz="1200" baseline="0" dirty="0" smtClean="0">
                <a:solidFill>
                  <a:srgbClr val="B57BA8"/>
                </a:solidFill>
              </a:rPr>
              <a:t>Next, use the codebook to code the rest of the previously un-coded transcripts</a:t>
            </a:r>
          </a:p>
          <a:p>
            <a:pPr marL="342900" indent="-342900">
              <a:buFont typeface="Arial" charset="0"/>
              <a:buChar char="•"/>
            </a:pPr>
            <a:r>
              <a:rPr lang="en-US" sz="1200" baseline="0" dirty="0" smtClean="0">
                <a:solidFill>
                  <a:srgbClr val="B57BA8"/>
                </a:solidFill>
              </a:rPr>
              <a:t>This can be done by one person or by multiple people working together</a:t>
            </a:r>
          </a:p>
          <a:p>
            <a:pPr marL="342900" indent="-342900">
              <a:buFont typeface="Arial" charset="0"/>
              <a:buChar char="•"/>
            </a:pPr>
            <a:r>
              <a:rPr lang="en-US" sz="1200" baseline="0" dirty="0" smtClean="0">
                <a:solidFill>
                  <a:srgbClr val="B57BA8"/>
                </a:solidFill>
              </a:rPr>
              <a:t>The codebook can continue to be refined at this point, as the whole process is intended to be an iterative one</a:t>
            </a:r>
          </a:p>
          <a:p>
            <a:pPr marL="342900" indent="-342900">
              <a:buFont typeface="Arial" charset="0"/>
              <a:buChar char="•"/>
            </a:pPr>
            <a:r>
              <a:rPr lang="en-US" sz="1200" baseline="0" dirty="0" smtClean="0">
                <a:solidFill>
                  <a:srgbClr val="B57BA8"/>
                </a:solidFill>
              </a:rPr>
              <a:t>At the same time, you can begin to turn the codes into concepts, the concepts into categories, and the categories into themes</a:t>
            </a:r>
          </a:p>
          <a:p>
            <a:pPr marL="800100" lvl="1" indent="-342900">
              <a:buFont typeface="Arial" charset="0"/>
              <a:buChar char="•"/>
            </a:pPr>
            <a:r>
              <a:rPr lang="en-US" sz="1200" baseline="0" dirty="0" smtClean="0">
                <a:solidFill>
                  <a:srgbClr val="B57BA8"/>
                </a:solidFill>
              </a:rPr>
              <a:t>There is no right or wrong way to do this</a:t>
            </a:r>
          </a:p>
          <a:p>
            <a:pPr marL="1257300" lvl="2" indent="-342900">
              <a:buFont typeface="Arial" charset="0"/>
              <a:buChar char="•"/>
            </a:pPr>
            <a:r>
              <a:rPr lang="en-US" sz="1200" baseline="0" dirty="0" smtClean="0">
                <a:solidFill>
                  <a:srgbClr val="B57BA8"/>
                </a:solidFill>
              </a:rPr>
              <a:t>What are some of your ideas that you have for doing this?</a:t>
            </a:r>
          </a:p>
          <a:p>
            <a:pPr marL="1257300" lvl="2" indent="-342900">
              <a:buFont typeface="Arial" charset="0"/>
              <a:buChar char="•"/>
            </a:pPr>
            <a:endParaRPr lang="en-US" sz="1200" dirty="0" smtClean="0">
              <a:solidFill>
                <a:srgbClr val="B57BA8"/>
              </a:solidFill>
            </a:endParaRPr>
          </a:p>
        </p:txBody>
      </p:sp>
      <p:sp>
        <p:nvSpPr>
          <p:cNvPr id="4" name="Slide Number Placeholder 3"/>
          <p:cNvSpPr>
            <a:spLocks noGrp="1"/>
          </p:cNvSpPr>
          <p:nvPr>
            <p:ph type="sldNum" sz="quarter" idx="10"/>
          </p:nvPr>
        </p:nvSpPr>
        <p:spPr/>
        <p:txBody>
          <a:bodyPr/>
          <a:lstStyle/>
          <a:p>
            <a:fld id="{CFB4F5E2-1892-7246-BC67-21CE6164C3CE}" type="slidenum">
              <a:rPr lang="en-US" smtClean="0"/>
              <a:pPr/>
              <a:t>29</a:t>
            </a:fld>
            <a:endParaRPr lang="en-US"/>
          </a:p>
        </p:txBody>
      </p:sp>
    </p:spTree>
    <p:extLst>
      <p:ext uri="{BB962C8B-B14F-4D97-AF65-F5344CB8AC3E}">
        <p14:creationId xmlns:p14="http://schemas.microsoft.com/office/powerpoint/2010/main" val="1095830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AU" sz="1200" dirty="0" smtClean="0">
                <a:solidFill>
                  <a:srgbClr val="B57BA8"/>
                </a:solidFill>
              </a:rPr>
              <a:t>Now that we have developed the BBF Index</a:t>
            </a:r>
            <a:r>
              <a:rPr lang="en-AU" sz="1200" baseline="0" dirty="0" smtClean="0">
                <a:solidFill>
                  <a:srgbClr val="B57BA8"/>
                </a:solidFill>
              </a:rPr>
              <a:t> methodology and pre-tested, the next step is to conduct an evaluation of the BBF process in Ghana</a:t>
            </a:r>
          </a:p>
          <a:p>
            <a:pPr marL="342900" indent="-342900">
              <a:buFont typeface="Arial" charset="0"/>
              <a:buChar char="•"/>
            </a:pPr>
            <a:r>
              <a:rPr lang="en-AU" sz="1200" dirty="0" smtClean="0">
                <a:solidFill>
                  <a:srgbClr val="B57BA8"/>
                </a:solidFill>
              </a:rPr>
              <a:t>The committee member interview goals are 3-fold:</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n-US" sz="1200" dirty="0" smtClean="0">
                <a:solidFill>
                  <a:srgbClr val="B57BA8"/>
                </a:solidFill>
              </a:rPr>
              <a:t>Via a qualitative study, conduct open-ended interviews with committee members</a:t>
            </a:r>
            <a:endParaRPr lang="en-AU" sz="1200" dirty="0" smtClean="0">
              <a:solidFill>
                <a:srgbClr val="B57BA8"/>
              </a:solidFill>
            </a:endParaRPr>
          </a:p>
          <a:p>
            <a:pPr marL="800100" lvl="1" indent="-342900">
              <a:buFont typeface="Arial" charset="0"/>
              <a:buChar char="•"/>
            </a:pPr>
            <a:r>
              <a:rPr lang="en-US" sz="1200" dirty="0" smtClean="0">
                <a:solidFill>
                  <a:srgbClr val="B57BA8"/>
                </a:solidFill>
              </a:rPr>
              <a:t>Understand and explain the committee members’ experiences in developing the BBF gears as well as their key recommendations for decision makers</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n-AU" sz="1200" dirty="0" smtClean="0">
                <a:solidFill>
                  <a:srgbClr val="B57BA8"/>
                </a:solidFill>
              </a:rPr>
              <a:t>Review and evaluate the BBF Process and contribute to its improvement</a:t>
            </a:r>
          </a:p>
        </p:txBody>
      </p:sp>
      <p:sp>
        <p:nvSpPr>
          <p:cNvPr id="4" name="Slide Number Placeholder 3"/>
          <p:cNvSpPr>
            <a:spLocks noGrp="1"/>
          </p:cNvSpPr>
          <p:nvPr>
            <p:ph type="sldNum" sz="quarter" idx="10"/>
          </p:nvPr>
        </p:nvSpPr>
        <p:spPr/>
        <p:txBody>
          <a:bodyPr/>
          <a:lstStyle/>
          <a:p>
            <a:fld id="{CFB4F5E2-1892-7246-BC67-21CE6164C3CE}" type="slidenum">
              <a:rPr lang="en-US" smtClean="0"/>
              <a:pPr/>
              <a:t>3</a:t>
            </a:fld>
            <a:endParaRPr lang="en-US" dirty="0"/>
          </a:p>
        </p:txBody>
      </p:sp>
    </p:spTree>
    <p:extLst>
      <p:ext uri="{BB962C8B-B14F-4D97-AF65-F5344CB8AC3E}">
        <p14:creationId xmlns:p14="http://schemas.microsoft.com/office/powerpoint/2010/main" val="1413929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Although qualitative data analysis can be done without software, choosing the</a:t>
            </a:r>
            <a:r>
              <a:rPr lang="en-US" baseline="0" dirty="0" smtClean="0"/>
              <a:t> right program for you can help you ensure that the results of your analysis are of high quality</a:t>
            </a:r>
            <a:endParaRPr lang="en-US" dirty="0" smtClean="0"/>
          </a:p>
          <a:p>
            <a:pPr marL="171450" indent="-171450">
              <a:buFont typeface="Arial" charset="0"/>
              <a:buChar char="•"/>
            </a:pPr>
            <a:r>
              <a:rPr lang="en-US" dirty="0" smtClean="0"/>
              <a:t>There are many different types of data analysis software to choose from</a:t>
            </a:r>
          </a:p>
          <a:p>
            <a:pPr marL="171450" indent="-171450">
              <a:buFont typeface="Arial" charset="0"/>
              <a:buChar char="•"/>
            </a:pPr>
            <a:r>
              <a:rPr lang="en-US" dirty="0" smtClean="0"/>
              <a:t>They</a:t>
            </a:r>
            <a:r>
              <a:rPr lang="en-US" baseline="0" dirty="0" smtClean="0"/>
              <a:t> all essentially perform the same functions which, are to categorize codes and ideas; generate queries so that the researcher is able to identify transcripts or excerpts within them more easily, and develop, add, subtract, combine and refine codes</a:t>
            </a:r>
          </a:p>
          <a:p>
            <a:pPr marL="171450" indent="-171450">
              <a:buFont typeface="Arial" charset="0"/>
              <a:buChar char="•"/>
            </a:pPr>
            <a:r>
              <a:rPr lang="en-US" baseline="0" dirty="0" smtClean="0"/>
              <a:t>These software programs also allow for another important function: the creation of memos</a:t>
            </a:r>
          </a:p>
          <a:p>
            <a:pPr marL="628650" lvl="1" indent="-171450">
              <a:buFont typeface="Arial" charset="0"/>
              <a:buChar char="•"/>
            </a:pPr>
            <a:r>
              <a:rPr lang="en-US" baseline="0" dirty="0" smtClean="0"/>
              <a:t>Memo development allows the analysts to record their observations or reactions to excerpts </a:t>
            </a:r>
          </a:p>
          <a:p>
            <a:pPr marL="1085850" lvl="2" indent="-171450">
              <a:buFont typeface="Arial" charset="0"/>
              <a:buChar char="•"/>
            </a:pPr>
            <a:r>
              <a:rPr lang="en-US" baseline="0" dirty="0" smtClean="0"/>
              <a:t>This process can be done simultaneously to coding but is a separate concept and should not be grouped together with codes</a:t>
            </a:r>
          </a:p>
          <a:p>
            <a:pPr marL="171450" indent="-171450">
              <a:buFont typeface="Arial" charset="0"/>
              <a:buChar char="•"/>
            </a:pPr>
            <a:r>
              <a:rPr lang="en-US" baseline="0" dirty="0" smtClean="0"/>
              <a:t>However, QDA software programs do analyze data – the researcher(s) must do that</a:t>
            </a:r>
            <a:endParaRPr lang="en-US" dirty="0"/>
          </a:p>
        </p:txBody>
      </p:sp>
      <p:sp>
        <p:nvSpPr>
          <p:cNvPr id="4" name="Slide Number Placeholder 3"/>
          <p:cNvSpPr>
            <a:spLocks noGrp="1"/>
          </p:cNvSpPr>
          <p:nvPr>
            <p:ph type="sldNum" sz="quarter" idx="10"/>
          </p:nvPr>
        </p:nvSpPr>
        <p:spPr/>
        <p:txBody>
          <a:bodyPr/>
          <a:lstStyle/>
          <a:p>
            <a:fld id="{CFB4F5E2-1892-7246-BC67-21CE6164C3CE}" type="slidenum">
              <a:rPr lang="en-US" smtClean="0"/>
              <a:pPr/>
              <a:t>30</a:t>
            </a:fld>
            <a:endParaRPr lang="en-US" dirty="0"/>
          </a:p>
        </p:txBody>
      </p:sp>
    </p:spTree>
    <p:extLst>
      <p:ext uri="{BB962C8B-B14F-4D97-AF65-F5344CB8AC3E}">
        <p14:creationId xmlns:p14="http://schemas.microsoft.com/office/powerpoint/2010/main" val="1851395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Now that you’ve coded the data, the next step in the analysis process</a:t>
            </a:r>
            <a:r>
              <a:rPr lang="en-US" baseline="0" dirty="0" smtClean="0"/>
              <a:t> consists of deciding what to make of the codes</a:t>
            </a:r>
          </a:p>
          <a:p>
            <a:pPr marL="171450" indent="-171450">
              <a:buFont typeface="Arial" charset="0"/>
              <a:buChar char="•"/>
            </a:pPr>
            <a:r>
              <a:rPr lang="en-US" baseline="0" dirty="0" smtClean="0"/>
              <a:t>You could talk about how the themes you’ve developed do or do not fit into the PIP, and discussing reasons for that outcome</a:t>
            </a:r>
          </a:p>
          <a:p>
            <a:pPr marL="171450" indent="-171450">
              <a:buFont typeface="Arial" charset="0"/>
              <a:buChar char="•"/>
            </a:pPr>
            <a:r>
              <a:rPr lang="en-US" baseline="0" dirty="0" smtClean="0"/>
              <a:t>You could develop your own mini conceptual model based on the themes that arose from the data</a:t>
            </a:r>
          </a:p>
          <a:p>
            <a:pPr marL="171450" indent="-171450">
              <a:buFont typeface="Arial" charset="0"/>
              <a:buChar char="•"/>
            </a:pPr>
            <a:r>
              <a:rPr lang="en-US" baseline="0" dirty="0" smtClean="0"/>
              <a:t>You could apply the themes to another existing framework, if it fits</a:t>
            </a:r>
          </a:p>
          <a:p>
            <a:pPr marL="171450" indent="-171450">
              <a:buFont typeface="Arial" charset="0"/>
              <a:buChar char="•"/>
            </a:pPr>
            <a:r>
              <a:rPr lang="en-US" baseline="0" dirty="0" smtClean="0"/>
              <a:t>You should talk about publication and dissemination of results</a:t>
            </a:r>
            <a:endParaRPr lang="en-US" dirty="0"/>
          </a:p>
        </p:txBody>
      </p:sp>
      <p:sp>
        <p:nvSpPr>
          <p:cNvPr id="4" name="Slide Number Placeholder 3"/>
          <p:cNvSpPr>
            <a:spLocks noGrp="1"/>
          </p:cNvSpPr>
          <p:nvPr>
            <p:ph type="sldNum" sz="quarter" idx="10"/>
          </p:nvPr>
        </p:nvSpPr>
        <p:spPr/>
        <p:txBody>
          <a:bodyPr/>
          <a:lstStyle/>
          <a:p>
            <a:fld id="{CFB4F5E2-1892-7246-BC67-21CE6164C3CE}" type="slidenum">
              <a:rPr lang="en-US" smtClean="0"/>
              <a:pPr/>
              <a:t>31</a:t>
            </a:fld>
            <a:endParaRPr lang="en-US"/>
          </a:p>
        </p:txBody>
      </p:sp>
    </p:spTree>
    <p:extLst>
      <p:ext uri="{BB962C8B-B14F-4D97-AF65-F5344CB8AC3E}">
        <p14:creationId xmlns:p14="http://schemas.microsoft.com/office/powerpoint/2010/main" val="670821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You</a:t>
            </a:r>
            <a:r>
              <a:rPr lang="en-US" baseline="0" dirty="0" smtClean="0"/>
              <a:t> might now be wondering what to do after the data analysis is complete</a:t>
            </a:r>
          </a:p>
          <a:p>
            <a:pPr marL="171450" indent="-171450">
              <a:buFont typeface="Arial" charset="0"/>
              <a:buChar char="•"/>
            </a:pPr>
            <a:r>
              <a:rPr lang="en-US" baseline="0" dirty="0" smtClean="0"/>
              <a:t>Keep in mind that QDA is time consuming, and it is likely to take longer than quantitative data analysis</a:t>
            </a:r>
          </a:p>
          <a:p>
            <a:pPr marL="171450" indent="-171450">
              <a:buFont typeface="Arial" charset="0"/>
              <a:buChar char="•"/>
            </a:pPr>
            <a:r>
              <a:rPr lang="en-US" baseline="0" dirty="0" smtClean="0"/>
              <a:t>An appropriate next step might include preparing the results for a manuscript; if so, you will want to make sure you do the following:</a:t>
            </a:r>
          </a:p>
          <a:p>
            <a:pPr marL="628650" lvl="1" indent="-171450">
              <a:buFont typeface="Arial" charset="0"/>
              <a:buChar char="•"/>
            </a:pPr>
            <a:r>
              <a:rPr lang="en-US" baseline="0" dirty="0" smtClean="0"/>
              <a:t>Describe the specific methodology that you used in preparing, coding and analyzing the data</a:t>
            </a:r>
          </a:p>
          <a:p>
            <a:pPr marL="628650" lvl="1" indent="-171450">
              <a:buFont typeface="Arial" charset="0"/>
              <a:buChar char="•"/>
            </a:pPr>
            <a:r>
              <a:rPr lang="en-US" baseline="0" dirty="0" smtClean="0"/>
              <a:t>Consider the academic and cultural context of your findings </a:t>
            </a:r>
          </a:p>
        </p:txBody>
      </p:sp>
      <p:sp>
        <p:nvSpPr>
          <p:cNvPr id="4" name="Slide Number Placeholder 3"/>
          <p:cNvSpPr>
            <a:spLocks noGrp="1"/>
          </p:cNvSpPr>
          <p:nvPr>
            <p:ph type="sldNum" sz="quarter" idx="10"/>
          </p:nvPr>
        </p:nvSpPr>
        <p:spPr/>
        <p:txBody>
          <a:bodyPr/>
          <a:lstStyle/>
          <a:p>
            <a:fld id="{CFB4F5E2-1892-7246-BC67-21CE6164C3CE}" type="slidenum">
              <a:rPr lang="en-US" smtClean="0"/>
              <a:pPr/>
              <a:t>32</a:t>
            </a:fld>
            <a:endParaRPr lang="en-US"/>
          </a:p>
        </p:txBody>
      </p:sp>
    </p:spTree>
    <p:extLst>
      <p:ext uri="{BB962C8B-B14F-4D97-AF65-F5344CB8AC3E}">
        <p14:creationId xmlns:p14="http://schemas.microsoft.com/office/powerpoint/2010/main" val="417895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[Read]</a:t>
            </a:r>
            <a:endParaRPr lang="en-US" dirty="0"/>
          </a:p>
        </p:txBody>
      </p:sp>
      <p:sp>
        <p:nvSpPr>
          <p:cNvPr id="4" name="Slide Number Placeholder 3"/>
          <p:cNvSpPr>
            <a:spLocks noGrp="1"/>
          </p:cNvSpPr>
          <p:nvPr>
            <p:ph type="sldNum" sz="quarter" idx="10"/>
          </p:nvPr>
        </p:nvSpPr>
        <p:spPr/>
        <p:txBody>
          <a:bodyPr/>
          <a:lstStyle/>
          <a:p>
            <a:fld id="{CFB4F5E2-1892-7246-BC67-21CE6164C3CE}" type="slidenum">
              <a:rPr lang="en-US" smtClean="0"/>
              <a:pPr/>
              <a:t>33</a:t>
            </a:fld>
            <a:endParaRPr lang="en-US"/>
          </a:p>
        </p:txBody>
      </p:sp>
    </p:spTree>
    <p:extLst>
      <p:ext uri="{BB962C8B-B14F-4D97-AF65-F5344CB8AC3E}">
        <p14:creationId xmlns:p14="http://schemas.microsoft.com/office/powerpoint/2010/main" val="2074674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If you are looking for additional resources on qualitative research or qualitative data</a:t>
            </a:r>
            <a:r>
              <a:rPr lang="en-US" baseline="0" dirty="0" smtClean="0"/>
              <a:t> analysis</a:t>
            </a:r>
            <a:r>
              <a:rPr lang="en-US" dirty="0" smtClean="0"/>
              <a:t>, here is a list of some</a:t>
            </a:r>
            <a:endParaRPr lang="en-US" dirty="0"/>
          </a:p>
        </p:txBody>
      </p:sp>
      <p:sp>
        <p:nvSpPr>
          <p:cNvPr id="4" name="Slide Number Placeholder 3"/>
          <p:cNvSpPr>
            <a:spLocks noGrp="1"/>
          </p:cNvSpPr>
          <p:nvPr>
            <p:ph type="sldNum" sz="quarter" idx="10"/>
          </p:nvPr>
        </p:nvSpPr>
        <p:spPr/>
        <p:txBody>
          <a:bodyPr/>
          <a:lstStyle/>
          <a:p>
            <a:fld id="{CFB4F5E2-1892-7246-BC67-21CE6164C3CE}" type="slidenum">
              <a:rPr lang="en-US" smtClean="0"/>
              <a:pPr/>
              <a:t>34</a:t>
            </a:fld>
            <a:endParaRPr lang="en-US"/>
          </a:p>
        </p:txBody>
      </p:sp>
    </p:spTree>
    <p:extLst>
      <p:ext uri="{BB962C8B-B14F-4D97-AF65-F5344CB8AC3E}">
        <p14:creationId xmlns:p14="http://schemas.microsoft.com/office/powerpoint/2010/main" val="153510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mtClean="0"/>
              <a:t>Thank you + questions</a:t>
            </a:r>
            <a:endParaRPr lang="en-US"/>
          </a:p>
        </p:txBody>
      </p:sp>
      <p:sp>
        <p:nvSpPr>
          <p:cNvPr id="4" name="Slide Number Placeholder 3"/>
          <p:cNvSpPr>
            <a:spLocks noGrp="1"/>
          </p:cNvSpPr>
          <p:nvPr>
            <p:ph type="sldNum" sz="quarter" idx="10"/>
          </p:nvPr>
        </p:nvSpPr>
        <p:spPr/>
        <p:txBody>
          <a:bodyPr/>
          <a:lstStyle/>
          <a:p>
            <a:fld id="{CFB4F5E2-1892-7246-BC67-21CE6164C3CE}" type="slidenum">
              <a:rPr lang="en-US" smtClean="0"/>
              <a:pPr/>
              <a:t>35</a:t>
            </a:fld>
            <a:endParaRPr lang="en-US"/>
          </a:p>
        </p:txBody>
      </p:sp>
    </p:spTree>
    <p:extLst>
      <p:ext uri="{BB962C8B-B14F-4D97-AF65-F5344CB8AC3E}">
        <p14:creationId xmlns:p14="http://schemas.microsoft.com/office/powerpoint/2010/main" val="751177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AU" sz="1200" dirty="0" smtClean="0">
                <a:solidFill>
                  <a:srgbClr val="B57BA8"/>
                </a:solidFill>
              </a:rPr>
              <a:t>It is important to reiterate some</a:t>
            </a:r>
            <a:r>
              <a:rPr lang="en-AU" sz="1200" baseline="0" dirty="0" smtClean="0">
                <a:solidFill>
                  <a:srgbClr val="B57BA8"/>
                </a:solidFill>
              </a:rPr>
              <a:t> of the key differences between quantitative and qualitative research methodologies as we move forward in discussing analysis </a:t>
            </a:r>
            <a:endParaRPr lang="en-AU" sz="1200" dirty="0" smtClean="0">
              <a:solidFill>
                <a:srgbClr val="B57BA8"/>
              </a:solidFill>
            </a:endParaRP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n-US" sz="1200" dirty="0" smtClean="0">
                <a:solidFill>
                  <a:srgbClr val="B57BA8"/>
                </a:solidFill>
              </a:rPr>
              <a:t>Quantitative</a:t>
            </a:r>
            <a:r>
              <a:rPr lang="en-US" sz="1200" baseline="0" dirty="0" smtClean="0">
                <a:solidFill>
                  <a:srgbClr val="B57BA8"/>
                </a:solidFill>
              </a:rPr>
              <a:t> studies test hypotheses, while qualitative studies look at perceptions, beliefs, and understanding of people or groups of people</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n-US" sz="1200" baseline="0" dirty="0" smtClean="0">
                <a:solidFill>
                  <a:srgbClr val="B57BA8"/>
                </a:solidFill>
              </a:rPr>
              <a:t>Quantitative studies use number to relate variables to one another, while qualitative explore big, general research questions</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n-US" sz="1200" baseline="0" dirty="0" smtClean="0">
                <a:solidFill>
                  <a:srgbClr val="B57BA8"/>
                </a:solidFill>
              </a:rPr>
              <a:t>Quantitative studies seek to address breadth over depth, while the intention of qualitative is the opposite</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n-US" sz="1200" baseline="0" dirty="0" smtClean="0">
                <a:solidFill>
                  <a:srgbClr val="B57BA8"/>
                </a:solidFill>
              </a:rPr>
              <a:t>Quantitative studies use deduction, moving from the general to the more specific, while qualitative studies move from specificity to generalization</a:t>
            </a:r>
          </a:p>
        </p:txBody>
      </p:sp>
      <p:sp>
        <p:nvSpPr>
          <p:cNvPr id="4" name="Slide Number Placeholder 3"/>
          <p:cNvSpPr>
            <a:spLocks noGrp="1"/>
          </p:cNvSpPr>
          <p:nvPr>
            <p:ph type="sldNum" sz="quarter" idx="10"/>
          </p:nvPr>
        </p:nvSpPr>
        <p:spPr/>
        <p:txBody>
          <a:bodyPr/>
          <a:lstStyle/>
          <a:p>
            <a:fld id="{CFB4F5E2-1892-7246-BC67-21CE6164C3CE}" type="slidenum">
              <a:rPr lang="en-US" smtClean="0"/>
              <a:pPr/>
              <a:t>4</a:t>
            </a:fld>
            <a:endParaRPr lang="en-US" dirty="0"/>
          </a:p>
        </p:txBody>
      </p:sp>
    </p:spTree>
    <p:extLst>
      <p:ext uri="{BB962C8B-B14F-4D97-AF65-F5344CB8AC3E}">
        <p14:creationId xmlns:p14="http://schemas.microsoft.com/office/powerpoint/2010/main" val="419892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In</a:t>
            </a:r>
            <a:r>
              <a:rPr lang="en-US" baseline="0" dirty="0" smtClean="0"/>
              <a:t> quantitative studies, researchers try to answer one specific question; in qualitative studies, researchers begin with 1 or 2 big questions plus, sometimes, an addition few questions plus probing questions</a:t>
            </a:r>
          </a:p>
          <a:p>
            <a:pPr marL="171450" indent="-171450">
              <a:buFont typeface="Arial" charset="0"/>
              <a:buChar char="•"/>
            </a:pPr>
            <a:r>
              <a:rPr lang="en-US" baseline="0" dirty="0" smtClean="0"/>
              <a:t>With respect to the design of the questions included in each type of study, quantitative study data collection forms or research instruments include closed-ended survey questions, like multiple choice (Likert scale); T/F; or Y/N, while qualitative questions are open-ended, allowing the participant or participants to drive the direction of the data</a:t>
            </a:r>
            <a:endParaRPr lang="en-US" dirty="0"/>
          </a:p>
        </p:txBody>
      </p:sp>
      <p:sp>
        <p:nvSpPr>
          <p:cNvPr id="4" name="Slide Number Placeholder 3"/>
          <p:cNvSpPr>
            <a:spLocks noGrp="1"/>
          </p:cNvSpPr>
          <p:nvPr>
            <p:ph type="sldNum" sz="quarter" idx="10"/>
          </p:nvPr>
        </p:nvSpPr>
        <p:spPr/>
        <p:txBody>
          <a:bodyPr/>
          <a:lstStyle/>
          <a:p>
            <a:fld id="{CFB4F5E2-1892-7246-BC67-21CE6164C3CE}" type="slidenum">
              <a:rPr lang="en-US" smtClean="0"/>
              <a:pPr/>
              <a:t>5</a:t>
            </a:fld>
            <a:endParaRPr lang="en-US"/>
          </a:p>
        </p:txBody>
      </p:sp>
    </p:spTree>
    <p:extLst>
      <p:ext uri="{BB962C8B-B14F-4D97-AF65-F5344CB8AC3E}">
        <p14:creationId xmlns:p14="http://schemas.microsoft.com/office/powerpoint/2010/main" val="1097164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There</a:t>
            </a:r>
            <a:r>
              <a:rPr lang="en-US" baseline="0" dirty="0" smtClean="0"/>
              <a:t> are many different types of research designs</a:t>
            </a:r>
          </a:p>
          <a:p>
            <a:pPr marL="628650" lvl="1" indent="-171450">
              <a:buFont typeface="Arial" charset="0"/>
              <a:buChar char="•"/>
            </a:pPr>
            <a:r>
              <a:rPr lang="en-US" baseline="0" dirty="0" smtClean="0"/>
              <a:t>Quantitative:</a:t>
            </a:r>
          </a:p>
          <a:p>
            <a:pPr marL="1085850" lvl="2" indent="-171450">
              <a:buFont typeface="Arial" charset="0"/>
              <a:buChar char="•"/>
            </a:pPr>
            <a:r>
              <a:rPr lang="en-US" baseline="0" dirty="0" smtClean="0"/>
              <a:t>Survey: like cross-sectional studies</a:t>
            </a:r>
          </a:p>
          <a:p>
            <a:pPr marL="1085850" lvl="2" indent="-171450">
              <a:buFont typeface="Arial" charset="0"/>
              <a:buChar char="•"/>
            </a:pPr>
            <a:r>
              <a:rPr lang="en-US" baseline="0" dirty="0" smtClean="0"/>
              <a:t>Observational: like  cohort or case-control studies</a:t>
            </a:r>
          </a:p>
          <a:p>
            <a:pPr marL="1085850" lvl="2" indent="-171450">
              <a:buFont typeface="Arial" charset="0"/>
              <a:buChar char="•"/>
            </a:pPr>
            <a:r>
              <a:rPr lang="en-US" baseline="0" dirty="0" smtClean="0"/>
              <a:t>Experimental: like randomized controlled trials (RCTs) or quasi-experimental design</a:t>
            </a:r>
          </a:p>
          <a:p>
            <a:pPr marL="628650" lvl="1" indent="-171450">
              <a:buFont typeface="Arial" charset="0"/>
              <a:buChar char="•"/>
            </a:pPr>
            <a:r>
              <a:rPr lang="en-US" baseline="0" dirty="0" smtClean="0"/>
              <a:t>Qualitative</a:t>
            </a:r>
          </a:p>
          <a:p>
            <a:pPr marL="1085850" lvl="2" indent="-171450">
              <a:buFont typeface="Arial" charset="0"/>
              <a:buChar char="•"/>
            </a:pPr>
            <a:r>
              <a:rPr lang="en-US" baseline="0" dirty="0" smtClean="0"/>
              <a:t>Ethnography: study conducted in participants’ natural setting</a:t>
            </a:r>
          </a:p>
          <a:p>
            <a:pPr marL="1085850" lvl="2" indent="-171450">
              <a:buFont typeface="Arial" charset="0"/>
              <a:buChar char="•"/>
            </a:pPr>
            <a:r>
              <a:rPr lang="en-US" baseline="0" dirty="0" smtClean="0"/>
              <a:t>Grounded Theory: derivation of theory from participants’ own experiences</a:t>
            </a:r>
          </a:p>
          <a:p>
            <a:pPr marL="1085850" lvl="2" indent="-171450">
              <a:buFont typeface="Arial" charset="0"/>
              <a:buChar char="•"/>
            </a:pPr>
            <a:r>
              <a:rPr lang="en-US" baseline="0" dirty="0" smtClean="0"/>
              <a:t>Case Studies: examination of participants’ experience with a particular program, event, or process, and usually involves different types of data collection</a:t>
            </a:r>
          </a:p>
          <a:p>
            <a:pPr marL="1085850" lvl="2" indent="-171450">
              <a:buFont typeface="Arial" charset="0"/>
              <a:buChar char="•"/>
            </a:pPr>
            <a:r>
              <a:rPr lang="en-US" baseline="0" dirty="0" smtClean="0"/>
              <a:t>Phenomenological Research: analysis of particular phenomenon/event</a:t>
            </a:r>
          </a:p>
          <a:p>
            <a:pPr marL="1085850" lvl="2" indent="-171450">
              <a:buFont typeface="Arial" charset="0"/>
              <a:buChar char="•"/>
            </a:pPr>
            <a:r>
              <a:rPr lang="en-US" baseline="0" dirty="0" smtClean="0"/>
              <a:t>Ethical Research: study related to ethics</a:t>
            </a:r>
          </a:p>
          <a:p>
            <a:pPr marL="171450" lvl="0" indent="-171450">
              <a:buFont typeface="Arial" charset="0"/>
              <a:buChar char="•"/>
            </a:pPr>
            <a:r>
              <a:rPr lang="en-US" baseline="0" dirty="0" smtClean="0"/>
              <a:t>These are just some examples of different types of qualitative and quantitative research designs. This research does not necessarily coincide well with any of these definitions. Because of this, we can call the committee member interview analysis a “thematic analysis”. This name explains well that we will be seeking themes in the interview data without assigning a specific type of research design name to it. </a:t>
            </a:r>
          </a:p>
        </p:txBody>
      </p:sp>
      <p:sp>
        <p:nvSpPr>
          <p:cNvPr id="4" name="Slide Number Placeholder 3"/>
          <p:cNvSpPr>
            <a:spLocks noGrp="1"/>
          </p:cNvSpPr>
          <p:nvPr>
            <p:ph type="sldNum" sz="quarter" idx="10"/>
          </p:nvPr>
        </p:nvSpPr>
        <p:spPr/>
        <p:txBody>
          <a:bodyPr/>
          <a:lstStyle/>
          <a:p>
            <a:fld id="{CFB4F5E2-1892-7246-BC67-21CE6164C3CE}" type="slidenum">
              <a:rPr lang="en-US" smtClean="0"/>
              <a:pPr/>
              <a:t>6</a:t>
            </a:fld>
            <a:endParaRPr lang="en-US"/>
          </a:p>
        </p:txBody>
      </p:sp>
    </p:spTree>
    <p:extLst>
      <p:ext uri="{BB962C8B-B14F-4D97-AF65-F5344CB8AC3E}">
        <p14:creationId xmlns:p14="http://schemas.microsoft.com/office/powerpoint/2010/main" val="202000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dirty="0" smtClean="0"/>
              <a:t>We’ve discussed many of the characteristic</a:t>
            </a:r>
            <a:r>
              <a:rPr lang="en-US" baseline="0" dirty="0" smtClean="0"/>
              <a:t>s of qualitative research. What are some of the benefits?</a:t>
            </a:r>
          </a:p>
          <a:p>
            <a:pPr marL="171450" lvl="0" indent="-171450">
              <a:buFont typeface="Arial" charset="0"/>
              <a:buChar char="•"/>
            </a:pPr>
            <a:r>
              <a:rPr lang="en-US" baseline="0" dirty="0" smtClean="0"/>
              <a:t>[Wait for responses]</a:t>
            </a:r>
          </a:p>
          <a:p>
            <a:pPr marL="171450" lvl="0" indent="-171450">
              <a:buFont typeface="Arial" charset="0"/>
              <a:buChar char="•"/>
            </a:pPr>
            <a:r>
              <a:rPr lang="en-US" baseline="0" dirty="0" smtClean="0"/>
              <a:t>To understand perspectives</a:t>
            </a:r>
          </a:p>
          <a:p>
            <a:pPr marL="171450" lvl="0" indent="-171450">
              <a:buFont typeface="Arial" charset="0"/>
              <a:buChar char="•"/>
            </a:pPr>
            <a:r>
              <a:rPr lang="en-US" baseline="0" dirty="0" smtClean="0"/>
              <a:t>To explore ideas otherwise not necessarily represented in quantitative research</a:t>
            </a:r>
          </a:p>
          <a:p>
            <a:pPr marL="171450" lvl="0" indent="-171450">
              <a:buFont typeface="Arial" charset="0"/>
              <a:buChar char="•"/>
            </a:pPr>
            <a:r>
              <a:rPr lang="en-US" baseline="0" dirty="0" smtClean="0"/>
              <a:t>To probe in-depth about a particular issue</a:t>
            </a:r>
          </a:p>
          <a:p>
            <a:pPr marL="171450" lvl="0" indent="-171450">
              <a:buFont typeface="Arial" charset="0"/>
              <a:buChar char="•"/>
            </a:pPr>
            <a:r>
              <a:rPr lang="en-US" baseline="0" dirty="0" smtClean="0"/>
              <a:t>To address sensitive topics</a:t>
            </a:r>
          </a:p>
          <a:p>
            <a:pPr marL="171450" lvl="0" indent="-171450">
              <a:buFont typeface="Arial" charset="0"/>
              <a:buChar char="•"/>
            </a:pPr>
            <a:endParaRPr lang="en-US" baseline="0" dirty="0" smtClean="0"/>
          </a:p>
          <a:p>
            <a:pPr lvl="1"/>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CFB4F5E2-1892-7246-BC67-21CE6164C3CE}" type="slidenum">
              <a:rPr lang="en-US" smtClean="0"/>
              <a:pPr/>
              <a:t>7</a:t>
            </a:fld>
            <a:endParaRPr lang="en-US"/>
          </a:p>
        </p:txBody>
      </p:sp>
    </p:spTree>
    <p:extLst>
      <p:ext uri="{BB962C8B-B14F-4D97-AF65-F5344CB8AC3E}">
        <p14:creationId xmlns:p14="http://schemas.microsoft.com/office/powerpoint/2010/main" val="1524702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dirty="0" smtClean="0"/>
              <a:t>We’ve discussed many of the characteristic</a:t>
            </a:r>
            <a:r>
              <a:rPr lang="en-US" baseline="0" dirty="0" smtClean="0"/>
              <a:t>s of qualitative research. What are some of the requirements?</a:t>
            </a:r>
          </a:p>
          <a:p>
            <a:pPr marL="171450" lvl="0" indent="-171450">
              <a:buFont typeface="Arial" charset="0"/>
              <a:buChar char="•"/>
            </a:pPr>
            <a:r>
              <a:rPr lang="en-US" baseline="0" dirty="0" smtClean="0"/>
              <a:t>[Wait for responses]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That</a:t>
            </a:r>
            <a:r>
              <a:rPr lang="en-US" baseline="0" dirty="0" smtClean="0"/>
              <a:t> the researcher </a:t>
            </a:r>
            <a:r>
              <a:rPr lang="en-US" dirty="0" smtClean="0"/>
              <a:t>establishes with the participant (during data collection): </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Good rapport</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Confidentiality</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Trust</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How</a:t>
            </a:r>
            <a:r>
              <a:rPr lang="en-US" baseline="0" dirty="0" smtClean="0"/>
              <a:t> is this done (during data collection)? </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Maintenance of eye contact</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Mirroring of responses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How is this done (after data collection)? </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That the researcher systematically analyzes the data to produce high-quality results in order to respect the participant’s time and adhere to and respect the study’s rigor</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dirty="0"/>
          </a:p>
        </p:txBody>
      </p:sp>
      <p:sp>
        <p:nvSpPr>
          <p:cNvPr id="4" name="Slide Number Placeholder 3"/>
          <p:cNvSpPr>
            <a:spLocks noGrp="1"/>
          </p:cNvSpPr>
          <p:nvPr>
            <p:ph type="sldNum" sz="quarter" idx="10"/>
          </p:nvPr>
        </p:nvSpPr>
        <p:spPr/>
        <p:txBody>
          <a:bodyPr/>
          <a:lstStyle/>
          <a:p>
            <a:fld id="{CFB4F5E2-1892-7246-BC67-21CE6164C3CE}" type="slidenum">
              <a:rPr lang="en-US" smtClean="0"/>
              <a:pPr/>
              <a:t>8</a:t>
            </a:fld>
            <a:endParaRPr lang="en-US"/>
          </a:p>
        </p:txBody>
      </p:sp>
    </p:spTree>
    <p:extLst>
      <p:ext uri="{BB962C8B-B14F-4D97-AF65-F5344CB8AC3E}">
        <p14:creationId xmlns:p14="http://schemas.microsoft.com/office/powerpoint/2010/main" val="291330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As you may remember, this is the Program</a:t>
            </a:r>
            <a:r>
              <a:rPr lang="en-US" baseline="0" dirty="0" smtClean="0"/>
              <a:t> Impact Pathways, or PIP for BBF</a:t>
            </a:r>
          </a:p>
          <a:p>
            <a:pPr marL="171450" indent="-171450">
              <a:buFont typeface="Arial" charset="0"/>
              <a:buChar char="•"/>
            </a:pPr>
            <a:r>
              <a:rPr lang="en-US" baseline="0" dirty="0" smtClean="0"/>
              <a:t>What I’m about to present on will reflect some of what was discussed during the recent TAG meeting, but to reiterate:</a:t>
            </a:r>
          </a:p>
          <a:p>
            <a:pPr marL="628650" lvl="1" indent="-171450">
              <a:buFont typeface="Arial" charset="0"/>
              <a:buChar char="•"/>
            </a:pPr>
            <a:r>
              <a:rPr lang="en-US" sz="1200" b="0" i="0" kern="1200" baseline="0" dirty="0" smtClean="0">
                <a:solidFill>
                  <a:schemeClr val="tx1"/>
                </a:solidFill>
                <a:effectLst/>
                <a:latin typeface="+mn-lt"/>
                <a:ea typeface="+mn-ea"/>
                <a:cs typeface="+mn-cs"/>
              </a:rPr>
              <a:t>In designing the PIP, many factors were considered, including how stakeholders make decisions; what BBF committee governance would look like; and </a:t>
            </a:r>
            <a:r>
              <a:rPr lang="en-US" sz="1200" b="0" i="0" kern="1200" dirty="0" smtClean="0">
                <a:solidFill>
                  <a:schemeClr val="tx1"/>
                </a:solidFill>
                <a:effectLst/>
                <a:latin typeface="+mn-lt"/>
                <a:ea typeface="+mn-ea"/>
                <a:cs typeface="+mn-cs"/>
              </a:rPr>
              <a:t>how</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recommendations to decision makers would be issued</a:t>
            </a:r>
            <a:r>
              <a:rPr lang="en-US" sz="1200" b="0" i="0" kern="1200" baseline="0" dirty="0" smtClean="0">
                <a:solidFill>
                  <a:schemeClr val="tx1"/>
                </a:solidFill>
                <a:effectLst/>
                <a:latin typeface="+mn-lt"/>
                <a:ea typeface="+mn-ea"/>
                <a:cs typeface="+mn-cs"/>
              </a:rPr>
              <a:t> and </a:t>
            </a:r>
            <a:r>
              <a:rPr lang="en-US" sz="1200" b="0" i="0" kern="1200" dirty="0" smtClean="0">
                <a:solidFill>
                  <a:schemeClr val="tx1"/>
                </a:solidFill>
                <a:effectLst/>
                <a:latin typeface="+mn-lt"/>
                <a:ea typeface="+mn-ea"/>
                <a:cs typeface="+mn-cs"/>
              </a:rPr>
              <a:t>implemented</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Interview</a:t>
            </a:r>
            <a:r>
              <a:rPr lang="en-US" baseline="0" dirty="0" smtClean="0"/>
              <a:t> guide q</a:t>
            </a:r>
            <a:r>
              <a:rPr lang="en-US" dirty="0" smtClean="0"/>
              <a:t>uestions corresponding to these themes </a:t>
            </a:r>
            <a:r>
              <a:rPr lang="en-US" baseline="0" dirty="0" smtClean="0"/>
              <a:t>in the interview guide can be</a:t>
            </a:r>
            <a:r>
              <a:rPr lang="en-US" dirty="0" smtClean="0"/>
              <a:t> grouped into 3 broad sections:</a:t>
            </a:r>
            <a:r>
              <a:rPr lang="en-US" baseline="0" dirty="0" smtClean="0"/>
              <a:t> Questions asked about participants' experiences </a:t>
            </a:r>
            <a:r>
              <a:rPr lang="en-US" b="1" baseline="0" dirty="0" smtClean="0"/>
              <a:t>before assessing the BBFI, which correspond to most of the Inputs in the PIP; during the assessment of the BBFI, which correspond to most of the Process in the PIP; and after the assessment of the BBFI, which correspond to most of the Outputs in the PIP</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The PIP is important to reflect upon as we consider the steps to be taken in the analysis of the committee member interviews because the PIP represents the BBF process and delineates the specific goals of 1) improving breastfeeding outcomes and 2) improving maternal and child health and nutrition. </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It will be important to channel the PIP, and where the data may or may not fit in within the framework. This will allow us to identify bottlenecks, or critical quality control points, in the PIP and in the BBF process in order to improve the process moving forward and help other countries set a solid foundation as they begin the BBF process.</a:t>
            </a:r>
          </a:p>
          <a:p>
            <a:pPr marL="171450" indent="-171450">
              <a:buFont typeface="Arial" charset="0"/>
              <a:buChar char="•"/>
            </a:pPr>
            <a:endParaRPr lang="en-US" dirty="0" smtClean="0"/>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65187D-7F96-456A-A387-C6DFA6D2F7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740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12192000" cy="312821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0840" y="3375437"/>
            <a:ext cx="6727497" cy="2351594"/>
          </a:xfrm>
          <a:prstGeom prst="rect">
            <a:avLst/>
          </a:prstGeom>
        </p:spPr>
      </p:pic>
      <p:sp>
        <p:nvSpPr>
          <p:cNvPr id="6" name="Rectangle 5"/>
          <p:cNvSpPr/>
          <p:nvPr userDrawn="1"/>
        </p:nvSpPr>
        <p:spPr>
          <a:xfrm>
            <a:off x="0" y="5986914"/>
            <a:ext cx="12192000" cy="871086"/>
          </a:xfrm>
          <a:prstGeom prst="rect">
            <a:avLst/>
          </a:prstGeom>
          <a:solidFill>
            <a:srgbClr val="445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79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A7405-1AA8-4841-9E07-C00D5D730EC2}" type="slidenum">
              <a:rPr lang="en-US" smtClean="0"/>
              <a:pPr/>
              <a:t>‹#›</a:t>
            </a:fld>
            <a:endParaRPr lang="en-US"/>
          </a:p>
        </p:txBody>
      </p:sp>
    </p:spTree>
    <p:extLst>
      <p:ext uri="{BB962C8B-B14F-4D97-AF65-F5344CB8AC3E}">
        <p14:creationId xmlns:p14="http://schemas.microsoft.com/office/powerpoint/2010/main" val="952135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A7405-1AA8-4841-9E07-C00D5D730EC2}" type="slidenum">
              <a:rPr lang="en-US" smtClean="0"/>
              <a:pPr/>
              <a:t>‹#›</a:t>
            </a:fld>
            <a:endParaRPr lang="en-US"/>
          </a:p>
        </p:txBody>
      </p:sp>
    </p:spTree>
    <p:extLst>
      <p:ext uri="{BB962C8B-B14F-4D97-AF65-F5344CB8AC3E}">
        <p14:creationId xmlns:p14="http://schemas.microsoft.com/office/powerpoint/2010/main" val="1647635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A7405-1AA8-4841-9E07-C00D5D730EC2}" type="slidenum">
              <a:rPr lang="en-US" smtClean="0"/>
              <a:pPr/>
              <a:t>‹#›</a:t>
            </a:fld>
            <a:endParaRPr lang="en-US"/>
          </a:p>
        </p:txBody>
      </p:sp>
    </p:spTree>
    <p:extLst>
      <p:ext uri="{BB962C8B-B14F-4D97-AF65-F5344CB8AC3E}">
        <p14:creationId xmlns:p14="http://schemas.microsoft.com/office/powerpoint/2010/main" val="16523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A7405-1AA8-4841-9E07-C00D5D730EC2}" type="slidenum">
              <a:rPr lang="en-US" smtClean="0"/>
              <a:pPr/>
              <a:t>‹#›</a:t>
            </a:fld>
            <a:endParaRPr lang="en-US"/>
          </a:p>
        </p:txBody>
      </p:sp>
    </p:spTree>
    <p:extLst>
      <p:ext uri="{BB962C8B-B14F-4D97-AF65-F5344CB8AC3E}">
        <p14:creationId xmlns:p14="http://schemas.microsoft.com/office/powerpoint/2010/main" val="678233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1" name="Rectangle 10"/>
          <p:cNvSpPr/>
          <p:nvPr userDrawn="1"/>
        </p:nvSpPr>
        <p:spPr>
          <a:xfrm>
            <a:off x="0" y="0"/>
            <a:ext cx="12192000" cy="137641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5986914"/>
            <a:ext cx="12192000" cy="871086"/>
          </a:xfrm>
          <a:prstGeom prst="rect">
            <a:avLst/>
          </a:prstGeom>
          <a:solidFill>
            <a:srgbClr val="445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71008"/>
            <a:ext cx="9537834" cy="732154"/>
          </a:xfrm>
        </p:spPr>
        <p:txBody>
          <a:bodyPr/>
          <a:lstStyle>
            <a:lvl1pPr fontAlgn="t">
              <a:lnSpc>
                <a:spcPts val="4600"/>
              </a:lnSpc>
              <a:defRPr b="0" i="0">
                <a:solidFill>
                  <a:schemeClr val="bg1"/>
                </a:solidFill>
                <a:latin typeface="Myriad Pro" charset="0"/>
                <a:ea typeface="Myriad Pro" charset="0"/>
                <a:cs typeface="Myriad Pro" charset="0"/>
              </a:defRPr>
            </a:lvl1pPr>
          </a:lstStyle>
          <a:p>
            <a:r>
              <a:rPr lang="en-US" dirty="0"/>
              <a:t>Click to edit Master title style</a:t>
            </a:r>
          </a:p>
        </p:txBody>
      </p:sp>
      <p:sp>
        <p:nvSpPr>
          <p:cNvPr id="3" name="Content Placeholder 2"/>
          <p:cNvSpPr>
            <a:spLocks noGrp="1"/>
          </p:cNvSpPr>
          <p:nvPr>
            <p:ph idx="1"/>
          </p:nvPr>
        </p:nvSpPr>
        <p:spPr>
          <a:xfrm>
            <a:off x="838200" y="1825625"/>
            <a:ext cx="10548486" cy="3997659"/>
          </a:xfrm>
        </p:spPr>
        <p:txBody>
          <a:bodyPr>
            <a:normAutofit/>
          </a:bodyPr>
          <a:lstStyle>
            <a:lvl1pPr marL="274320" indent="-274320">
              <a:spcAft>
                <a:spcPts val="600"/>
              </a:spcAft>
              <a:buClr>
                <a:srgbClr val="B57BA8"/>
              </a:buClr>
              <a:buFont typeface=".LucidaGrandeUI" charset="0"/>
              <a:buChar char="▸"/>
              <a:defRPr sz="3400" b="0" i="0">
                <a:latin typeface="Myriad Pro" charset="0"/>
                <a:ea typeface="Myriad Pro" charset="0"/>
                <a:cs typeface="Myriad Pro" charset="0"/>
              </a:defRPr>
            </a:lvl1pPr>
            <a:lvl2pPr marL="914400" indent="-274320">
              <a:spcAft>
                <a:spcPts val="600"/>
              </a:spcAft>
              <a:buClr>
                <a:srgbClr val="B57BA8"/>
              </a:buClr>
              <a:buSzPct val="100000"/>
              <a:buFont typeface=".AppleSystemUIFont" charset="-120"/>
              <a:buChar char="›"/>
              <a:defRPr sz="3400" b="0" i="0">
                <a:latin typeface="Myriad Pro" charset="0"/>
                <a:ea typeface="Myriad Pro" charset="0"/>
                <a:cs typeface="Myriad Pro" charset="0"/>
              </a:defRPr>
            </a:lvl2pPr>
            <a:lvl3pPr marL="1371600" indent="-274320">
              <a:spcAft>
                <a:spcPts val="600"/>
              </a:spcAft>
              <a:buClr>
                <a:srgbClr val="B57BA8"/>
              </a:buClr>
              <a:buSzPct val="100000"/>
              <a:buFont typeface="LucidaGrande" charset="0"/>
              <a:buChar char="»"/>
              <a:defRPr sz="3400" b="0" i="0">
                <a:latin typeface="Myriad Pro" charset="0"/>
                <a:ea typeface="Myriad Pro" charset="0"/>
                <a:cs typeface="Myriad Pro" charset="0"/>
              </a:defRPr>
            </a:lvl3pPr>
            <a:lvl4pPr marL="1828800" indent="-457200">
              <a:spcAft>
                <a:spcPts val="600"/>
              </a:spcAft>
              <a:buClr>
                <a:srgbClr val="B57BA8"/>
              </a:buClr>
              <a:buFont typeface="Wingdings" charset="2"/>
              <a:buChar char="§"/>
              <a:defRPr sz="3400" b="0" i="0">
                <a:latin typeface="Myriad Pro" charset="0"/>
                <a:ea typeface="Myriad Pro" charset="0"/>
                <a:cs typeface="Myriad Pro" charset="0"/>
              </a:defRPr>
            </a:lvl4pPr>
            <a:lvl5pPr marL="2286000" indent="-457200">
              <a:spcAft>
                <a:spcPts val="600"/>
              </a:spcAft>
              <a:buClr>
                <a:srgbClr val="B57BA8"/>
              </a:buClr>
              <a:buFont typeface="Wingdings" charset="2"/>
              <a:buChar char="§"/>
              <a:defRPr sz="3400" b="0" i="0">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a:xfrm>
            <a:off x="838200" y="6356350"/>
            <a:ext cx="1173480" cy="365125"/>
          </a:xfrm>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xfrm>
            <a:off x="2184935" y="6356350"/>
            <a:ext cx="8065969"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10443410" y="6356350"/>
            <a:ext cx="946674" cy="365125"/>
          </a:xfrm>
        </p:spPr>
        <p:txBody>
          <a:bodyPr/>
          <a:lstStyle>
            <a:lvl1pPr>
              <a:defRPr>
                <a:solidFill>
                  <a:schemeClr val="bg1"/>
                </a:solidFill>
              </a:defRPr>
            </a:lvl1pPr>
          </a:lstStyle>
          <a:p>
            <a:fld id="{D28A7405-1AA8-4841-9E07-C00D5D730EC2}" type="slidenum">
              <a:rPr lang="en-US" smtClean="0"/>
              <a:pPr/>
              <a:t>‹#›</a:t>
            </a:fld>
            <a:endParaRPr lang="en-US"/>
          </a:p>
        </p:txBody>
      </p:sp>
      <p:sp>
        <p:nvSpPr>
          <p:cNvPr id="14" name="Rectangle 13"/>
          <p:cNvSpPr/>
          <p:nvPr userDrawn="1"/>
        </p:nvSpPr>
        <p:spPr>
          <a:xfrm>
            <a:off x="10597415" y="0"/>
            <a:ext cx="1594585" cy="137641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4488" y="218973"/>
            <a:ext cx="1025692" cy="111893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p:cNvSpPr/>
          <p:nvPr userDrawn="1"/>
        </p:nvSpPr>
        <p:spPr>
          <a:xfrm>
            <a:off x="0" y="0"/>
            <a:ext cx="12192000" cy="312821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5986914"/>
            <a:ext cx="12192000" cy="871086"/>
          </a:xfrm>
          <a:prstGeom prst="rect">
            <a:avLst/>
          </a:prstGeom>
          <a:solidFill>
            <a:srgbClr val="445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806224" y="3468460"/>
            <a:ext cx="7241948" cy="639083"/>
          </a:xfrm>
          <a:ln>
            <a:noFill/>
          </a:ln>
        </p:spPr>
        <p:txBody>
          <a:bodyPr/>
          <a:lstStyle>
            <a:lvl1pPr marL="0" indent="0">
              <a:buNone/>
              <a:defRPr sz="4400">
                <a:solidFill>
                  <a:schemeClr val="tx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of Presenter</a:t>
            </a:r>
          </a:p>
        </p:txBody>
      </p:sp>
      <p:sp>
        <p:nvSpPr>
          <p:cNvPr id="11" name="Text Placeholder 9"/>
          <p:cNvSpPr>
            <a:spLocks noGrp="1"/>
          </p:cNvSpPr>
          <p:nvPr>
            <p:ph type="body" sz="quarter" idx="11" hasCustomPrompt="1"/>
          </p:nvPr>
        </p:nvSpPr>
        <p:spPr>
          <a:xfrm>
            <a:off x="806224" y="4259490"/>
            <a:ext cx="7241948" cy="967028"/>
          </a:xfrm>
          <a:ln>
            <a:noFill/>
          </a:ln>
        </p:spPr>
        <p:txBody>
          <a:bodyPr>
            <a:normAutofit/>
          </a:bodyPr>
          <a:lstStyle>
            <a:lvl1pPr marL="0" indent="0">
              <a:spcBef>
                <a:spcPts val="0"/>
              </a:spcBef>
              <a:buNone/>
              <a:defRPr sz="3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Presenter’s Title</a:t>
            </a:r>
          </a:p>
          <a:p>
            <a:pPr lvl="0"/>
            <a:r>
              <a:rPr lang="en-US" dirty="0"/>
              <a:t>Affiliation</a:t>
            </a:r>
          </a:p>
        </p:txBody>
      </p:sp>
      <p:sp>
        <p:nvSpPr>
          <p:cNvPr id="13" name="Text Placeholder 9"/>
          <p:cNvSpPr>
            <a:spLocks noGrp="1"/>
          </p:cNvSpPr>
          <p:nvPr>
            <p:ph type="body" sz="quarter" idx="13" hasCustomPrompt="1"/>
          </p:nvPr>
        </p:nvSpPr>
        <p:spPr>
          <a:xfrm>
            <a:off x="806224" y="6291491"/>
            <a:ext cx="4999490" cy="421368"/>
          </a:xfrm>
          <a:ln>
            <a:noFill/>
          </a:ln>
        </p:spPr>
        <p:txBody>
          <a:bodyPr>
            <a:normAutofit/>
          </a:bodyPr>
          <a:lstStyle>
            <a:lvl1pPr marL="0" indent="0">
              <a:buNone/>
              <a:defRPr sz="2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11, 2017</a:t>
            </a:r>
          </a:p>
        </p:txBody>
      </p:sp>
      <p:sp>
        <p:nvSpPr>
          <p:cNvPr id="17" name="Rectangle 16"/>
          <p:cNvSpPr/>
          <p:nvPr userDrawn="1"/>
        </p:nvSpPr>
        <p:spPr>
          <a:xfrm>
            <a:off x="10597415" y="0"/>
            <a:ext cx="1594585" cy="312821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4488" y="218973"/>
            <a:ext cx="1025692" cy="111893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Rectangle 11"/>
          <p:cNvSpPr/>
          <p:nvPr userDrawn="1"/>
        </p:nvSpPr>
        <p:spPr>
          <a:xfrm>
            <a:off x="0" y="0"/>
            <a:ext cx="12192000" cy="312821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5986914"/>
            <a:ext cx="12192000" cy="871086"/>
          </a:xfrm>
          <a:prstGeom prst="rect">
            <a:avLst/>
          </a:prstGeom>
          <a:solidFill>
            <a:srgbClr val="445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4" hasCustomPrompt="1"/>
          </p:nvPr>
        </p:nvSpPr>
        <p:spPr>
          <a:xfrm>
            <a:off x="813481" y="2055785"/>
            <a:ext cx="9694862" cy="639083"/>
          </a:xfrm>
          <a:ln>
            <a:noFill/>
          </a:ln>
        </p:spPr>
        <p:txBody>
          <a:bodyPr>
            <a:noAutofit/>
          </a:bodyPr>
          <a:lstStyle>
            <a:lvl1pPr marL="0" indent="0">
              <a:buNone/>
              <a:defRPr sz="5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of Presentation</a:t>
            </a:r>
          </a:p>
        </p:txBody>
      </p:sp>
      <p:sp>
        <p:nvSpPr>
          <p:cNvPr id="15" name="Text Placeholder 9"/>
          <p:cNvSpPr>
            <a:spLocks noGrp="1"/>
          </p:cNvSpPr>
          <p:nvPr>
            <p:ph type="body" sz="quarter" idx="10" hasCustomPrompt="1"/>
          </p:nvPr>
        </p:nvSpPr>
        <p:spPr>
          <a:xfrm>
            <a:off x="806224" y="3401084"/>
            <a:ext cx="7241948" cy="639083"/>
          </a:xfrm>
          <a:ln>
            <a:noFill/>
          </a:ln>
        </p:spPr>
        <p:txBody>
          <a:bodyPr>
            <a:normAutofit/>
          </a:bodyPr>
          <a:lstStyle>
            <a:lvl1pPr marL="0" indent="0">
              <a:buNone/>
              <a:defRPr sz="3600">
                <a:solidFill>
                  <a:schemeClr val="tx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of Presenter</a:t>
            </a:r>
          </a:p>
        </p:txBody>
      </p:sp>
      <p:sp>
        <p:nvSpPr>
          <p:cNvPr id="18" name="Text Placeholder 9"/>
          <p:cNvSpPr>
            <a:spLocks noGrp="1"/>
          </p:cNvSpPr>
          <p:nvPr>
            <p:ph type="body" sz="quarter" idx="13" hasCustomPrompt="1"/>
          </p:nvPr>
        </p:nvSpPr>
        <p:spPr>
          <a:xfrm>
            <a:off x="806224" y="6291491"/>
            <a:ext cx="4999490" cy="421368"/>
          </a:xfrm>
          <a:ln>
            <a:noFill/>
          </a:ln>
        </p:spPr>
        <p:txBody>
          <a:bodyPr>
            <a:normAutofit/>
          </a:bodyPr>
          <a:lstStyle>
            <a:lvl1pPr marL="0" indent="0">
              <a:buNone/>
              <a:defRPr sz="2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11, 2017</a:t>
            </a:r>
          </a:p>
        </p:txBody>
      </p:sp>
      <p:sp>
        <p:nvSpPr>
          <p:cNvPr id="19" name="Text Placeholder 9"/>
          <p:cNvSpPr>
            <a:spLocks noGrp="1"/>
          </p:cNvSpPr>
          <p:nvPr>
            <p:ph type="body" sz="quarter" idx="11" hasCustomPrompt="1"/>
          </p:nvPr>
        </p:nvSpPr>
        <p:spPr>
          <a:xfrm>
            <a:off x="806224" y="4192113"/>
            <a:ext cx="7241948" cy="967028"/>
          </a:xfrm>
          <a:ln>
            <a:noFill/>
          </a:ln>
        </p:spPr>
        <p:txBody>
          <a:bodyPr>
            <a:normAutofit/>
          </a:bodyPr>
          <a:lstStyle>
            <a:lvl1pPr marL="0" indent="0">
              <a:spcBef>
                <a:spcPts val="0"/>
              </a:spcBef>
              <a:buNone/>
              <a:defRPr sz="3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Presenter’s Title</a:t>
            </a:r>
          </a:p>
          <a:p>
            <a:pPr lvl="0"/>
            <a:r>
              <a:rPr lang="en-US" dirty="0"/>
              <a:t>Affiliation</a:t>
            </a:r>
          </a:p>
        </p:txBody>
      </p:sp>
      <p:sp>
        <p:nvSpPr>
          <p:cNvPr id="21" name="Rectangle 20"/>
          <p:cNvSpPr/>
          <p:nvPr userDrawn="1"/>
        </p:nvSpPr>
        <p:spPr>
          <a:xfrm>
            <a:off x="10597415" y="-1"/>
            <a:ext cx="1594585" cy="311858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4488" y="218973"/>
            <a:ext cx="1025692" cy="111893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A7405-1AA8-4841-9E07-C00D5D730EC2}" type="slidenum">
              <a:rPr lang="en-US" smtClean="0"/>
              <a:pPr/>
              <a:t>‹#›</a:t>
            </a:fld>
            <a:endParaRPr lang="en-US"/>
          </a:p>
        </p:txBody>
      </p:sp>
    </p:spTree>
    <p:extLst>
      <p:ext uri="{BB962C8B-B14F-4D97-AF65-F5344CB8AC3E}">
        <p14:creationId xmlns:p14="http://schemas.microsoft.com/office/powerpoint/2010/main" val="404814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A7405-1AA8-4841-9E07-C00D5D730EC2}" type="slidenum">
              <a:rPr lang="en-US" smtClean="0"/>
              <a:pPr/>
              <a:t>‹#›</a:t>
            </a:fld>
            <a:endParaRPr lang="en-US"/>
          </a:p>
        </p:txBody>
      </p:sp>
    </p:spTree>
    <p:extLst>
      <p:ext uri="{BB962C8B-B14F-4D97-AF65-F5344CB8AC3E}">
        <p14:creationId xmlns:p14="http://schemas.microsoft.com/office/powerpoint/2010/main" val="48275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8A7405-1AA8-4841-9E07-C00D5D730EC2}" type="slidenum">
              <a:rPr lang="en-US" smtClean="0"/>
              <a:pPr/>
              <a:t>‹#›</a:t>
            </a:fld>
            <a:endParaRPr lang="en-US"/>
          </a:p>
        </p:txBody>
      </p:sp>
    </p:spTree>
    <p:extLst>
      <p:ext uri="{BB962C8B-B14F-4D97-AF65-F5344CB8AC3E}">
        <p14:creationId xmlns:p14="http://schemas.microsoft.com/office/powerpoint/2010/main" val="46599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8A7405-1AA8-4841-9E07-C00D5D730EC2}" type="slidenum">
              <a:rPr lang="en-US" smtClean="0"/>
              <a:pPr/>
              <a:t>‹#›</a:t>
            </a:fld>
            <a:endParaRPr lang="en-US"/>
          </a:p>
        </p:txBody>
      </p:sp>
    </p:spTree>
    <p:extLst>
      <p:ext uri="{BB962C8B-B14F-4D97-AF65-F5344CB8AC3E}">
        <p14:creationId xmlns:p14="http://schemas.microsoft.com/office/powerpoint/2010/main" val="17804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8A7405-1AA8-4841-9E07-C00D5D730EC2}" type="slidenum">
              <a:rPr lang="en-US" smtClean="0"/>
              <a:pPr/>
              <a:t>‹#›</a:t>
            </a:fld>
            <a:endParaRPr lang="en-US"/>
          </a:p>
        </p:txBody>
      </p:sp>
    </p:spTree>
    <p:extLst>
      <p:ext uri="{BB962C8B-B14F-4D97-AF65-F5344CB8AC3E}">
        <p14:creationId xmlns:p14="http://schemas.microsoft.com/office/powerpoint/2010/main" val="98735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A7405-1AA8-4841-9E07-C00D5D730EC2}" type="slidenum">
              <a:rPr lang="en-US" smtClean="0"/>
              <a:pPr/>
              <a:t>‹#›</a:t>
            </a:fld>
            <a:endParaRPr lang="en-US"/>
          </a:p>
        </p:txBody>
      </p:sp>
    </p:spTree>
    <p:extLst>
      <p:ext uri="{BB962C8B-B14F-4D97-AF65-F5344CB8AC3E}">
        <p14:creationId xmlns:p14="http://schemas.microsoft.com/office/powerpoint/2010/main" val="44032240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6.png"/><Relationship Id="rId7" Type="http://schemas.openxmlformats.org/officeDocument/2006/relationships/diagramColors" Target="../diagrams/colors1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atlasti.com/wp-content/uploads/2014/05/atlasti_v7_manual_201312.pdf?q=/uploads/media/atlasti_v7_manual_201312.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download.qsrinternational.com/Document/NVivo10/NVivo10-Getting-Started-Guide.pdf" TargetMode="External"/><Relationship Id="rId5" Type="http://schemas.openxmlformats.org/officeDocument/2006/relationships/hyperlink" Target="http://www.maxqda.com/download/manuals/MAX12_manual_eng.pdf" TargetMode="External"/><Relationship Id="rId4" Type="http://schemas.openxmlformats.org/officeDocument/2006/relationships/hyperlink" Target="http://www.dedoose.com/userguid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08311"/>
            <a:ext cx="12192000" cy="830997"/>
          </a:xfrm>
          <a:prstGeom prst="rect">
            <a:avLst/>
          </a:prstGeom>
        </p:spPr>
        <p:txBody>
          <a:bodyPr wrap="square">
            <a:spAutoFit/>
          </a:bodyPr>
          <a:lstStyle/>
          <a:p>
            <a:pPr algn="ctr"/>
            <a:r>
              <a:rPr lang="en-US" sz="2400" dirty="0">
                <a:solidFill>
                  <a:schemeClr val="bg1"/>
                </a:solidFill>
                <a:latin typeface="Calibri" charset="0"/>
                <a:ea typeface="Calibri" charset="0"/>
                <a:cs typeface="Calibri" charset="0"/>
              </a:rPr>
              <a:t>Yale University, New Haven, CT </a:t>
            </a:r>
            <a:r>
              <a:rPr lang="en-US" sz="2400" dirty="0" smtClean="0">
                <a:solidFill>
                  <a:schemeClr val="bg1"/>
                </a:solidFill>
                <a:latin typeface="Calibri" charset="0"/>
                <a:ea typeface="Calibri" charset="0"/>
                <a:cs typeface="Calibri" charset="0"/>
              </a:rPr>
              <a:t>USA</a:t>
            </a:r>
          </a:p>
          <a:p>
            <a:pPr algn="ctr"/>
            <a:r>
              <a:rPr lang="en-US" sz="2400" dirty="0" smtClean="0">
                <a:solidFill>
                  <a:schemeClr val="bg1"/>
                </a:solidFill>
                <a:latin typeface="Calibri" charset="0"/>
                <a:ea typeface="Calibri" charset="0"/>
                <a:cs typeface="Calibri" charset="0"/>
              </a:rPr>
              <a:t>August 11, </a:t>
            </a:r>
            <a:r>
              <a:rPr lang="en-US" sz="2400" dirty="0">
                <a:solidFill>
                  <a:schemeClr val="bg1"/>
                </a:solidFill>
                <a:latin typeface="Calibri" charset="0"/>
                <a:ea typeface="Calibri" charset="0"/>
                <a:cs typeface="Calibri" charset="0"/>
              </a:rPr>
              <a:t>2017</a:t>
            </a:r>
          </a:p>
        </p:txBody>
      </p:sp>
      <p:sp>
        <p:nvSpPr>
          <p:cNvPr id="3" name="TextBox 2"/>
          <p:cNvSpPr txBox="1"/>
          <p:nvPr/>
        </p:nvSpPr>
        <p:spPr>
          <a:xfrm>
            <a:off x="0" y="452480"/>
            <a:ext cx="12192000" cy="2985433"/>
          </a:xfrm>
          <a:prstGeom prst="rect">
            <a:avLst/>
          </a:prstGeom>
          <a:noFill/>
        </p:spPr>
        <p:txBody>
          <a:bodyPr wrap="square" rtlCol="0">
            <a:spAutoFit/>
          </a:bodyPr>
          <a:lstStyle/>
          <a:p>
            <a:pPr algn="ctr"/>
            <a:r>
              <a:rPr lang="en-US" sz="4400" b="1" dirty="0" smtClean="0"/>
              <a:t>BBF-Ghana Committee Member Interviews</a:t>
            </a:r>
          </a:p>
          <a:p>
            <a:pPr algn="ctr"/>
            <a:endParaRPr lang="en-US" b="1" dirty="0"/>
          </a:p>
          <a:p>
            <a:pPr algn="ctr"/>
            <a:r>
              <a:rPr lang="en-US" sz="4400" b="1" dirty="0"/>
              <a:t>Qualitative Analysis </a:t>
            </a:r>
            <a:r>
              <a:rPr lang="en-US" sz="4400" b="1" dirty="0" smtClean="0"/>
              <a:t>Training</a:t>
            </a:r>
          </a:p>
          <a:p>
            <a:pPr algn="ctr"/>
            <a:endParaRPr lang="en-US" b="1" dirty="0" smtClean="0"/>
          </a:p>
          <a:p>
            <a:pPr algn="ctr"/>
            <a:r>
              <a:rPr lang="en-US" sz="2800" b="1" dirty="0" smtClean="0"/>
              <a:t>a technical assistance webinar</a:t>
            </a:r>
            <a:endParaRPr lang="en-US" sz="2800" b="1" dirty="0"/>
          </a:p>
          <a:p>
            <a:pPr algn="ctr"/>
            <a:endParaRPr lang="en-US" sz="3600" b="1" dirty="0"/>
          </a:p>
        </p:txBody>
      </p:sp>
      <p:sp>
        <p:nvSpPr>
          <p:cNvPr id="4" name="Rectangle 3"/>
          <p:cNvSpPr/>
          <p:nvPr/>
        </p:nvSpPr>
        <p:spPr>
          <a:xfrm>
            <a:off x="7348287" y="3476357"/>
            <a:ext cx="4504623" cy="2492990"/>
          </a:xfrm>
          <a:prstGeom prst="rect">
            <a:avLst/>
          </a:prstGeom>
        </p:spPr>
        <p:txBody>
          <a:bodyPr wrap="square">
            <a:spAutoFit/>
          </a:bodyPr>
          <a:lstStyle/>
          <a:p>
            <a:pPr algn="ctr"/>
            <a:endParaRPr lang="en-US" sz="2400" b="1" dirty="0" smtClean="0">
              <a:solidFill>
                <a:schemeClr val="tx1">
                  <a:lumMod val="50000"/>
                  <a:lumOff val="50000"/>
                </a:schemeClr>
              </a:solidFill>
              <a:latin typeface="Myriad Pro" panose="020B0503030403020204" pitchFamily="34" charset="0"/>
            </a:endParaRPr>
          </a:p>
          <a:p>
            <a:pPr algn="ctr"/>
            <a:r>
              <a:rPr lang="en-US" sz="2800" b="1" dirty="0">
                <a:solidFill>
                  <a:schemeClr val="tx1">
                    <a:lumMod val="50000"/>
                    <a:lumOff val="50000"/>
                  </a:schemeClr>
                </a:solidFill>
                <a:latin typeface="Calibri" charset="0"/>
                <a:ea typeface="Calibri" charset="0"/>
                <a:cs typeface="Calibri" charset="0"/>
              </a:rPr>
              <a:t>Cara </a:t>
            </a:r>
            <a:r>
              <a:rPr lang="en-US" sz="2800" b="1" dirty="0" smtClean="0">
                <a:solidFill>
                  <a:schemeClr val="tx1">
                    <a:lumMod val="50000"/>
                    <a:lumOff val="50000"/>
                  </a:schemeClr>
                </a:solidFill>
                <a:latin typeface="Calibri" charset="0"/>
                <a:ea typeface="Calibri" charset="0"/>
                <a:cs typeface="Calibri" charset="0"/>
              </a:rPr>
              <a:t>Safon, MPH</a:t>
            </a:r>
          </a:p>
          <a:p>
            <a:pPr algn="ctr"/>
            <a:endParaRPr lang="en-US" sz="2800" b="1" dirty="0">
              <a:solidFill>
                <a:schemeClr val="tx1">
                  <a:lumMod val="50000"/>
                  <a:lumOff val="50000"/>
                </a:schemeClr>
              </a:solidFill>
              <a:latin typeface="Calibri" charset="0"/>
              <a:ea typeface="Calibri" charset="0"/>
              <a:cs typeface="Calibri" charset="0"/>
            </a:endParaRPr>
          </a:p>
          <a:p>
            <a:pPr algn="ctr"/>
            <a:r>
              <a:rPr lang="en-US" sz="2800" b="1" dirty="0" smtClean="0">
                <a:solidFill>
                  <a:schemeClr val="tx1">
                    <a:lumMod val="50000"/>
                    <a:lumOff val="50000"/>
                  </a:schemeClr>
                </a:solidFill>
                <a:latin typeface="Calibri" charset="0"/>
                <a:ea typeface="Calibri" charset="0"/>
                <a:cs typeface="Calibri" charset="0"/>
              </a:rPr>
              <a:t>Yale University</a:t>
            </a:r>
          </a:p>
          <a:p>
            <a:pPr algn="ctr"/>
            <a:endParaRPr lang="en-US" sz="2400" b="1" dirty="0">
              <a:latin typeface="Myriad Pro" panose="020B0503030403020204" pitchFamily="34" charset="0"/>
            </a:endParaRPr>
          </a:p>
          <a:p>
            <a:pPr algn="ctr"/>
            <a:endParaRPr lang="en-US" sz="2400" b="1" dirty="0" smtClean="0">
              <a:latin typeface="Myriad Pro" panose="020B0503030403020204" pitchFamily="34" charset="0"/>
            </a:endParaRPr>
          </a:p>
        </p:txBody>
      </p:sp>
      <p:sp>
        <p:nvSpPr>
          <p:cNvPr id="5" name="Slide Number Placeholder 4"/>
          <p:cNvSpPr txBox="1">
            <a:spLocks/>
          </p:cNvSpPr>
          <p:nvPr/>
        </p:nvSpPr>
        <p:spPr>
          <a:xfrm>
            <a:off x="10486273" y="6370638"/>
            <a:ext cx="94667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solidFill>
              </a:rPr>
              <a:t>1</a:t>
            </a:r>
          </a:p>
        </p:txBody>
      </p:sp>
    </p:spTree>
    <p:extLst>
      <p:ext uri="{BB962C8B-B14F-4D97-AF65-F5344CB8AC3E}">
        <p14:creationId xmlns:p14="http://schemas.microsoft.com/office/powerpoint/2010/main" val="712788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1874" y="1520665"/>
            <a:ext cx="5555355" cy="4482077"/>
          </a:xfrm>
        </p:spPr>
        <p:txBody>
          <a:bodyPr>
            <a:normAutofit/>
          </a:bodyPr>
          <a:lstStyle/>
          <a:p>
            <a:pPr lvl="1">
              <a:buFont typeface="Wingdings" charset="2"/>
              <a:buChar char="v"/>
              <a:defRPr/>
            </a:pPr>
            <a:endParaRPr lang="en-US" sz="2000" smtClean="0">
              <a:solidFill>
                <a:srgbClr val="B57BA8"/>
              </a:solidFill>
            </a:endParaRPr>
          </a:p>
          <a:p>
            <a:pPr lvl="2">
              <a:buFont typeface="Georgia" panose="02040502050405020303" pitchFamily="18" charset="0"/>
              <a:buChar char="-"/>
              <a:defRPr/>
            </a:pPr>
            <a:endParaRPr lang="en-US" sz="8000">
              <a:solidFill>
                <a:srgbClr val="B57BA8"/>
              </a:solidFill>
            </a:endParaRPr>
          </a:p>
          <a:p>
            <a:endParaRPr lang="en-US"/>
          </a:p>
        </p:txBody>
      </p:sp>
      <p:sp>
        <p:nvSpPr>
          <p:cNvPr id="4" name="Slide Number Placeholder 3"/>
          <p:cNvSpPr>
            <a:spLocks noGrp="1"/>
          </p:cNvSpPr>
          <p:nvPr>
            <p:ph type="sldNum" sz="quarter" idx="12"/>
          </p:nvPr>
        </p:nvSpPr>
        <p:spPr/>
        <p:txBody>
          <a:bodyPr/>
          <a:lstStyle/>
          <a:p>
            <a:fld id="{D28A7405-1AA8-4841-9E07-C00D5D730EC2}" type="slidenum">
              <a:rPr lang="en-US" smtClean="0"/>
              <a:pPr/>
              <a:t>10</a:t>
            </a:fld>
            <a:endParaRPr lang="en-US"/>
          </a:p>
        </p:txBody>
      </p:sp>
      <p:graphicFrame>
        <p:nvGraphicFramePr>
          <p:cNvPr id="5" name="Diagram 4"/>
          <p:cNvGraphicFramePr/>
          <p:nvPr>
            <p:extLst>
              <p:ext uri="{D42A27DB-BD31-4B8C-83A1-F6EECF244321}">
                <p14:modId xmlns:p14="http://schemas.microsoft.com/office/powerpoint/2010/main" val="2129385077"/>
              </p:ext>
            </p:extLst>
          </p:nvPr>
        </p:nvGraphicFramePr>
        <p:xfrm>
          <a:off x="0" y="1151823"/>
          <a:ext cx="6526717" cy="5147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6026909" y="1499545"/>
            <a:ext cx="5665283" cy="4031873"/>
          </a:xfrm>
          <a:prstGeom prst="rect">
            <a:avLst/>
          </a:prstGeom>
          <a:noFill/>
        </p:spPr>
        <p:txBody>
          <a:bodyPr wrap="square" rtlCol="0">
            <a:spAutoFit/>
          </a:bodyPr>
          <a:lstStyle/>
          <a:p>
            <a:endParaRPr lang="en-US" sz="3200" dirty="0" smtClean="0">
              <a:solidFill>
                <a:srgbClr val="B57BA8"/>
              </a:solidFill>
            </a:endParaRPr>
          </a:p>
          <a:p>
            <a:r>
              <a:rPr lang="en-US" sz="3200" dirty="0" smtClean="0">
                <a:solidFill>
                  <a:srgbClr val="B57BA8"/>
                </a:solidFill>
              </a:rPr>
              <a:t>1. Obtain written informed consent</a:t>
            </a:r>
          </a:p>
          <a:p>
            <a:r>
              <a:rPr lang="en-US" sz="3200" dirty="0" smtClean="0">
                <a:solidFill>
                  <a:srgbClr val="B57BA8"/>
                </a:solidFill>
              </a:rPr>
              <a:t>2. Audio-record the interviews</a:t>
            </a:r>
          </a:p>
          <a:p>
            <a:r>
              <a:rPr lang="en-US" sz="3200" dirty="0" smtClean="0">
                <a:solidFill>
                  <a:srgbClr val="B57BA8"/>
                </a:solidFill>
              </a:rPr>
              <a:t>3. Note basic information about participant</a:t>
            </a:r>
          </a:p>
          <a:p>
            <a:r>
              <a:rPr lang="en-US" sz="3200" dirty="0" smtClean="0">
                <a:solidFill>
                  <a:srgbClr val="B57BA8"/>
                </a:solidFill>
              </a:rPr>
              <a:t>4. Take additional notes about interview</a:t>
            </a:r>
          </a:p>
        </p:txBody>
      </p:sp>
      <p:sp>
        <p:nvSpPr>
          <p:cNvPr id="12" name="Title 1"/>
          <p:cNvSpPr txBox="1">
            <a:spLocks/>
          </p:cNvSpPr>
          <p:nvPr/>
        </p:nvSpPr>
        <p:spPr>
          <a:xfrm>
            <a:off x="0" y="364962"/>
            <a:ext cx="10633587" cy="732154"/>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yriad Pro" charset="0"/>
                <a:ea typeface="Myriad Pro" charset="0"/>
                <a:cs typeface="Myriad Pro" charset="0"/>
              </a:defRPr>
            </a:lvl1pPr>
          </a:lstStyle>
          <a:p>
            <a:pPr algn="ctr"/>
            <a:r>
              <a:rPr lang="en-US" b="1" dirty="0" smtClean="0">
                <a:latin typeface="Calibri" charset="0"/>
                <a:ea typeface="Calibri" charset="0"/>
                <a:cs typeface="Calibri" charset="0"/>
              </a:rPr>
              <a:t>Qualitative Data Collection</a:t>
            </a:r>
            <a:endParaRPr lang="en-US" b="1" dirty="0">
              <a:latin typeface="Calibri" charset="0"/>
              <a:ea typeface="Calibri" charset="0"/>
              <a:cs typeface="Calibri" charset="0"/>
            </a:endParaRPr>
          </a:p>
        </p:txBody>
      </p:sp>
    </p:spTree>
    <p:extLst>
      <p:ext uri="{BB962C8B-B14F-4D97-AF65-F5344CB8AC3E}">
        <p14:creationId xmlns:p14="http://schemas.microsoft.com/office/powerpoint/2010/main" val="325662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1874" y="1520665"/>
            <a:ext cx="5555355" cy="4482077"/>
          </a:xfrm>
        </p:spPr>
        <p:txBody>
          <a:bodyPr>
            <a:normAutofit/>
          </a:bodyPr>
          <a:lstStyle/>
          <a:p>
            <a:pPr lvl="2">
              <a:buFont typeface="Georgia" panose="02040502050405020303" pitchFamily="18" charset="0"/>
              <a:buChar char="-"/>
              <a:defRPr/>
            </a:pPr>
            <a:endParaRPr lang="en-US" sz="8000">
              <a:solidFill>
                <a:srgbClr val="B57BA8"/>
              </a:solidFill>
            </a:endParaRPr>
          </a:p>
          <a:p>
            <a:endParaRPr lang="en-US"/>
          </a:p>
        </p:txBody>
      </p:sp>
      <p:sp>
        <p:nvSpPr>
          <p:cNvPr id="4" name="Slide Number Placeholder 3"/>
          <p:cNvSpPr>
            <a:spLocks noGrp="1"/>
          </p:cNvSpPr>
          <p:nvPr>
            <p:ph type="sldNum" sz="quarter" idx="12"/>
          </p:nvPr>
        </p:nvSpPr>
        <p:spPr/>
        <p:txBody>
          <a:bodyPr/>
          <a:lstStyle/>
          <a:p>
            <a:fld id="{D28A7405-1AA8-4841-9E07-C00D5D730EC2}" type="slidenum">
              <a:rPr lang="en-US" smtClean="0"/>
              <a:pPr/>
              <a:t>11</a:t>
            </a:fld>
            <a:endParaRPr lang="en-US"/>
          </a:p>
        </p:txBody>
      </p:sp>
      <p:graphicFrame>
        <p:nvGraphicFramePr>
          <p:cNvPr id="5" name="Diagram 4"/>
          <p:cNvGraphicFramePr/>
          <p:nvPr>
            <p:extLst>
              <p:ext uri="{D42A27DB-BD31-4B8C-83A1-F6EECF244321}">
                <p14:modId xmlns:p14="http://schemas.microsoft.com/office/powerpoint/2010/main" val="1093307555"/>
              </p:ext>
            </p:extLst>
          </p:nvPr>
        </p:nvGraphicFramePr>
        <p:xfrm>
          <a:off x="-304800" y="1208867"/>
          <a:ext cx="6526717" cy="5147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163073" y="1408914"/>
            <a:ext cx="6849633" cy="4031873"/>
          </a:xfrm>
          <a:prstGeom prst="rect">
            <a:avLst/>
          </a:prstGeom>
          <a:noFill/>
        </p:spPr>
        <p:txBody>
          <a:bodyPr wrap="square" rtlCol="0">
            <a:spAutoFit/>
          </a:bodyPr>
          <a:lstStyle/>
          <a:p>
            <a:endParaRPr lang="en-US" sz="3200" dirty="0" smtClean="0">
              <a:solidFill>
                <a:srgbClr val="B57BA8"/>
              </a:solidFill>
            </a:endParaRPr>
          </a:p>
          <a:p>
            <a:pPr lvl="1"/>
            <a:r>
              <a:rPr lang="en-US" sz="3200" dirty="0" smtClean="0">
                <a:solidFill>
                  <a:srgbClr val="B57BA8"/>
                </a:solidFill>
              </a:rPr>
              <a:t>1. scan and upload interview notes</a:t>
            </a:r>
          </a:p>
          <a:p>
            <a:pPr lvl="1"/>
            <a:r>
              <a:rPr lang="en-US" sz="3200" dirty="0" smtClean="0">
                <a:solidFill>
                  <a:srgbClr val="B57BA8"/>
                </a:solidFill>
              </a:rPr>
              <a:t>2. scan and upload informed consent</a:t>
            </a:r>
          </a:p>
          <a:p>
            <a:pPr lvl="1"/>
            <a:r>
              <a:rPr lang="en-US" sz="3200" dirty="0" smtClean="0">
                <a:solidFill>
                  <a:srgbClr val="B57BA8"/>
                </a:solidFill>
              </a:rPr>
              <a:t>3. check audio files </a:t>
            </a:r>
          </a:p>
          <a:p>
            <a:pPr lvl="1"/>
            <a:r>
              <a:rPr lang="en-US" sz="3200" dirty="0" smtClean="0">
                <a:solidFill>
                  <a:srgbClr val="B57BA8"/>
                </a:solidFill>
              </a:rPr>
              <a:t>4. submit audio file to transcriptionist</a:t>
            </a:r>
          </a:p>
          <a:p>
            <a:pPr lvl="1"/>
            <a:r>
              <a:rPr lang="en-US" sz="3200" dirty="0" smtClean="0">
                <a:solidFill>
                  <a:srgbClr val="B57BA8"/>
                </a:solidFill>
              </a:rPr>
              <a:t>5. check for interview fluidity </a:t>
            </a:r>
          </a:p>
          <a:p>
            <a:pPr lvl="1"/>
            <a:r>
              <a:rPr lang="en-US" sz="3200" dirty="0" smtClean="0">
                <a:solidFill>
                  <a:srgbClr val="B57BA8"/>
                </a:solidFill>
              </a:rPr>
              <a:t>6. compare original audio file against transcription to ensure accuracy</a:t>
            </a:r>
          </a:p>
        </p:txBody>
      </p:sp>
      <p:sp>
        <p:nvSpPr>
          <p:cNvPr id="8" name="Title 1"/>
          <p:cNvSpPr txBox="1">
            <a:spLocks/>
          </p:cNvSpPr>
          <p:nvPr/>
        </p:nvSpPr>
        <p:spPr>
          <a:xfrm>
            <a:off x="0" y="364962"/>
            <a:ext cx="10633587" cy="732154"/>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yriad Pro" charset="0"/>
                <a:ea typeface="Myriad Pro" charset="0"/>
                <a:cs typeface="Myriad Pro" charset="0"/>
              </a:defRPr>
            </a:lvl1pPr>
          </a:lstStyle>
          <a:p>
            <a:pPr algn="ctr"/>
            <a:r>
              <a:rPr lang="en-US" b="1" dirty="0" smtClean="0">
                <a:latin typeface="Calibri" charset="0"/>
                <a:ea typeface="Calibri" charset="0"/>
                <a:cs typeface="Calibri" charset="0"/>
              </a:rPr>
              <a:t>Qualitative Data Collection</a:t>
            </a:r>
            <a:endParaRPr lang="en-US" b="1" dirty="0">
              <a:latin typeface="Calibri" charset="0"/>
              <a:ea typeface="Calibri" charset="0"/>
              <a:cs typeface="Calibri" charset="0"/>
            </a:endParaRPr>
          </a:p>
        </p:txBody>
      </p:sp>
    </p:spTree>
    <p:extLst>
      <p:ext uri="{BB962C8B-B14F-4D97-AF65-F5344CB8AC3E}">
        <p14:creationId xmlns:p14="http://schemas.microsoft.com/office/powerpoint/2010/main" val="1628580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63906214"/>
              </p:ext>
            </p:extLst>
          </p:nvPr>
        </p:nvGraphicFramePr>
        <p:xfrm>
          <a:off x="0" y="1781333"/>
          <a:ext cx="12192000" cy="3688365"/>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308263">
                <a:tc>
                  <a:txBody>
                    <a:bodyPr/>
                    <a:lstStyle/>
                    <a:p>
                      <a:pPr algn="ctr"/>
                      <a:r>
                        <a:rPr lang="en-US" sz="2400" b="0" smtClean="0">
                          <a:ln w="9525">
                            <a:solidFill>
                              <a:schemeClr val="tx1"/>
                            </a:solidFill>
                          </a:ln>
                          <a:solidFill>
                            <a:schemeClr val="tx1"/>
                          </a:solidFill>
                        </a:rPr>
                        <a:t>Name</a:t>
                      </a:r>
                      <a:endParaRPr lang="en-US" sz="2400" b="0">
                        <a:ln w="9525">
                          <a:solidFill>
                            <a:schemeClr val="tx1"/>
                          </a:solidFill>
                        </a:ln>
                        <a:solidFill>
                          <a:schemeClr val="tx1"/>
                        </a:solidFill>
                      </a:endParaRPr>
                    </a:p>
                  </a:txBody>
                  <a:tcPr>
                    <a:solidFill>
                      <a:srgbClr val="B57BA8"/>
                    </a:solidFill>
                  </a:tcPr>
                </a:tc>
                <a:tc>
                  <a:txBody>
                    <a:bodyPr/>
                    <a:lstStyle/>
                    <a:p>
                      <a:pPr algn="ctr"/>
                      <a:r>
                        <a:rPr lang="en-US" sz="2400" b="0" smtClean="0">
                          <a:ln w="9525">
                            <a:solidFill>
                              <a:schemeClr val="tx1"/>
                            </a:solidFill>
                          </a:ln>
                          <a:solidFill>
                            <a:schemeClr val="tx1"/>
                          </a:solidFill>
                        </a:rPr>
                        <a:t>Definition</a:t>
                      </a:r>
                      <a:endParaRPr lang="en-US" sz="2400" b="0">
                        <a:ln w="9525">
                          <a:solidFill>
                            <a:schemeClr val="tx1"/>
                          </a:solidFill>
                        </a:ln>
                        <a:solidFill>
                          <a:schemeClr val="tx1"/>
                        </a:solidFill>
                      </a:endParaRPr>
                    </a:p>
                  </a:txBody>
                  <a:tcPr>
                    <a:solidFill>
                      <a:srgbClr val="B57BA8"/>
                    </a:solidFill>
                  </a:tcPr>
                </a:tc>
                <a:extLst>
                  <a:ext uri="{0D108BD9-81ED-4DB2-BD59-A6C34878D82A}">
                    <a16:rowId xmlns:a16="http://schemas.microsoft.com/office/drawing/2014/main" val="10000"/>
                  </a:ext>
                </a:extLst>
              </a:tr>
              <a:tr h="528415">
                <a:tc>
                  <a:txBody>
                    <a:bodyPr/>
                    <a:lstStyle/>
                    <a:p>
                      <a:pPr algn="ctr"/>
                      <a:r>
                        <a:rPr lang="en-US" sz="2400" b="0" smtClean="0">
                          <a:ln w="0">
                            <a:noFill/>
                          </a:ln>
                          <a:solidFill>
                            <a:schemeClr val="tx1"/>
                          </a:solidFill>
                        </a:rPr>
                        <a:t>Code</a:t>
                      </a:r>
                      <a:endParaRPr lang="en-US" sz="2400" b="0">
                        <a:ln w="0">
                          <a:noFill/>
                        </a:ln>
                        <a:solidFill>
                          <a:schemeClr val="tx1"/>
                        </a:solidFill>
                      </a:endParaRPr>
                    </a:p>
                  </a:txBody>
                  <a:tcPr/>
                </a:tc>
                <a:tc>
                  <a:txBody>
                    <a:bodyPr/>
                    <a:lstStyle/>
                    <a:p>
                      <a:pPr algn="ctr"/>
                      <a:r>
                        <a:rPr lang="en-US" sz="2400" b="0" smtClean="0">
                          <a:ln w="0">
                            <a:noFill/>
                          </a:ln>
                          <a:solidFill>
                            <a:schemeClr val="tx1"/>
                          </a:solidFill>
                        </a:rPr>
                        <a:t>Name</a:t>
                      </a:r>
                      <a:r>
                        <a:rPr lang="en-US" sz="2400" b="0" baseline="0" smtClean="0">
                          <a:ln w="0">
                            <a:noFill/>
                          </a:ln>
                          <a:solidFill>
                            <a:schemeClr val="tx1"/>
                          </a:solidFill>
                        </a:rPr>
                        <a:t> of tag</a:t>
                      </a:r>
                      <a:r>
                        <a:rPr lang="en-US" sz="2400" b="0" smtClean="0">
                          <a:ln w="0">
                            <a:noFill/>
                          </a:ln>
                          <a:solidFill>
                            <a:schemeClr val="tx1"/>
                          </a:solidFill>
                        </a:rPr>
                        <a:t> assigned to interview excerpt representing an idea</a:t>
                      </a:r>
                      <a:endParaRPr lang="en-US" sz="2400" b="0">
                        <a:ln w="0">
                          <a:noFill/>
                        </a:ln>
                        <a:solidFill>
                          <a:schemeClr val="tx1"/>
                        </a:solidFill>
                      </a:endParaRPr>
                    </a:p>
                  </a:txBody>
                  <a:tcPr/>
                </a:tc>
                <a:extLst>
                  <a:ext uri="{0D108BD9-81ED-4DB2-BD59-A6C34878D82A}">
                    <a16:rowId xmlns:a16="http://schemas.microsoft.com/office/drawing/2014/main" val="10001"/>
                  </a:ext>
                </a:extLst>
              </a:tr>
              <a:tr h="528415">
                <a:tc>
                  <a:txBody>
                    <a:bodyPr/>
                    <a:lstStyle/>
                    <a:p>
                      <a:pPr algn="ctr"/>
                      <a:r>
                        <a:rPr lang="en-US" sz="2400" b="0" dirty="0" smtClean="0">
                          <a:ln w="0">
                            <a:noFill/>
                          </a:ln>
                          <a:solidFill>
                            <a:schemeClr val="tx1"/>
                          </a:solidFill>
                        </a:rPr>
                        <a:t>Concept</a:t>
                      </a:r>
                      <a:endParaRPr lang="en-US" sz="2400" b="0" dirty="0">
                        <a:ln w="0">
                          <a:noFill/>
                        </a:ln>
                        <a:solidFill>
                          <a:schemeClr val="tx1"/>
                        </a:solidFill>
                      </a:endParaRPr>
                    </a:p>
                  </a:txBody>
                  <a:tcPr/>
                </a:tc>
                <a:tc>
                  <a:txBody>
                    <a:bodyPr/>
                    <a:lstStyle/>
                    <a:p>
                      <a:pPr algn="ctr"/>
                      <a:r>
                        <a:rPr lang="en-US" sz="2400" b="0" smtClean="0">
                          <a:ln w="0">
                            <a:noFill/>
                          </a:ln>
                          <a:solidFill>
                            <a:schemeClr val="tx1"/>
                          </a:solidFill>
                        </a:rPr>
                        <a:t>Grouping of codes that express</a:t>
                      </a:r>
                      <a:r>
                        <a:rPr lang="en-US" sz="2400" b="0" baseline="0" smtClean="0">
                          <a:ln w="0">
                            <a:noFill/>
                          </a:ln>
                          <a:solidFill>
                            <a:schemeClr val="tx1"/>
                          </a:solidFill>
                        </a:rPr>
                        <a:t> similar ideas</a:t>
                      </a:r>
                      <a:endParaRPr lang="en-US" sz="2400" b="0">
                        <a:ln w="0">
                          <a:noFill/>
                        </a:ln>
                        <a:solidFill>
                          <a:schemeClr val="tx1"/>
                        </a:solidFill>
                      </a:endParaRPr>
                    </a:p>
                  </a:txBody>
                  <a:tcPr/>
                </a:tc>
                <a:extLst>
                  <a:ext uri="{0D108BD9-81ED-4DB2-BD59-A6C34878D82A}">
                    <a16:rowId xmlns:a16="http://schemas.microsoft.com/office/drawing/2014/main" val="10002"/>
                  </a:ext>
                </a:extLst>
              </a:tr>
              <a:tr h="528415">
                <a:tc>
                  <a:txBody>
                    <a:bodyPr/>
                    <a:lstStyle/>
                    <a:p>
                      <a:pPr algn="ctr"/>
                      <a:r>
                        <a:rPr lang="en-US" sz="2400" b="0" dirty="0" smtClean="0">
                          <a:ln w="0">
                            <a:noFill/>
                          </a:ln>
                          <a:solidFill>
                            <a:schemeClr val="tx1"/>
                          </a:solidFill>
                        </a:rPr>
                        <a:t>Category</a:t>
                      </a:r>
                      <a:endParaRPr lang="en-US" sz="2400" b="0" dirty="0">
                        <a:ln w="0">
                          <a:noFill/>
                        </a:ln>
                        <a:solidFill>
                          <a:schemeClr val="tx1"/>
                        </a:solidFill>
                      </a:endParaRPr>
                    </a:p>
                  </a:txBody>
                  <a:tcPr/>
                </a:tc>
                <a:tc>
                  <a:txBody>
                    <a:bodyPr/>
                    <a:lstStyle/>
                    <a:p>
                      <a:pPr algn="ctr"/>
                      <a:r>
                        <a:rPr lang="en-US" sz="2400" b="0" dirty="0" smtClean="0">
                          <a:ln w="0">
                            <a:noFill/>
                          </a:ln>
                          <a:solidFill>
                            <a:schemeClr val="tx1"/>
                          </a:solidFill>
                        </a:rPr>
                        <a:t>Name</a:t>
                      </a:r>
                      <a:r>
                        <a:rPr lang="en-US" sz="2400" b="0" baseline="0" dirty="0" smtClean="0">
                          <a:ln w="0">
                            <a:noFill/>
                          </a:ln>
                          <a:solidFill>
                            <a:schemeClr val="tx1"/>
                          </a:solidFill>
                        </a:rPr>
                        <a:t> for idea assigned to a g</a:t>
                      </a:r>
                      <a:r>
                        <a:rPr lang="en-US" sz="2400" b="0" dirty="0" smtClean="0">
                          <a:ln w="0">
                            <a:noFill/>
                          </a:ln>
                          <a:solidFill>
                            <a:schemeClr val="tx1"/>
                          </a:solidFill>
                        </a:rPr>
                        <a:t>roup of concepts</a:t>
                      </a:r>
                      <a:endParaRPr lang="en-US" sz="2400" b="0" dirty="0">
                        <a:ln w="0">
                          <a:noFill/>
                        </a:ln>
                        <a:solidFill>
                          <a:schemeClr val="tx1"/>
                        </a:solidFill>
                      </a:endParaRPr>
                    </a:p>
                  </a:txBody>
                  <a:tcPr/>
                </a:tc>
                <a:extLst>
                  <a:ext uri="{0D108BD9-81ED-4DB2-BD59-A6C34878D82A}">
                    <a16:rowId xmlns:a16="http://schemas.microsoft.com/office/drawing/2014/main" val="10003"/>
                  </a:ext>
                </a:extLst>
              </a:tr>
              <a:tr h="528415">
                <a:tc>
                  <a:txBody>
                    <a:bodyPr/>
                    <a:lstStyle/>
                    <a:p>
                      <a:pPr algn="ctr"/>
                      <a:r>
                        <a:rPr lang="en-US" sz="2400" b="0" dirty="0" smtClean="0">
                          <a:ln w="0">
                            <a:noFill/>
                          </a:ln>
                          <a:solidFill>
                            <a:schemeClr val="tx1"/>
                          </a:solidFill>
                        </a:rPr>
                        <a:t>Theme</a:t>
                      </a:r>
                      <a:endParaRPr lang="en-US" sz="2400" b="0" dirty="0">
                        <a:ln w="0">
                          <a:noFill/>
                        </a:ln>
                        <a:solidFill>
                          <a:schemeClr val="tx1"/>
                        </a:solidFill>
                      </a:endParaRPr>
                    </a:p>
                  </a:txBody>
                  <a:tcPr/>
                </a:tc>
                <a:tc>
                  <a:txBody>
                    <a:bodyPr/>
                    <a:lstStyle/>
                    <a:p>
                      <a:pPr algn="ctr"/>
                      <a:r>
                        <a:rPr lang="en-US" sz="2400" b="0" dirty="0" smtClean="0">
                          <a:ln w="0">
                            <a:noFill/>
                          </a:ln>
                          <a:solidFill>
                            <a:schemeClr val="tx1"/>
                          </a:solidFill>
                        </a:rPr>
                        <a:t>Name for</a:t>
                      </a:r>
                      <a:r>
                        <a:rPr lang="en-US" sz="2400" b="0" baseline="0" dirty="0" smtClean="0">
                          <a:ln w="0">
                            <a:noFill/>
                          </a:ln>
                          <a:solidFill>
                            <a:schemeClr val="tx1"/>
                          </a:solidFill>
                        </a:rPr>
                        <a:t> idea formed from basis of categories</a:t>
                      </a:r>
                      <a:endParaRPr lang="en-US" sz="2400" b="0" dirty="0">
                        <a:ln w="0">
                          <a:noFill/>
                        </a:ln>
                        <a:solidFill>
                          <a:schemeClr val="tx1"/>
                        </a:solidFill>
                      </a:endParaRPr>
                    </a:p>
                  </a:txBody>
                  <a:tcPr/>
                </a:tc>
                <a:extLst>
                  <a:ext uri="{0D108BD9-81ED-4DB2-BD59-A6C34878D82A}">
                    <a16:rowId xmlns:a16="http://schemas.microsoft.com/office/drawing/2014/main" val="10005"/>
                  </a:ext>
                </a:extLst>
              </a:tr>
              <a:tr h="528415">
                <a:tc>
                  <a:txBody>
                    <a:bodyPr/>
                    <a:lstStyle/>
                    <a:p>
                      <a:pPr algn="ctr"/>
                      <a:r>
                        <a:rPr lang="en-US" sz="2400" b="0" dirty="0" smtClean="0">
                          <a:ln w="0">
                            <a:noFill/>
                          </a:ln>
                          <a:solidFill>
                            <a:schemeClr val="tx1"/>
                          </a:solidFill>
                        </a:rPr>
                        <a:t>Codebook</a:t>
                      </a:r>
                      <a:endParaRPr lang="en-US" sz="2400" b="0" dirty="0">
                        <a:ln w="0">
                          <a:noFill/>
                        </a:ln>
                        <a:solidFill>
                          <a:schemeClr val="tx1"/>
                        </a:solidFill>
                      </a:endParaRPr>
                    </a:p>
                  </a:txBody>
                  <a:tcPr/>
                </a:tc>
                <a:tc>
                  <a:txBody>
                    <a:bodyPr/>
                    <a:lstStyle/>
                    <a:p>
                      <a:pPr algn="ctr"/>
                      <a:r>
                        <a:rPr lang="en-US" sz="2400" b="0" dirty="0" smtClean="0">
                          <a:ln w="0">
                            <a:noFill/>
                          </a:ln>
                          <a:solidFill>
                            <a:schemeClr val="tx1"/>
                          </a:solidFill>
                        </a:rPr>
                        <a:t>Data dictionary</a:t>
                      </a:r>
                      <a:r>
                        <a:rPr lang="en-US" sz="2400" b="0" baseline="0" dirty="0" smtClean="0">
                          <a:ln w="0">
                            <a:noFill/>
                          </a:ln>
                          <a:solidFill>
                            <a:schemeClr val="tx1"/>
                          </a:solidFill>
                        </a:rPr>
                        <a:t> of codes used to help develop themes</a:t>
                      </a:r>
                      <a:endParaRPr lang="en-US" sz="2400" b="0" dirty="0">
                        <a:ln w="0">
                          <a:noFill/>
                        </a:ln>
                        <a:solidFill>
                          <a:schemeClr val="tx1"/>
                        </a:solidFill>
                      </a:endParaRPr>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D28A7405-1AA8-4841-9E07-C00D5D730EC2}" type="slidenum">
              <a:rPr lang="en-US" smtClean="0"/>
              <a:pPr/>
              <a:t>12</a:t>
            </a:fld>
            <a:endParaRPr lang="en-US"/>
          </a:p>
        </p:txBody>
      </p:sp>
      <p:sp>
        <p:nvSpPr>
          <p:cNvPr id="5" name="Title 1"/>
          <p:cNvSpPr>
            <a:spLocks noGrp="1"/>
          </p:cNvSpPr>
          <p:nvPr>
            <p:ph type="title"/>
          </p:nvPr>
        </p:nvSpPr>
        <p:spPr>
          <a:xfrm>
            <a:off x="0" y="471008"/>
            <a:ext cx="10614454" cy="732154"/>
          </a:xfrm>
        </p:spPr>
        <p:txBody>
          <a:bodyPr>
            <a:noAutofit/>
          </a:bodyPr>
          <a:lstStyle/>
          <a:p>
            <a:pPr algn="ctr"/>
            <a:r>
              <a:rPr lang="en-US" b="1" smtClean="0">
                <a:latin typeface="Calibri" charset="0"/>
                <a:ea typeface="Calibri" charset="0"/>
                <a:cs typeface="Calibri" charset="0"/>
              </a:rPr>
              <a:t>BBF-Mexico </a:t>
            </a:r>
            <a:r>
              <a:rPr lang="en-US" b="1">
                <a:latin typeface="Calibri" charset="0"/>
                <a:ea typeface="Calibri" charset="0"/>
                <a:cs typeface="Calibri" charset="0"/>
              </a:rPr>
              <a:t>Committee Member </a:t>
            </a:r>
            <a:r>
              <a:rPr lang="en-US" b="1" smtClean="0">
                <a:latin typeface="Calibri" charset="0"/>
                <a:ea typeface="Calibri" charset="0"/>
                <a:cs typeface="Calibri" charset="0"/>
              </a:rPr>
              <a:t>Interviews</a:t>
            </a:r>
            <a:endParaRPr lang="en-US" b="1">
              <a:latin typeface="Calibri" charset="0"/>
              <a:ea typeface="Calibri" charset="0"/>
              <a:cs typeface="Calibri" charset="0"/>
            </a:endParaRPr>
          </a:p>
        </p:txBody>
      </p:sp>
    </p:spTree>
    <p:extLst>
      <p:ext uri="{BB962C8B-B14F-4D97-AF65-F5344CB8AC3E}">
        <p14:creationId xmlns:p14="http://schemas.microsoft.com/office/powerpoint/2010/main" val="1375690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364962"/>
            <a:ext cx="10633587" cy="732154"/>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yriad Pro" charset="0"/>
                <a:ea typeface="Myriad Pro" charset="0"/>
                <a:cs typeface="Myriad Pro" charset="0"/>
              </a:defRPr>
            </a:lvl1pPr>
          </a:lstStyle>
          <a:p>
            <a:pPr algn="ctr"/>
            <a:r>
              <a:rPr lang="en-US" b="1" dirty="0" smtClean="0">
                <a:latin typeface="Calibri" charset="0"/>
                <a:ea typeface="Calibri" charset="0"/>
                <a:cs typeface="Calibri" charset="0"/>
              </a:rPr>
              <a:t>Qualitative Data Analysis: Steps</a:t>
            </a:r>
            <a:endParaRPr lang="en-US" b="1" dirty="0">
              <a:latin typeface="Calibri" charset="0"/>
              <a:ea typeface="Calibri" charset="0"/>
              <a:cs typeface="Calibri" charset="0"/>
            </a:endParaRPr>
          </a:p>
        </p:txBody>
      </p:sp>
      <p:graphicFrame>
        <p:nvGraphicFramePr>
          <p:cNvPr id="8" name="Diagram 7"/>
          <p:cNvGraphicFramePr/>
          <p:nvPr>
            <p:extLst>
              <p:ext uri="{D42A27DB-BD31-4B8C-83A1-F6EECF244321}">
                <p14:modId xmlns:p14="http://schemas.microsoft.com/office/powerpoint/2010/main" val="1783142838"/>
              </p:ext>
            </p:extLst>
          </p:nvPr>
        </p:nvGraphicFramePr>
        <p:xfrm>
          <a:off x="0" y="1398495"/>
          <a:ext cx="12192000" cy="4554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7341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364962"/>
            <a:ext cx="10633587" cy="732154"/>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yriad Pro" charset="0"/>
                <a:ea typeface="Myriad Pro" charset="0"/>
                <a:cs typeface="Myriad Pro" charset="0"/>
              </a:defRPr>
            </a:lvl1pPr>
          </a:lstStyle>
          <a:p>
            <a:pPr algn="ctr"/>
            <a:r>
              <a:rPr lang="en-US" b="1" dirty="0" smtClean="0">
                <a:latin typeface="Calibri" charset="0"/>
                <a:ea typeface="Calibri" charset="0"/>
                <a:cs typeface="Calibri" charset="0"/>
              </a:rPr>
              <a:t>Qualitative Data Analysis: Steps</a:t>
            </a:r>
            <a:endParaRPr lang="en-US" b="1" dirty="0">
              <a:latin typeface="Calibri" charset="0"/>
              <a:ea typeface="Calibri" charset="0"/>
              <a:cs typeface="Calibri" charset="0"/>
            </a:endParaRPr>
          </a:p>
        </p:txBody>
      </p:sp>
      <p:graphicFrame>
        <p:nvGraphicFramePr>
          <p:cNvPr id="8" name="Diagram 7"/>
          <p:cNvGraphicFramePr/>
          <p:nvPr>
            <p:extLst>
              <p:ext uri="{D42A27DB-BD31-4B8C-83A1-F6EECF244321}">
                <p14:modId xmlns:p14="http://schemas.microsoft.com/office/powerpoint/2010/main" val="429286399"/>
              </p:ext>
            </p:extLst>
          </p:nvPr>
        </p:nvGraphicFramePr>
        <p:xfrm>
          <a:off x="0" y="1398495"/>
          <a:ext cx="12192000" cy="4554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0247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844988" y="1416424"/>
            <a:ext cx="6347012" cy="4518211"/>
          </a:xfrm>
        </p:spPr>
        <p:txBody>
          <a:bodyPr>
            <a:normAutofit/>
          </a:bodyPr>
          <a:lstStyle/>
          <a:p>
            <a:endParaRPr lang="en-US" dirty="0"/>
          </a:p>
          <a:p>
            <a:endParaRPr lang="en-US" sz="3900" dirty="0" smtClean="0">
              <a:latin typeface="Calibri" charset="0"/>
              <a:ea typeface="Calibri" charset="0"/>
              <a:cs typeface="Calibri" charset="0"/>
            </a:endParaRPr>
          </a:p>
          <a:p>
            <a:pPr>
              <a:buFont typeface="Wingdings" charset="2"/>
              <a:buChar char="ü"/>
            </a:pPr>
            <a:r>
              <a:rPr lang="en-US" sz="3900" dirty="0" smtClean="0">
                <a:solidFill>
                  <a:srgbClr val="B57BA8"/>
                </a:solidFill>
                <a:latin typeface="Calibri" charset="0"/>
                <a:ea typeface="Calibri" charset="0"/>
                <a:cs typeface="Calibri" charset="0"/>
              </a:rPr>
              <a:t>Select and read a transcript</a:t>
            </a:r>
          </a:p>
          <a:p>
            <a:pPr>
              <a:buFont typeface="Wingdings" charset="2"/>
              <a:buChar char="ü"/>
            </a:pPr>
            <a:r>
              <a:rPr lang="en-US" sz="3900" dirty="0" smtClean="0">
                <a:solidFill>
                  <a:srgbClr val="B57BA8"/>
                </a:solidFill>
                <a:latin typeface="Calibri" charset="0"/>
                <a:ea typeface="Calibri" charset="0"/>
                <a:cs typeface="Calibri" charset="0"/>
              </a:rPr>
              <a:t>Consider big ideas</a:t>
            </a:r>
          </a:p>
          <a:p>
            <a:pPr>
              <a:buFont typeface="Wingdings" charset="2"/>
              <a:buChar char="ü"/>
            </a:pPr>
            <a:r>
              <a:rPr lang="en-US" sz="3900" dirty="0" smtClean="0">
                <a:solidFill>
                  <a:srgbClr val="B57BA8"/>
                </a:solidFill>
                <a:latin typeface="Calibri" charset="0"/>
                <a:ea typeface="Calibri" charset="0"/>
                <a:cs typeface="Calibri" charset="0"/>
              </a:rPr>
              <a:t>Take notes</a:t>
            </a:r>
            <a:endParaRPr lang="en-US" sz="3900" dirty="0">
              <a:solidFill>
                <a:srgbClr val="B57BA8"/>
              </a:solidFill>
              <a:latin typeface="Calibri" charset="0"/>
              <a:ea typeface="Calibri" charset="0"/>
              <a:cs typeface="Calibri" charset="0"/>
            </a:endParaRPr>
          </a:p>
        </p:txBody>
      </p:sp>
      <p:sp>
        <p:nvSpPr>
          <p:cNvPr id="7" name="Title 1"/>
          <p:cNvSpPr txBox="1">
            <a:spLocks/>
          </p:cNvSpPr>
          <p:nvPr/>
        </p:nvSpPr>
        <p:spPr>
          <a:xfrm>
            <a:off x="0" y="364962"/>
            <a:ext cx="10633587" cy="732154"/>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yriad Pro" charset="0"/>
                <a:ea typeface="Myriad Pro" charset="0"/>
                <a:cs typeface="Myriad Pro" charset="0"/>
              </a:defRPr>
            </a:lvl1pPr>
          </a:lstStyle>
          <a:p>
            <a:pPr algn="ctr"/>
            <a:r>
              <a:rPr lang="en-US" b="1" dirty="0" smtClean="0">
                <a:latin typeface="Calibri" charset="0"/>
                <a:ea typeface="Calibri" charset="0"/>
                <a:cs typeface="Calibri" charset="0"/>
              </a:rPr>
              <a:t>Qualitative Data Analysis: Steps</a:t>
            </a:r>
            <a:endParaRPr lang="en-US" b="1" dirty="0">
              <a:latin typeface="Calibri" charset="0"/>
              <a:ea typeface="Calibri" charset="0"/>
              <a:cs typeface="Calibri" charset="0"/>
            </a:endParaRPr>
          </a:p>
        </p:txBody>
      </p:sp>
      <p:graphicFrame>
        <p:nvGraphicFramePr>
          <p:cNvPr id="8" name="Diagram 7"/>
          <p:cNvGraphicFramePr/>
          <p:nvPr>
            <p:extLst>
              <p:ext uri="{D42A27DB-BD31-4B8C-83A1-F6EECF244321}">
                <p14:modId xmlns:p14="http://schemas.microsoft.com/office/powerpoint/2010/main" val="107556725"/>
              </p:ext>
            </p:extLst>
          </p:nvPr>
        </p:nvGraphicFramePr>
        <p:xfrm>
          <a:off x="-304800" y="1208867"/>
          <a:ext cx="6526717" cy="5147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2685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364962"/>
            <a:ext cx="10633587" cy="732154"/>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yriad Pro" charset="0"/>
                <a:ea typeface="Myriad Pro" charset="0"/>
                <a:cs typeface="Myriad Pro" charset="0"/>
              </a:defRPr>
            </a:lvl1pPr>
          </a:lstStyle>
          <a:p>
            <a:pPr algn="ctr"/>
            <a:r>
              <a:rPr lang="en-US" b="1" dirty="0" smtClean="0">
                <a:latin typeface="Calibri" charset="0"/>
                <a:ea typeface="Calibri" charset="0"/>
                <a:cs typeface="Calibri" charset="0"/>
              </a:rPr>
              <a:t>Qualitative Data Analysis: Steps</a:t>
            </a:r>
            <a:endParaRPr lang="en-US" b="1" dirty="0">
              <a:latin typeface="Calibri" charset="0"/>
              <a:ea typeface="Calibri" charset="0"/>
              <a:cs typeface="Calibri" charset="0"/>
            </a:endParaRPr>
          </a:p>
        </p:txBody>
      </p:sp>
      <p:graphicFrame>
        <p:nvGraphicFramePr>
          <p:cNvPr id="8" name="Diagram 7"/>
          <p:cNvGraphicFramePr/>
          <p:nvPr>
            <p:extLst>
              <p:ext uri="{D42A27DB-BD31-4B8C-83A1-F6EECF244321}">
                <p14:modId xmlns:p14="http://schemas.microsoft.com/office/powerpoint/2010/main" val="598898384"/>
              </p:ext>
            </p:extLst>
          </p:nvPr>
        </p:nvGraphicFramePr>
        <p:xfrm>
          <a:off x="0" y="1398495"/>
          <a:ext cx="12192000" cy="4554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3169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1874" y="1520665"/>
            <a:ext cx="5555355" cy="4482077"/>
          </a:xfrm>
        </p:spPr>
        <p:txBody>
          <a:bodyPr>
            <a:normAutofit/>
          </a:bodyPr>
          <a:lstStyle/>
          <a:p>
            <a:pPr lvl="2">
              <a:buFont typeface="Georgia" panose="02040502050405020303" pitchFamily="18" charset="0"/>
              <a:buChar char="-"/>
              <a:defRPr/>
            </a:pPr>
            <a:endParaRPr lang="en-US" sz="8000">
              <a:solidFill>
                <a:srgbClr val="B57BA8"/>
              </a:solidFill>
            </a:endParaRPr>
          </a:p>
          <a:p>
            <a:endParaRPr lang="en-US"/>
          </a:p>
        </p:txBody>
      </p:sp>
      <p:sp>
        <p:nvSpPr>
          <p:cNvPr id="4" name="Slide Number Placeholder 3"/>
          <p:cNvSpPr>
            <a:spLocks noGrp="1"/>
          </p:cNvSpPr>
          <p:nvPr>
            <p:ph type="sldNum" sz="quarter" idx="12"/>
          </p:nvPr>
        </p:nvSpPr>
        <p:spPr/>
        <p:txBody>
          <a:bodyPr/>
          <a:lstStyle/>
          <a:p>
            <a:fld id="{D28A7405-1AA8-4841-9E07-C00D5D730EC2}" type="slidenum">
              <a:rPr lang="en-US" smtClean="0"/>
              <a:pPr/>
              <a:t>17</a:t>
            </a:fld>
            <a:endParaRPr lang="en-US"/>
          </a:p>
        </p:txBody>
      </p:sp>
      <p:sp>
        <p:nvSpPr>
          <p:cNvPr id="7" name="TextBox 6"/>
          <p:cNvSpPr txBox="1"/>
          <p:nvPr/>
        </p:nvSpPr>
        <p:spPr>
          <a:xfrm>
            <a:off x="5453793" y="3019892"/>
            <a:ext cx="6344019" cy="2062103"/>
          </a:xfrm>
          <a:prstGeom prst="rect">
            <a:avLst/>
          </a:prstGeom>
          <a:noFill/>
        </p:spPr>
        <p:txBody>
          <a:bodyPr wrap="square" rtlCol="0">
            <a:spAutoFit/>
          </a:bodyPr>
          <a:lstStyle/>
          <a:p>
            <a:pPr marL="457200" indent="-457200">
              <a:buFont typeface="Wingdings" charset="2"/>
              <a:buChar char="ü"/>
            </a:pPr>
            <a:r>
              <a:rPr lang="en-US" sz="3200" dirty="0" smtClean="0">
                <a:solidFill>
                  <a:srgbClr val="B57BA8"/>
                </a:solidFill>
              </a:rPr>
              <a:t>Apply codes to specific excerpts that represent ideas in the interviews to initiate a preliminary code list</a:t>
            </a:r>
          </a:p>
        </p:txBody>
      </p:sp>
      <p:sp>
        <p:nvSpPr>
          <p:cNvPr id="9" name="Title 1"/>
          <p:cNvSpPr txBox="1">
            <a:spLocks/>
          </p:cNvSpPr>
          <p:nvPr/>
        </p:nvSpPr>
        <p:spPr>
          <a:xfrm>
            <a:off x="0" y="364962"/>
            <a:ext cx="10633587" cy="732154"/>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yriad Pro" charset="0"/>
                <a:ea typeface="Myriad Pro" charset="0"/>
                <a:cs typeface="Myriad Pro" charset="0"/>
              </a:defRPr>
            </a:lvl1pPr>
          </a:lstStyle>
          <a:p>
            <a:pPr algn="ctr"/>
            <a:r>
              <a:rPr lang="en-US" b="1" dirty="0" smtClean="0">
                <a:latin typeface="Calibri" charset="0"/>
                <a:ea typeface="Calibri" charset="0"/>
                <a:cs typeface="Calibri" charset="0"/>
              </a:rPr>
              <a:t>Qualitative Data Analysis: Steps</a:t>
            </a:r>
            <a:endParaRPr lang="en-US" b="1" dirty="0">
              <a:latin typeface="Calibri" charset="0"/>
              <a:ea typeface="Calibri" charset="0"/>
              <a:cs typeface="Calibri" charset="0"/>
            </a:endParaRPr>
          </a:p>
        </p:txBody>
      </p:sp>
      <p:graphicFrame>
        <p:nvGraphicFramePr>
          <p:cNvPr id="13" name="Diagram 12"/>
          <p:cNvGraphicFramePr/>
          <p:nvPr>
            <p:extLst>
              <p:ext uri="{D42A27DB-BD31-4B8C-83A1-F6EECF244321}">
                <p14:modId xmlns:p14="http://schemas.microsoft.com/office/powerpoint/2010/main" val="110341005"/>
              </p:ext>
            </p:extLst>
          </p:nvPr>
        </p:nvGraphicFramePr>
        <p:xfrm>
          <a:off x="-304800" y="1208867"/>
          <a:ext cx="6526717" cy="5147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861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1083" y="1489587"/>
            <a:ext cx="6100917" cy="4498258"/>
          </a:xfrm>
        </p:spPr>
        <p:txBody>
          <a:bodyPr>
            <a:noAutofit/>
          </a:bodyPr>
          <a:lstStyle/>
          <a:p>
            <a:pPr>
              <a:buFont typeface="Wingdings" charset="2"/>
              <a:buChar char="ü"/>
            </a:pPr>
            <a:r>
              <a:rPr lang="en-US" sz="2000" b="1" dirty="0" smtClean="0">
                <a:solidFill>
                  <a:srgbClr val="B57BA8"/>
                </a:solidFill>
                <a:latin typeface="Calibri" charset="0"/>
                <a:ea typeface="Calibri" charset="0"/>
                <a:cs typeface="Calibri" charset="0"/>
              </a:rPr>
              <a:t>Experience</a:t>
            </a:r>
          </a:p>
          <a:p>
            <a:pPr lvl="1">
              <a:buFont typeface="Wingdings" charset="2"/>
              <a:buChar char="ü"/>
            </a:pPr>
            <a:r>
              <a:rPr lang="en-US" sz="2000" dirty="0" smtClean="0">
                <a:solidFill>
                  <a:srgbClr val="B57BA8"/>
                </a:solidFill>
                <a:latin typeface="Calibri" charset="0"/>
                <a:ea typeface="Calibri" charset="0"/>
                <a:cs typeface="Calibri" charset="0"/>
              </a:rPr>
              <a:t>Relating of a story by the participant</a:t>
            </a:r>
          </a:p>
          <a:p>
            <a:pPr>
              <a:buFont typeface="Wingdings" charset="2"/>
              <a:buChar char="ü"/>
            </a:pPr>
            <a:r>
              <a:rPr lang="en-US" sz="2000" b="1" dirty="0" smtClean="0">
                <a:solidFill>
                  <a:srgbClr val="B57BA8"/>
                </a:solidFill>
                <a:latin typeface="Calibri" charset="0"/>
                <a:ea typeface="Calibri" charset="0"/>
                <a:cs typeface="Calibri" charset="0"/>
              </a:rPr>
              <a:t>Relationship</a:t>
            </a:r>
          </a:p>
          <a:p>
            <a:pPr lvl="1">
              <a:buFont typeface="Wingdings" charset="2"/>
              <a:buChar char="ü"/>
            </a:pPr>
            <a:r>
              <a:rPr lang="en-US" sz="2000" dirty="0" smtClean="0">
                <a:solidFill>
                  <a:srgbClr val="B57BA8"/>
                </a:solidFill>
                <a:latin typeface="Calibri" charset="0"/>
                <a:ea typeface="Calibri" charset="0"/>
                <a:cs typeface="Calibri" charset="0"/>
              </a:rPr>
              <a:t>Links between ideas participant shared</a:t>
            </a:r>
          </a:p>
          <a:p>
            <a:pPr>
              <a:buFont typeface="Wingdings" charset="2"/>
              <a:buChar char="ü"/>
            </a:pPr>
            <a:r>
              <a:rPr lang="en-US" sz="2000" b="1" dirty="0" smtClean="0">
                <a:solidFill>
                  <a:srgbClr val="B57BA8"/>
                </a:solidFill>
                <a:latin typeface="Calibri" charset="0"/>
                <a:ea typeface="Calibri" charset="0"/>
                <a:cs typeface="Calibri" charset="0"/>
              </a:rPr>
              <a:t>Perspective</a:t>
            </a:r>
          </a:p>
          <a:p>
            <a:pPr lvl="1">
              <a:buFont typeface="Wingdings" charset="2"/>
              <a:buChar char="ü"/>
            </a:pPr>
            <a:r>
              <a:rPr lang="en-US" sz="2000" dirty="0" smtClean="0">
                <a:solidFill>
                  <a:srgbClr val="B57BA8"/>
                </a:solidFill>
                <a:latin typeface="Calibri" charset="0"/>
                <a:ea typeface="Calibri" charset="0"/>
                <a:cs typeface="Calibri" charset="0"/>
              </a:rPr>
              <a:t>Participant views of participant about a topic</a:t>
            </a:r>
          </a:p>
          <a:p>
            <a:pPr>
              <a:buFont typeface="Wingdings" charset="2"/>
              <a:buChar char="ü"/>
            </a:pPr>
            <a:r>
              <a:rPr lang="en-US" sz="2000" b="1" dirty="0" smtClean="0">
                <a:solidFill>
                  <a:srgbClr val="B57BA8"/>
                </a:solidFill>
                <a:latin typeface="Calibri" charset="0"/>
                <a:ea typeface="Calibri" charset="0"/>
                <a:cs typeface="Calibri" charset="0"/>
              </a:rPr>
              <a:t>Descriptive</a:t>
            </a:r>
          </a:p>
          <a:p>
            <a:pPr lvl="1">
              <a:buFont typeface="Wingdings" charset="2"/>
              <a:buChar char="ü"/>
            </a:pPr>
            <a:r>
              <a:rPr lang="en-US" sz="2000" dirty="0" smtClean="0">
                <a:solidFill>
                  <a:srgbClr val="B57BA8"/>
                </a:solidFill>
                <a:latin typeface="Calibri" charset="0"/>
                <a:ea typeface="Calibri" charset="0"/>
                <a:cs typeface="Calibri" charset="0"/>
              </a:rPr>
              <a:t>Participant gender, age job, other role, age, etc.</a:t>
            </a:r>
          </a:p>
          <a:p>
            <a:pPr>
              <a:buFont typeface="Wingdings" charset="2"/>
              <a:buChar char="ü"/>
            </a:pPr>
            <a:r>
              <a:rPr lang="en-US" sz="2000" b="1" dirty="0" smtClean="0">
                <a:solidFill>
                  <a:srgbClr val="B57BA8"/>
                </a:solidFill>
                <a:latin typeface="Calibri" charset="0"/>
                <a:ea typeface="Calibri" charset="0"/>
                <a:cs typeface="Calibri" charset="0"/>
              </a:rPr>
              <a:t>Setting</a:t>
            </a:r>
          </a:p>
          <a:p>
            <a:pPr lvl="1">
              <a:buFont typeface="Wingdings" charset="2"/>
              <a:buChar char="ü"/>
            </a:pPr>
            <a:r>
              <a:rPr lang="en-US" sz="2000" dirty="0" smtClean="0">
                <a:solidFill>
                  <a:srgbClr val="B57BA8"/>
                </a:solidFill>
                <a:latin typeface="Calibri" charset="0"/>
                <a:ea typeface="Calibri" charset="0"/>
                <a:cs typeface="Calibri" charset="0"/>
              </a:rPr>
              <a:t>Interview environment</a:t>
            </a:r>
            <a:endParaRPr lang="en-US" sz="2000" dirty="0">
              <a:solidFill>
                <a:srgbClr val="B57BA8"/>
              </a:solidFill>
              <a:latin typeface="Calibri" charset="0"/>
              <a:ea typeface="Calibri" charset="0"/>
              <a:cs typeface="Calibri" charset="0"/>
            </a:endParaRPr>
          </a:p>
        </p:txBody>
      </p:sp>
      <p:sp>
        <p:nvSpPr>
          <p:cNvPr id="6" name="Title 1"/>
          <p:cNvSpPr txBox="1">
            <a:spLocks/>
          </p:cNvSpPr>
          <p:nvPr/>
        </p:nvSpPr>
        <p:spPr>
          <a:xfrm>
            <a:off x="0" y="364962"/>
            <a:ext cx="10633587" cy="732154"/>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yriad Pro" charset="0"/>
                <a:ea typeface="Myriad Pro" charset="0"/>
                <a:cs typeface="Myriad Pro" charset="0"/>
              </a:defRPr>
            </a:lvl1pPr>
          </a:lstStyle>
          <a:p>
            <a:pPr algn="ctr"/>
            <a:r>
              <a:rPr lang="en-US" b="1" dirty="0" smtClean="0">
                <a:latin typeface="Calibri" charset="0"/>
                <a:ea typeface="Calibri" charset="0"/>
                <a:cs typeface="Calibri" charset="0"/>
              </a:rPr>
              <a:t>Types of Codes</a:t>
            </a:r>
            <a:endParaRPr lang="en-US" b="1" dirty="0">
              <a:latin typeface="Calibri" charset="0"/>
              <a:ea typeface="Calibri" charset="0"/>
              <a:cs typeface="Calibri" charset="0"/>
            </a:endParaRPr>
          </a:p>
        </p:txBody>
      </p:sp>
      <p:sp>
        <p:nvSpPr>
          <p:cNvPr id="8" name="Line Callout 3 7"/>
          <p:cNvSpPr/>
          <p:nvPr/>
        </p:nvSpPr>
        <p:spPr>
          <a:xfrm>
            <a:off x="1379095" y="2389601"/>
            <a:ext cx="4137286" cy="2698229"/>
          </a:xfrm>
          <a:prstGeom prst="borderCallout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 code is a label assigned to text</a:t>
            </a:r>
            <a:endParaRPr lang="en-US" sz="3200" dirty="0"/>
          </a:p>
        </p:txBody>
      </p:sp>
    </p:spTree>
    <p:extLst>
      <p:ext uri="{BB962C8B-B14F-4D97-AF65-F5344CB8AC3E}">
        <p14:creationId xmlns:p14="http://schemas.microsoft.com/office/powerpoint/2010/main" val="1583822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364962"/>
            <a:ext cx="10633587" cy="732154"/>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yriad Pro" charset="0"/>
                <a:ea typeface="Myriad Pro" charset="0"/>
                <a:cs typeface="Myriad Pro" charset="0"/>
              </a:defRPr>
            </a:lvl1pPr>
          </a:lstStyle>
          <a:p>
            <a:pPr algn="ctr"/>
            <a:r>
              <a:rPr lang="en-US" b="1" dirty="0" smtClean="0">
                <a:latin typeface="Calibri" charset="0"/>
                <a:ea typeface="Calibri" charset="0"/>
                <a:cs typeface="Calibri" charset="0"/>
              </a:rPr>
              <a:t>Qualitative Data Analysis: Steps</a:t>
            </a:r>
            <a:endParaRPr lang="en-US" b="1" dirty="0">
              <a:latin typeface="Calibri" charset="0"/>
              <a:ea typeface="Calibri" charset="0"/>
              <a:cs typeface="Calibri" charset="0"/>
            </a:endParaRPr>
          </a:p>
        </p:txBody>
      </p:sp>
      <p:graphicFrame>
        <p:nvGraphicFramePr>
          <p:cNvPr id="8" name="Diagram 7"/>
          <p:cNvGraphicFramePr/>
          <p:nvPr>
            <p:extLst>
              <p:ext uri="{D42A27DB-BD31-4B8C-83A1-F6EECF244321}">
                <p14:modId xmlns:p14="http://schemas.microsoft.com/office/powerpoint/2010/main" val="1076907900"/>
              </p:ext>
            </p:extLst>
          </p:nvPr>
        </p:nvGraphicFramePr>
        <p:xfrm>
          <a:off x="0" y="1398495"/>
          <a:ext cx="12192000" cy="4554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6459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5083"/>
            <a:ext cx="10589342" cy="732154"/>
          </a:xfrm>
        </p:spPr>
        <p:txBody>
          <a:bodyPr>
            <a:noAutofit/>
          </a:bodyPr>
          <a:lstStyle/>
          <a:p>
            <a:pPr algn="ctr"/>
            <a:r>
              <a:rPr lang="en-US" b="1" dirty="0" smtClean="0">
                <a:latin typeface="Calibri" charset="0"/>
                <a:ea typeface="Calibri" charset="0"/>
                <a:cs typeface="Calibri" charset="0"/>
              </a:rPr>
              <a:t>BBF-Ghana Committee Member Interviews: Qualitative Analysis Training Agenda</a:t>
            </a:r>
            <a:endParaRPr lang="en-US" b="1" dirty="0">
              <a:latin typeface="Calibri" charset="0"/>
              <a:ea typeface="Calibri" charset="0"/>
              <a:cs typeface="Calibri" charset="0"/>
            </a:endParaRPr>
          </a:p>
        </p:txBody>
      </p:sp>
      <p:sp>
        <p:nvSpPr>
          <p:cNvPr id="3" name="Content Placeholder 2"/>
          <p:cNvSpPr>
            <a:spLocks noGrp="1"/>
          </p:cNvSpPr>
          <p:nvPr>
            <p:ph idx="1"/>
          </p:nvPr>
        </p:nvSpPr>
        <p:spPr>
          <a:xfrm>
            <a:off x="899095" y="1850614"/>
            <a:ext cx="7131000" cy="4087802"/>
          </a:xfrm>
        </p:spPr>
        <p:txBody>
          <a:bodyPr>
            <a:normAutofit/>
          </a:bodyPr>
          <a:lstStyle/>
          <a:p>
            <a:pPr marL="0" indent="0" algn="ctr">
              <a:buNone/>
              <a:defRPr/>
            </a:pPr>
            <a:endParaRPr lang="en-US" sz="2800" b="1" dirty="0" smtClean="0">
              <a:solidFill>
                <a:srgbClr val="B57BA8"/>
              </a:solidFill>
              <a:latin typeface="Calibri" charset="0"/>
              <a:ea typeface="Calibri" charset="0"/>
              <a:cs typeface="Calibri" charset="0"/>
            </a:endParaRPr>
          </a:p>
          <a:p>
            <a:pPr marL="0" indent="0">
              <a:buNone/>
              <a:defRPr/>
            </a:pPr>
            <a:r>
              <a:rPr lang="en-US" sz="3200" dirty="0" smtClean="0">
                <a:solidFill>
                  <a:srgbClr val="B57BA8"/>
                </a:solidFill>
                <a:latin typeface="Calibri" charset="0"/>
                <a:ea typeface="Calibri" charset="0"/>
                <a:cs typeface="Calibri" charset="0"/>
              </a:rPr>
              <a:t>1. Review in-depth interview objectives</a:t>
            </a:r>
          </a:p>
          <a:p>
            <a:pPr marL="0" indent="0">
              <a:buNone/>
              <a:defRPr/>
            </a:pPr>
            <a:r>
              <a:rPr lang="en-US" sz="3200" dirty="0" smtClean="0">
                <a:solidFill>
                  <a:srgbClr val="B57BA8"/>
                </a:solidFill>
                <a:latin typeface="Calibri" charset="0"/>
                <a:ea typeface="Calibri" charset="0"/>
                <a:cs typeface="Calibri" charset="0"/>
              </a:rPr>
              <a:t>2. Define key terminology</a:t>
            </a:r>
          </a:p>
          <a:p>
            <a:pPr marL="0" indent="0">
              <a:buNone/>
              <a:defRPr/>
            </a:pPr>
            <a:r>
              <a:rPr lang="en-US" sz="3200" dirty="0" smtClean="0">
                <a:solidFill>
                  <a:srgbClr val="B57BA8"/>
                </a:solidFill>
                <a:latin typeface="Calibri" charset="0"/>
                <a:ea typeface="Calibri" charset="0"/>
                <a:cs typeface="Calibri" charset="0"/>
              </a:rPr>
              <a:t>3. Walk through data analysis steps</a:t>
            </a:r>
          </a:p>
          <a:p>
            <a:pPr marL="0" indent="0">
              <a:buNone/>
              <a:defRPr/>
            </a:pPr>
            <a:r>
              <a:rPr lang="en-US" sz="3200" dirty="0" smtClean="0">
                <a:solidFill>
                  <a:srgbClr val="B57BA8"/>
                </a:solidFill>
                <a:latin typeface="Calibri" charset="0"/>
                <a:ea typeface="Calibri" charset="0"/>
                <a:cs typeface="Calibri" charset="0"/>
              </a:rPr>
              <a:t>4. Identify and prepare for next steps</a:t>
            </a:r>
            <a:endParaRPr lang="en-US" sz="3200" dirty="0">
              <a:solidFill>
                <a:srgbClr val="B57BA8"/>
              </a:solidFill>
              <a:latin typeface="Calibri" charset="0"/>
              <a:ea typeface="Calibri" charset="0"/>
              <a:cs typeface="Calibri" charset="0"/>
            </a:endParaRPr>
          </a:p>
          <a:p>
            <a:pPr marL="0" indent="0">
              <a:spcBef>
                <a:spcPct val="20000"/>
              </a:spcBef>
              <a:buClr>
                <a:srgbClr val="6E7BBD"/>
              </a:buClr>
              <a:buNone/>
              <a:defRPr/>
            </a:pPr>
            <a:endParaRPr lang="en-US" altLang="en-US" sz="5100" dirty="0">
              <a:solidFill>
                <a:srgbClr val="000000">
                  <a:lumMod val="65000"/>
                  <a:lumOff val="35000"/>
                </a:srgbClr>
              </a:solidFill>
              <a:latin typeface="Myriad Pro" panose="020B0503030403020204" pitchFamily="34" charset="0"/>
            </a:endParaRPr>
          </a:p>
        </p:txBody>
      </p:sp>
      <p:sp>
        <p:nvSpPr>
          <p:cNvPr id="5" name="Slide Number Placeholder 4"/>
          <p:cNvSpPr>
            <a:spLocks noGrp="1"/>
          </p:cNvSpPr>
          <p:nvPr>
            <p:ph type="sldNum" sz="quarter" idx="12"/>
          </p:nvPr>
        </p:nvSpPr>
        <p:spPr/>
        <p:txBody>
          <a:bodyPr/>
          <a:lstStyle/>
          <a:p>
            <a:fld id="{D28A7405-1AA8-4841-9E07-C00D5D730EC2}" type="slidenum">
              <a:rPr lang="en-US" smtClean="0"/>
              <a:pPr/>
              <a:t>2</a:t>
            </a:fld>
            <a:endParaRPr lang="en-US" dirty="0"/>
          </a:p>
        </p:txBody>
      </p:sp>
      <p:sp>
        <p:nvSpPr>
          <p:cNvPr id="7" name="Rectangle 6"/>
          <p:cNvSpPr/>
          <p:nvPr/>
        </p:nvSpPr>
        <p:spPr>
          <a:xfrm>
            <a:off x="8274544" y="6031967"/>
            <a:ext cx="1885453" cy="230832"/>
          </a:xfrm>
          <a:prstGeom prst="rect">
            <a:avLst/>
          </a:prstGeom>
        </p:spPr>
        <p:txBody>
          <a:bodyPr wrap="none">
            <a:spAutoFit/>
          </a:bodyPr>
          <a:lstStyle/>
          <a:p>
            <a:r>
              <a:rPr lang="en-US" sz="900" dirty="0">
                <a:solidFill>
                  <a:schemeClr val="bg1"/>
                </a:solidFill>
              </a:rPr>
              <a:t>http://www.meteo.gov.gh/website/</a:t>
            </a:r>
          </a:p>
        </p:txBody>
      </p:sp>
      <p:pic>
        <p:nvPicPr>
          <p:cNvPr id="8" name="Picture 7"/>
          <p:cNvPicPr>
            <a:picLocks noChangeAspect="1"/>
          </p:cNvPicPr>
          <p:nvPr/>
        </p:nvPicPr>
        <p:blipFill>
          <a:blip r:embed="rId3"/>
          <a:stretch>
            <a:fillRect/>
          </a:stretch>
        </p:blipFill>
        <p:spPr>
          <a:xfrm>
            <a:off x="7649729" y="1485171"/>
            <a:ext cx="3135085" cy="4453245"/>
          </a:xfrm>
          <a:prstGeom prst="rect">
            <a:avLst/>
          </a:prstGeom>
        </p:spPr>
      </p:pic>
    </p:spTree>
    <p:extLst>
      <p:ext uri="{BB962C8B-B14F-4D97-AF65-F5344CB8AC3E}">
        <p14:creationId xmlns:p14="http://schemas.microsoft.com/office/powerpoint/2010/main" val="1185442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1874" y="1520665"/>
            <a:ext cx="5555355" cy="4482077"/>
          </a:xfrm>
        </p:spPr>
        <p:txBody>
          <a:bodyPr>
            <a:normAutofit/>
          </a:bodyPr>
          <a:lstStyle/>
          <a:p>
            <a:pPr lvl="2">
              <a:buFont typeface="Georgia" panose="02040502050405020303" pitchFamily="18" charset="0"/>
              <a:buChar char="-"/>
              <a:defRPr/>
            </a:pPr>
            <a:endParaRPr lang="en-US" sz="8000">
              <a:solidFill>
                <a:srgbClr val="B57BA8"/>
              </a:solidFill>
            </a:endParaRPr>
          </a:p>
          <a:p>
            <a:endParaRPr lang="en-US"/>
          </a:p>
        </p:txBody>
      </p:sp>
      <p:sp>
        <p:nvSpPr>
          <p:cNvPr id="4" name="Slide Number Placeholder 3"/>
          <p:cNvSpPr>
            <a:spLocks noGrp="1"/>
          </p:cNvSpPr>
          <p:nvPr>
            <p:ph type="sldNum" sz="quarter" idx="12"/>
          </p:nvPr>
        </p:nvSpPr>
        <p:spPr/>
        <p:txBody>
          <a:bodyPr/>
          <a:lstStyle/>
          <a:p>
            <a:fld id="{D28A7405-1AA8-4841-9E07-C00D5D730EC2}" type="slidenum">
              <a:rPr lang="en-US" smtClean="0"/>
              <a:pPr/>
              <a:t>20</a:t>
            </a:fld>
            <a:endParaRPr lang="en-US"/>
          </a:p>
        </p:txBody>
      </p:sp>
      <p:sp>
        <p:nvSpPr>
          <p:cNvPr id="7" name="TextBox 6"/>
          <p:cNvSpPr txBox="1"/>
          <p:nvPr/>
        </p:nvSpPr>
        <p:spPr>
          <a:xfrm>
            <a:off x="5483773" y="2505335"/>
            <a:ext cx="6708227" cy="2554545"/>
          </a:xfrm>
          <a:prstGeom prst="rect">
            <a:avLst/>
          </a:prstGeom>
          <a:noFill/>
        </p:spPr>
        <p:txBody>
          <a:bodyPr wrap="square" rtlCol="0">
            <a:spAutoFit/>
          </a:bodyPr>
          <a:lstStyle/>
          <a:p>
            <a:pPr marL="457200" indent="-457200">
              <a:buFont typeface="Wingdings" charset="2"/>
              <a:buChar char="ü"/>
            </a:pPr>
            <a:r>
              <a:rPr lang="en-US" sz="3200" dirty="0" smtClean="0">
                <a:solidFill>
                  <a:srgbClr val="B57BA8"/>
                </a:solidFill>
              </a:rPr>
              <a:t>Establish consensus on codes, including usage and structure</a:t>
            </a:r>
          </a:p>
          <a:p>
            <a:pPr marL="914400" lvl="1" indent="-457200">
              <a:buFont typeface="Wingdings" charset="2"/>
              <a:buChar char="ü"/>
            </a:pPr>
            <a:r>
              <a:rPr lang="en-US" sz="3200" dirty="0" smtClean="0">
                <a:solidFill>
                  <a:srgbClr val="B57BA8"/>
                </a:solidFill>
              </a:rPr>
              <a:t>Usage: when to use which codes</a:t>
            </a:r>
          </a:p>
          <a:p>
            <a:pPr marL="914400" lvl="1" indent="-457200">
              <a:buFont typeface="Wingdings" charset="2"/>
              <a:buChar char="ü"/>
            </a:pPr>
            <a:r>
              <a:rPr lang="en-US" sz="3200" dirty="0" smtClean="0">
                <a:solidFill>
                  <a:srgbClr val="B57BA8"/>
                </a:solidFill>
              </a:rPr>
              <a:t>Structure: e.g., use of “parent” codes and “child” codes</a:t>
            </a:r>
          </a:p>
        </p:txBody>
      </p:sp>
      <p:sp>
        <p:nvSpPr>
          <p:cNvPr id="9" name="Title 1"/>
          <p:cNvSpPr txBox="1">
            <a:spLocks/>
          </p:cNvSpPr>
          <p:nvPr/>
        </p:nvSpPr>
        <p:spPr>
          <a:xfrm>
            <a:off x="0" y="364962"/>
            <a:ext cx="10633587" cy="732154"/>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yriad Pro" charset="0"/>
                <a:ea typeface="Myriad Pro" charset="0"/>
                <a:cs typeface="Myriad Pro" charset="0"/>
              </a:defRPr>
            </a:lvl1pPr>
          </a:lstStyle>
          <a:p>
            <a:pPr algn="ctr"/>
            <a:r>
              <a:rPr lang="en-US" b="1" dirty="0" smtClean="0">
                <a:latin typeface="Calibri" charset="0"/>
                <a:ea typeface="Calibri" charset="0"/>
                <a:cs typeface="Calibri" charset="0"/>
              </a:rPr>
              <a:t>Qualitative Data Analysis: Steps</a:t>
            </a:r>
            <a:endParaRPr lang="en-US" b="1" dirty="0">
              <a:latin typeface="Calibri" charset="0"/>
              <a:ea typeface="Calibri" charset="0"/>
              <a:cs typeface="Calibri" charset="0"/>
            </a:endParaRPr>
          </a:p>
        </p:txBody>
      </p:sp>
      <p:graphicFrame>
        <p:nvGraphicFramePr>
          <p:cNvPr id="13" name="Diagram 12"/>
          <p:cNvGraphicFramePr/>
          <p:nvPr>
            <p:extLst>
              <p:ext uri="{D42A27DB-BD31-4B8C-83A1-F6EECF244321}">
                <p14:modId xmlns:p14="http://schemas.microsoft.com/office/powerpoint/2010/main" val="1504562759"/>
              </p:ext>
            </p:extLst>
          </p:nvPr>
        </p:nvGraphicFramePr>
        <p:xfrm>
          <a:off x="-304800" y="1208867"/>
          <a:ext cx="6526717" cy="5147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3365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8A7405-1AA8-4841-9E07-C00D5D730EC2}" type="slidenum">
              <a:rPr lang="en-US" smtClean="0"/>
              <a:pPr/>
              <a:t>21</a:t>
            </a:fld>
            <a:endParaRPr lang="en-US"/>
          </a:p>
        </p:txBody>
      </p:sp>
      <p:sp>
        <p:nvSpPr>
          <p:cNvPr id="5" name="Title 1"/>
          <p:cNvSpPr txBox="1">
            <a:spLocks/>
          </p:cNvSpPr>
          <p:nvPr/>
        </p:nvSpPr>
        <p:spPr>
          <a:xfrm>
            <a:off x="0" y="364962"/>
            <a:ext cx="10633587" cy="732154"/>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yriad Pro" charset="0"/>
                <a:ea typeface="Myriad Pro" charset="0"/>
                <a:cs typeface="Myriad Pro" charset="0"/>
              </a:defRPr>
            </a:lvl1pPr>
          </a:lstStyle>
          <a:p>
            <a:pPr algn="ctr"/>
            <a:r>
              <a:rPr lang="en-US" b="1" dirty="0" smtClean="0">
                <a:latin typeface="Calibri" charset="0"/>
                <a:ea typeface="Calibri" charset="0"/>
                <a:cs typeface="Calibri" charset="0"/>
              </a:rPr>
              <a:t>Qualitative Data Analysis: Steps</a:t>
            </a:r>
            <a:endParaRPr lang="en-US" b="1" dirty="0">
              <a:latin typeface="Calibri" charset="0"/>
              <a:ea typeface="Calibri" charset="0"/>
              <a:cs typeface="Calibri" charset="0"/>
            </a:endParaRPr>
          </a:p>
        </p:txBody>
      </p:sp>
      <p:sp>
        <p:nvSpPr>
          <p:cNvPr id="6" name="TextBox 5"/>
          <p:cNvSpPr txBox="1"/>
          <p:nvPr/>
        </p:nvSpPr>
        <p:spPr>
          <a:xfrm>
            <a:off x="0" y="3287928"/>
            <a:ext cx="12192000" cy="769441"/>
          </a:xfrm>
          <a:prstGeom prst="rect">
            <a:avLst/>
          </a:prstGeom>
          <a:noFill/>
        </p:spPr>
        <p:txBody>
          <a:bodyPr wrap="square" rtlCol="0">
            <a:spAutoFit/>
          </a:bodyPr>
          <a:lstStyle/>
          <a:p>
            <a:pPr algn="ctr"/>
            <a:r>
              <a:rPr lang="en-US" sz="4400" dirty="0" smtClean="0">
                <a:solidFill>
                  <a:srgbClr val="B57BA8"/>
                </a:solidFill>
              </a:rPr>
              <a:t>What is the best way to come to build consensus?</a:t>
            </a:r>
            <a:endParaRPr lang="en-US" sz="4400" dirty="0">
              <a:solidFill>
                <a:srgbClr val="B57BA8"/>
              </a:solidFill>
            </a:endParaRPr>
          </a:p>
        </p:txBody>
      </p:sp>
    </p:spTree>
    <p:extLst>
      <p:ext uri="{BB962C8B-B14F-4D97-AF65-F5344CB8AC3E}">
        <p14:creationId xmlns:p14="http://schemas.microsoft.com/office/powerpoint/2010/main" val="1087316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364962"/>
            <a:ext cx="10633587" cy="732154"/>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yriad Pro" charset="0"/>
                <a:ea typeface="Myriad Pro" charset="0"/>
                <a:cs typeface="Myriad Pro" charset="0"/>
              </a:defRPr>
            </a:lvl1pPr>
          </a:lstStyle>
          <a:p>
            <a:pPr algn="ctr"/>
            <a:r>
              <a:rPr lang="en-US" b="1" dirty="0" smtClean="0">
                <a:latin typeface="Calibri" charset="0"/>
                <a:ea typeface="Calibri" charset="0"/>
                <a:cs typeface="Calibri" charset="0"/>
              </a:rPr>
              <a:t>Qualitative Data Analysis: Steps</a:t>
            </a:r>
            <a:endParaRPr lang="en-US" b="1" dirty="0">
              <a:latin typeface="Calibri" charset="0"/>
              <a:ea typeface="Calibri" charset="0"/>
              <a:cs typeface="Calibri" charset="0"/>
            </a:endParaRPr>
          </a:p>
        </p:txBody>
      </p:sp>
      <p:graphicFrame>
        <p:nvGraphicFramePr>
          <p:cNvPr id="8" name="Diagram 7"/>
          <p:cNvGraphicFramePr/>
          <p:nvPr>
            <p:extLst>
              <p:ext uri="{D42A27DB-BD31-4B8C-83A1-F6EECF244321}">
                <p14:modId xmlns:p14="http://schemas.microsoft.com/office/powerpoint/2010/main" val="670234345"/>
              </p:ext>
            </p:extLst>
          </p:nvPr>
        </p:nvGraphicFramePr>
        <p:xfrm>
          <a:off x="0" y="1398495"/>
          <a:ext cx="12192000" cy="4554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4680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1874" y="1520665"/>
            <a:ext cx="5555355" cy="4482077"/>
          </a:xfrm>
        </p:spPr>
        <p:txBody>
          <a:bodyPr>
            <a:normAutofit/>
          </a:bodyPr>
          <a:lstStyle/>
          <a:p>
            <a:pPr lvl="2">
              <a:buFont typeface="Georgia" panose="02040502050405020303" pitchFamily="18" charset="0"/>
              <a:buChar char="-"/>
              <a:defRPr/>
            </a:pPr>
            <a:endParaRPr lang="en-US" sz="8000">
              <a:solidFill>
                <a:srgbClr val="B57BA8"/>
              </a:solidFill>
            </a:endParaRPr>
          </a:p>
          <a:p>
            <a:endParaRPr lang="en-US"/>
          </a:p>
        </p:txBody>
      </p:sp>
      <p:sp>
        <p:nvSpPr>
          <p:cNvPr id="4" name="Slide Number Placeholder 3"/>
          <p:cNvSpPr>
            <a:spLocks noGrp="1"/>
          </p:cNvSpPr>
          <p:nvPr>
            <p:ph type="sldNum" sz="quarter" idx="12"/>
          </p:nvPr>
        </p:nvSpPr>
        <p:spPr/>
        <p:txBody>
          <a:bodyPr/>
          <a:lstStyle/>
          <a:p>
            <a:fld id="{D28A7405-1AA8-4841-9E07-C00D5D730EC2}" type="slidenum">
              <a:rPr lang="en-US" smtClean="0"/>
              <a:pPr/>
              <a:t>23</a:t>
            </a:fld>
            <a:endParaRPr lang="en-US"/>
          </a:p>
        </p:txBody>
      </p:sp>
      <p:sp>
        <p:nvSpPr>
          <p:cNvPr id="7" name="TextBox 6"/>
          <p:cNvSpPr txBox="1"/>
          <p:nvPr/>
        </p:nvSpPr>
        <p:spPr>
          <a:xfrm>
            <a:off x="6638017" y="3469315"/>
            <a:ext cx="3600266" cy="584775"/>
          </a:xfrm>
          <a:prstGeom prst="rect">
            <a:avLst/>
          </a:prstGeom>
          <a:noFill/>
        </p:spPr>
        <p:txBody>
          <a:bodyPr wrap="square" rtlCol="0">
            <a:spAutoFit/>
          </a:bodyPr>
          <a:lstStyle/>
          <a:p>
            <a:pPr marL="457200" indent="-457200">
              <a:buFont typeface="Wingdings" charset="2"/>
              <a:buChar char="ü"/>
            </a:pPr>
            <a:r>
              <a:rPr lang="en-US" sz="3200" smtClean="0">
                <a:solidFill>
                  <a:srgbClr val="B57BA8"/>
                </a:solidFill>
              </a:rPr>
              <a:t>Repeat Steps 1-3</a:t>
            </a:r>
            <a:endParaRPr lang="en-US" sz="3200" dirty="0" smtClean="0">
              <a:solidFill>
                <a:srgbClr val="B57BA8"/>
              </a:solidFill>
            </a:endParaRPr>
          </a:p>
        </p:txBody>
      </p:sp>
      <p:sp>
        <p:nvSpPr>
          <p:cNvPr id="9" name="Title 1"/>
          <p:cNvSpPr txBox="1">
            <a:spLocks/>
          </p:cNvSpPr>
          <p:nvPr/>
        </p:nvSpPr>
        <p:spPr>
          <a:xfrm>
            <a:off x="0" y="364962"/>
            <a:ext cx="10633587" cy="732154"/>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yriad Pro" charset="0"/>
                <a:ea typeface="Myriad Pro" charset="0"/>
                <a:cs typeface="Myriad Pro" charset="0"/>
              </a:defRPr>
            </a:lvl1pPr>
          </a:lstStyle>
          <a:p>
            <a:pPr algn="ctr"/>
            <a:r>
              <a:rPr lang="en-US" b="1" dirty="0" smtClean="0">
                <a:latin typeface="Calibri" charset="0"/>
                <a:ea typeface="Calibri" charset="0"/>
                <a:cs typeface="Calibri" charset="0"/>
              </a:rPr>
              <a:t>Qualitative Data Analysis: Steps</a:t>
            </a:r>
            <a:endParaRPr lang="en-US" b="1" dirty="0">
              <a:latin typeface="Calibri" charset="0"/>
              <a:ea typeface="Calibri" charset="0"/>
              <a:cs typeface="Calibri" charset="0"/>
            </a:endParaRPr>
          </a:p>
        </p:txBody>
      </p:sp>
      <p:graphicFrame>
        <p:nvGraphicFramePr>
          <p:cNvPr id="13" name="Diagram 12"/>
          <p:cNvGraphicFramePr/>
          <p:nvPr>
            <p:extLst>
              <p:ext uri="{D42A27DB-BD31-4B8C-83A1-F6EECF244321}">
                <p14:modId xmlns:p14="http://schemas.microsoft.com/office/powerpoint/2010/main" val="649778034"/>
              </p:ext>
            </p:extLst>
          </p:nvPr>
        </p:nvGraphicFramePr>
        <p:xfrm>
          <a:off x="-304800" y="1208867"/>
          <a:ext cx="6526717" cy="5147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709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364962"/>
            <a:ext cx="10633587" cy="732154"/>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yriad Pro" charset="0"/>
                <a:ea typeface="Myriad Pro" charset="0"/>
                <a:cs typeface="Myriad Pro" charset="0"/>
              </a:defRPr>
            </a:lvl1pPr>
          </a:lstStyle>
          <a:p>
            <a:pPr algn="ctr"/>
            <a:r>
              <a:rPr lang="en-US" b="1" dirty="0" smtClean="0">
                <a:latin typeface="Calibri" charset="0"/>
                <a:ea typeface="Calibri" charset="0"/>
                <a:cs typeface="Calibri" charset="0"/>
              </a:rPr>
              <a:t>Qualitative Data Analysis: Steps</a:t>
            </a:r>
            <a:endParaRPr lang="en-US" b="1" dirty="0">
              <a:latin typeface="Calibri" charset="0"/>
              <a:ea typeface="Calibri" charset="0"/>
              <a:cs typeface="Calibri" charset="0"/>
            </a:endParaRPr>
          </a:p>
        </p:txBody>
      </p:sp>
      <p:graphicFrame>
        <p:nvGraphicFramePr>
          <p:cNvPr id="8" name="Diagram 7"/>
          <p:cNvGraphicFramePr/>
          <p:nvPr>
            <p:extLst>
              <p:ext uri="{D42A27DB-BD31-4B8C-83A1-F6EECF244321}">
                <p14:modId xmlns:p14="http://schemas.microsoft.com/office/powerpoint/2010/main" val="1423740395"/>
              </p:ext>
            </p:extLst>
          </p:nvPr>
        </p:nvGraphicFramePr>
        <p:xfrm>
          <a:off x="0" y="1398495"/>
          <a:ext cx="12192000" cy="4554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661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029590" y="6356350"/>
            <a:ext cx="946674" cy="365125"/>
          </a:xfrm>
        </p:spPr>
        <p:txBody>
          <a:bodyPr/>
          <a:lstStyle/>
          <a:p>
            <a:fld id="{D28A7405-1AA8-4841-9E07-C00D5D730EC2}" type="slidenum">
              <a:rPr lang="en-US" smtClean="0"/>
              <a:pPr/>
              <a:t>25</a:t>
            </a:fld>
            <a:endParaRPr lang="en-US"/>
          </a:p>
        </p:txBody>
      </p:sp>
      <p:sp>
        <p:nvSpPr>
          <p:cNvPr id="5" name="Title 1"/>
          <p:cNvSpPr txBox="1">
            <a:spLocks/>
          </p:cNvSpPr>
          <p:nvPr/>
        </p:nvSpPr>
        <p:spPr>
          <a:xfrm>
            <a:off x="0" y="364962"/>
            <a:ext cx="10633587" cy="732154"/>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yriad Pro" charset="0"/>
                <a:ea typeface="Myriad Pro" charset="0"/>
                <a:cs typeface="Myriad Pro" charset="0"/>
              </a:defRPr>
            </a:lvl1pPr>
          </a:lstStyle>
          <a:p>
            <a:pPr algn="ctr"/>
            <a:r>
              <a:rPr lang="en-US" b="1" dirty="0" smtClean="0">
                <a:latin typeface="Calibri" charset="0"/>
                <a:ea typeface="Calibri" charset="0"/>
                <a:cs typeface="Calibri" charset="0"/>
              </a:rPr>
              <a:t>Qualitative Data Analysis: Steps</a:t>
            </a:r>
            <a:endParaRPr lang="en-US" b="1" dirty="0">
              <a:latin typeface="Calibri" charset="0"/>
              <a:ea typeface="Calibri" charset="0"/>
              <a:cs typeface="Calibri"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531" y="1573967"/>
            <a:ext cx="6931733" cy="4520067"/>
          </a:xfrm>
          <a:prstGeom prst="rect">
            <a:avLst/>
          </a:prstGeom>
          <a:ln w="38100">
            <a:solidFill>
              <a:srgbClr val="B57BA8"/>
            </a:solidFill>
          </a:ln>
        </p:spPr>
      </p:pic>
      <p:graphicFrame>
        <p:nvGraphicFramePr>
          <p:cNvPr id="9" name="Diagram 8"/>
          <p:cNvGraphicFramePr/>
          <p:nvPr>
            <p:extLst>
              <p:ext uri="{D42A27DB-BD31-4B8C-83A1-F6EECF244321}">
                <p14:modId xmlns:p14="http://schemas.microsoft.com/office/powerpoint/2010/main" val="1910531605"/>
              </p:ext>
            </p:extLst>
          </p:nvPr>
        </p:nvGraphicFramePr>
        <p:xfrm>
          <a:off x="-889416" y="1208867"/>
          <a:ext cx="6526717" cy="51474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9358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364962"/>
            <a:ext cx="10633587" cy="732154"/>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yriad Pro" charset="0"/>
                <a:ea typeface="Myriad Pro" charset="0"/>
                <a:cs typeface="Myriad Pro" charset="0"/>
              </a:defRPr>
            </a:lvl1pPr>
          </a:lstStyle>
          <a:p>
            <a:pPr algn="ctr"/>
            <a:r>
              <a:rPr lang="en-US" b="1" dirty="0" smtClean="0">
                <a:latin typeface="Calibri" charset="0"/>
                <a:ea typeface="Calibri" charset="0"/>
                <a:cs typeface="Calibri" charset="0"/>
              </a:rPr>
              <a:t>Qualitative Data Analysis: Steps</a:t>
            </a:r>
            <a:endParaRPr lang="en-US" b="1" dirty="0">
              <a:latin typeface="Calibri" charset="0"/>
              <a:ea typeface="Calibri" charset="0"/>
              <a:cs typeface="Calibri" charset="0"/>
            </a:endParaRPr>
          </a:p>
        </p:txBody>
      </p:sp>
      <p:graphicFrame>
        <p:nvGraphicFramePr>
          <p:cNvPr id="8" name="Diagram 7"/>
          <p:cNvGraphicFramePr/>
          <p:nvPr>
            <p:extLst>
              <p:ext uri="{D42A27DB-BD31-4B8C-83A1-F6EECF244321}">
                <p14:modId xmlns:p14="http://schemas.microsoft.com/office/powerpoint/2010/main" val="1311559353"/>
              </p:ext>
            </p:extLst>
          </p:nvPr>
        </p:nvGraphicFramePr>
        <p:xfrm>
          <a:off x="0" y="1398495"/>
          <a:ext cx="12192000" cy="4554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3754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1874" y="1520665"/>
            <a:ext cx="5555355" cy="4482077"/>
          </a:xfrm>
        </p:spPr>
        <p:txBody>
          <a:bodyPr>
            <a:normAutofit/>
          </a:bodyPr>
          <a:lstStyle/>
          <a:p>
            <a:pPr lvl="2">
              <a:buFont typeface="Georgia" panose="02040502050405020303" pitchFamily="18" charset="0"/>
              <a:buChar char="-"/>
              <a:defRPr/>
            </a:pPr>
            <a:endParaRPr lang="en-US" sz="8000">
              <a:solidFill>
                <a:srgbClr val="B57BA8"/>
              </a:solidFill>
            </a:endParaRPr>
          </a:p>
          <a:p>
            <a:endParaRPr lang="en-US"/>
          </a:p>
        </p:txBody>
      </p:sp>
      <p:sp>
        <p:nvSpPr>
          <p:cNvPr id="4" name="Slide Number Placeholder 3"/>
          <p:cNvSpPr>
            <a:spLocks noGrp="1"/>
          </p:cNvSpPr>
          <p:nvPr>
            <p:ph type="sldNum" sz="quarter" idx="12"/>
          </p:nvPr>
        </p:nvSpPr>
        <p:spPr/>
        <p:txBody>
          <a:bodyPr/>
          <a:lstStyle/>
          <a:p>
            <a:fld id="{D28A7405-1AA8-4841-9E07-C00D5D730EC2}" type="slidenum">
              <a:rPr lang="en-US" smtClean="0"/>
              <a:pPr/>
              <a:t>27</a:t>
            </a:fld>
            <a:endParaRPr lang="en-US"/>
          </a:p>
        </p:txBody>
      </p:sp>
      <p:sp>
        <p:nvSpPr>
          <p:cNvPr id="7" name="TextBox 6"/>
          <p:cNvSpPr txBox="1"/>
          <p:nvPr/>
        </p:nvSpPr>
        <p:spPr>
          <a:xfrm>
            <a:off x="5621313" y="3499296"/>
            <a:ext cx="6570687" cy="1077218"/>
          </a:xfrm>
          <a:prstGeom prst="rect">
            <a:avLst/>
          </a:prstGeom>
          <a:noFill/>
        </p:spPr>
        <p:txBody>
          <a:bodyPr wrap="square" rtlCol="0">
            <a:spAutoFit/>
          </a:bodyPr>
          <a:lstStyle/>
          <a:p>
            <a:pPr marL="457200" indent="-457200">
              <a:buFont typeface="Wingdings" charset="2"/>
              <a:buChar char="ü"/>
            </a:pPr>
            <a:r>
              <a:rPr lang="en-US" sz="3200" dirty="0" smtClean="0">
                <a:solidFill>
                  <a:srgbClr val="B57BA8"/>
                </a:solidFill>
              </a:rPr>
              <a:t>Code </a:t>
            </a:r>
            <a:r>
              <a:rPr lang="en-US" sz="3200" smtClean="0">
                <a:solidFill>
                  <a:srgbClr val="B57BA8"/>
                </a:solidFill>
              </a:rPr>
              <a:t>subsequent transcripts using codebook</a:t>
            </a:r>
            <a:endParaRPr lang="en-US" sz="3200" dirty="0" smtClean="0">
              <a:solidFill>
                <a:srgbClr val="B57BA8"/>
              </a:solidFill>
            </a:endParaRPr>
          </a:p>
        </p:txBody>
      </p:sp>
      <p:sp>
        <p:nvSpPr>
          <p:cNvPr id="9" name="Title 1"/>
          <p:cNvSpPr txBox="1">
            <a:spLocks/>
          </p:cNvSpPr>
          <p:nvPr/>
        </p:nvSpPr>
        <p:spPr>
          <a:xfrm>
            <a:off x="0" y="364962"/>
            <a:ext cx="10633587" cy="732154"/>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yriad Pro" charset="0"/>
                <a:ea typeface="Myriad Pro" charset="0"/>
                <a:cs typeface="Myriad Pro" charset="0"/>
              </a:defRPr>
            </a:lvl1pPr>
          </a:lstStyle>
          <a:p>
            <a:pPr algn="ctr"/>
            <a:r>
              <a:rPr lang="en-US" b="1" dirty="0" smtClean="0">
                <a:latin typeface="Calibri" charset="0"/>
                <a:ea typeface="Calibri" charset="0"/>
                <a:cs typeface="Calibri" charset="0"/>
              </a:rPr>
              <a:t>Qualitative Data Analysis: Steps</a:t>
            </a:r>
            <a:endParaRPr lang="en-US" b="1" dirty="0">
              <a:latin typeface="Calibri" charset="0"/>
              <a:ea typeface="Calibri" charset="0"/>
              <a:cs typeface="Calibri" charset="0"/>
            </a:endParaRPr>
          </a:p>
        </p:txBody>
      </p:sp>
      <p:graphicFrame>
        <p:nvGraphicFramePr>
          <p:cNvPr id="13" name="Diagram 12"/>
          <p:cNvGraphicFramePr/>
          <p:nvPr>
            <p:extLst>
              <p:ext uri="{D42A27DB-BD31-4B8C-83A1-F6EECF244321}">
                <p14:modId xmlns:p14="http://schemas.microsoft.com/office/powerpoint/2010/main" val="1874882953"/>
              </p:ext>
            </p:extLst>
          </p:nvPr>
        </p:nvGraphicFramePr>
        <p:xfrm>
          <a:off x="-304800" y="1208867"/>
          <a:ext cx="6526717" cy="5147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6591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364962"/>
            <a:ext cx="10633587" cy="732154"/>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yriad Pro" charset="0"/>
                <a:ea typeface="Myriad Pro" charset="0"/>
                <a:cs typeface="Myriad Pro" charset="0"/>
              </a:defRPr>
            </a:lvl1pPr>
          </a:lstStyle>
          <a:p>
            <a:pPr algn="ctr"/>
            <a:r>
              <a:rPr lang="en-US" b="1" dirty="0" smtClean="0">
                <a:latin typeface="Calibri" charset="0"/>
                <a:ea typeface="Calibri" charset="0"/>
                <a:cs typeface="Calibri" charset="0"/>
              </a:rPr>
              <a:t>Qualitative Data Analysis: Steps</a:t>
            </a:r>
            <a:endParaRPr lang="en-US" b="1" dirty="0">
              <a:latin typeface="Calibri" charset="0"/>
              <a:ea typeface="Calibri" charset="0"/>
              <a:cs typeface="Calibri" charset="0"/>
            </a:endParaRPr>
          </a:p>
        </p:txBody>
      </p:sp>
      <p:graphicFrame>
        <p:nvGraphicFramePr>
          <p:cNvPr id="8" name="Diagram 7"/>
          <p:cNvGraphicFramePr/>
          <p:nvPr>
            <p:extLst>
              <p:ext uri="{D42A27DB-BD31-4B8C-83A1-F6EECF244321}">
                <p14:modId xmlns:p14="http://schemas.microsoft.com/office/powerpoint/2010/main" val="1605893063"/>
              </p:ext>
            </p:extLst>
          </p:nvPr>
        </p:nvGraphicFramePr>
        <p:xfrm>
          <a:off x="0" y="1398495"/>
          <a:ext cx="12192000" cy="4554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5328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1874" y="1520665"/>
            <a:ext cx="5555355" cy="4482077"/>
          </a:xfrm>
        </p:spPr>
        <p:txBody>
          <a:bodyPr>
            <a:normAutofit/>
          </a:bodyPr>
          <a:lstStyle/>
          <a:p>
            <a:pPr lvl="2">
              <a:buFont typeface="Georgia" panose="02040502050405020303" pitchFamily="18" charset="0"/>
              <a:buChar char="-"/>
              <a:defRPr/>
            </a:pPr>
            <a:endParaRPr lang="en-US" sz="8000">
              <a:solidFill>
                <a:srgbClr val="B57BA8"/>
              </a:solidFill>
            </a:endParaRPr>
          </a:p>
          <a:p>
            <a:endParaRPr lang="en-US"/>
          </a:p>
        </p:txBody>
      </p:sp>
      <p:sp>
        <p:nvSpPr>
          <p:cNvPr id="4" name="Slide Number Placeholder 3"/>
          <p:cNvSpPr>
            <a:spLocks noGrp="1"/>
          </p:cNvSpPr>
          <p:nvPr>
            <p:ph type="sldNum" sz="quarter" idx="12"/>
          </p:nvPr>
        </p:nvSpPr>
        <p:spPr/>
        <p:txBody>
          <a:bodyPr/>
          <a:lstStyle/>
          <a:p>
            <a:fld id="{D28A7405-1AA8-4841-9E07-C00D5D730EC2}" type="slidenum">
              <a:rPr lang="en-US" smtClean="0"/>
              <a:pPr/>
              <a:t>29</a:t>
            </a:fld>
            <a:endParaRPr lang="en-US"/>
          </a:p>
        </p:txBody>
      </p:sp>
      <p:sp>
        <p:nvSpPr>
          <p:cNvPr id="7" name="TextBox 6"/>
          <p:cNvSpPr txBox="1"/>
          <p:nvPr/>
        </p:nvSpPr>
        <p:spPr>
          <a:xfrm>
            <a:off x="6216354" y="3490220"/>
            <a:ext cx="5426438" cy="584775"/>
          </a:xfrm>
          <a:prstGeom prst="rect">
            <a:avLst/>
          </a:prstGeom>
          <a:noFill/>
        </p:spPr>
        <p:txBody>
          <a:bodyPr wrap="square" rtlCol="0">
            <a:spAutoFit/>
          </a:bodyPr>
          <a:lstStyle/>
          <a:p>
            <a:pPr marL="457200" indent="-457200">
              <a:buFont typeface="Wingdings" charset="2"/>
              <a:buChar char="ü"/>
            </a:pPr>
            <a:r>
              <a:rPr lang="en-US" sz="3200" dirty="0" smtClean="0">
                <a:solidFill>
                  <a:srgbClr val="B57BA8"/>
                </a:solidFill>
              </a:rPr>
              <a:t>Continue to </a:t>
            </a:r>
            <a:r>
              <a:rPr lang="en-US" sz="3200" smtClean="0">
                <a:solidFill>
                  <a:srgbClr val="B57BA8"/>
                </a:solidFill>
              </a:rPr>
              <a:t>refine codebook</a:t>
            </a:r>
            <a:endParaRPr lang="en-US" sz="3200" dirty="0" smtClean="0">
              <a:solidFill>
                <a:srgbClr val="B57BA8"/>
              </a:solidFill>
            </a:endParaRPr>
          </a:p>
        </p:txBody>
      </p:sp>
      <p:sp>
        <p:nvSpPr>
          <p:cNvPr id="9" name="Title 1"/>
          <p:cNvSpPr txBox="1">
            <a:spLocks/>
          </p:cNvSpPr>
          <p:nvPr/>
        </p:nvSpPr>
        <p:spPr>
          <a:xfrm>
            <a:off x="0" y="364962"/>
            <a:ext cx="10633587" cy="732154"/>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yriad Pro" charset="0"/>
                <a:ea typeface="Myriad Pro" charset="0"/>
                <a:cs typeface="Myriad Pro" charset="0"/>
              </a:defRPr>
            </a:lvl1pPr>
          </a:lstStyle>
          <a:p>
            <a:pPr algn="ctr"/>
            <a:r>
              <a:rPr lang="en-US" b="1" dirty="0" smtClean="0">
                <a:latin typeface="Calibri" charset="0"/>
                <a:ea typeface="Calibri" charset="0"/>
                <a:cs typeface="Calibri" charset="0"/>
              </a:rPr>
              <a:t>Qualitative Data Analysis: Steps</a:t>
            </a:r>
            <a:endParaRPr lang="en-US" b="1" dirty="0">
              <a:latin typeface="Calibri" charset="0"/>
              <a:ea typeface="Calibri" charset="0"/>
              <a:cs typeface="Calibri" charset="0"/>
            </a:endParaRPr>
          </a:p>
        </p:txBody>
      </p:sp>
      <p:graphicFrame>
        <p:nvGraphicFramePr>
          <p:cNvPr id="13" name="Diagram 12"/>
          <p:cNvGraphicFramePr/>
          <p:nvPr>
            <p:extLst>
              <p:ext uri="{D42A27DB-BD31-4B8C-83A1-F6EECF244321}">
                <p14:modId xmlns:p14="http://schemas.microsoft.com/office/powerpoint/2010/main" val="1325186101"/>
              </p:ext>
            </p:extLst>
          </p:nvPr>
        </p:nvGraphicFramePr>
        <p:xfrm>
          <a:off x="-304800" y="1208867"/>
          <a:ext cx="6526717" cy="5147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0129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335083"/>
            <a:ext cx="10633587" cy="732154"/>
          </a:xfrm>
        </p:spPr>
        <p:txBody>
          <a:bodyPr>
            <a:noAutofit/>
          </a:bodyPr>
          <a:lstStyle/>
          <a:p>
            <a:pPr algn="ctr"/>
            <a:r>
              <a:rPr lang="en-US" b="1" dirty="0" smtClean="0">
                <a:latin typeface="Calibri" charset="0"/>
                <a:ea typeface="Calibri" charset="0"/>
                <a:cs typeface="Calibri" charset="0"/>
              </a:rPr>
              <a:t>BBF-Ghana </a:t>
            </a:r>
            <a:r>
              <a:rPr lang="en-US" b="1" dirty="0">
                <a:latin typeface="Calibri" charset="0"/>
                <a:ea typeface="Calibri" charset="0"/>
                <a:cs typeface="Calibri" charset="0"/>
              </a:rPr>
              <a:t>Committee Member </a:t>
            </a:r>
            <a:r>
              <a:rPr lang="en-US" b="1" dirty="0" smtClean="0">
                <a:latin typeface="Calibri" charset="0"/>
                <a:ea typeface="Calibri" charset="0"/>
                <a:cs typeface="Calibri" charset="0"/>
              </a:rPr>
              <a:t>Interviews:</a:t>
            </a:r>
            <a:br>
              <a:rPr lang="en-US" b="1" dirty="0" smtClean="0">
                <a:latin typeface="Calibri" charset="0"/>
                <a:ea typeface="Calibri" charset="0"/>
                <a:cs typeface="Calibri" charset="0"/>
              </a:rPr>
            </a:br>
            <a:r>
              <a:rPr lang="en-US" b="1" dirty="0" smtClean="0">
                <a:latin typeface="Calibri" charset="0"/>
                <a:ea typeface="Calibri" charset="0"/>
                <a:cs typeface="Calibri" charset="0"/>
              </a:rPr>
              <a:t>Objectives</a:t>
            </a:r>
            <a:endParaRPr lang="en-US" b="1" dirty="0">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D28A7405-1AA8-4841-9E07-C00D5D730EC2}" type="slidenum">
              <a:rPr lang="en-US" smtClean="0"/>
              <a:pPr/>
              <a:t>3</a:t>
            </a:fld>
            <a:endParaRPr lang="en-US" dirty="0"/>
          </a:p>
        </p:txBody>
      </p:sp>
      <p:graphicFrame>
        <p:nvGraphicFramePr>
          <p:cNvPr id="12" name="Diagram 11"/>
          <p:cNvGraphicFramePr/>
          <p:nvPr>
            <p:extLst/>
          </p:nvPr>
        </p:nvGraphicFramePr>
        <p:xfrm>
          <a:off x="-551398" y="1956474"/>
          <a:ext cx="7090349" cy="3488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5854379" y="1716851"/>
            <a:ext cx="6146033" cy="4031873"/>
          </a:xfrm>
          <a:prstGeom prst="rect">
            <a:avLst/>
          </a:prstGeom>
          <a:noFill/>
        </p:spPr>
        <p:txBody>
          <a:bodyPr wrap="square" rtlCol="0">
            <a:spAutoFit/>
          </a:bodyPr>
          <a:lstStyle/>
          <a:p>
            <a:r>
              <a:rPr lang="en-US" sz="3200" dirty="0" smtClean="0">
                <a:solidFill>
                  <a:srgbClr val="B57BA8"/>
                </a:solidFill>
                <a:latin typeface="Calibri" charset="0"/>
                <a:ea typeface="Calibri" charset="0"/>
                <a:cs typeface="Calibri" charset="0"/>
              </a:rPr>
              <a:t>1. Conduct interviews </a:t>
            </a:r>
            <a:r>
              <a:rPr lang="en-US" sz="3200" dirty="0">
                <a:solidFill>
                  <a:srgbClr val="B57BA8"/>
                </a:solidFill>
                <a:latin typeface="Calibri" charset="0"/>
                <a:ea typeface="Calibri" charset="0"/>
                <a:cs typeface="Calibri" charset="0"/>
              </a:rPr>
              <a:t>with </a:t>
            </a:r>
            <a:r>
              <a:rPr lang="en-US" sz="3200" dirty="0" smtClean="0">
                <a:solidFill>
                  <a:srgbClr val="B57BA8"/>
                </a:solidFill>
                <a:latin typeface="Calibri" charset="0"/>
                <a:ea typeface="Calibri" charset="0"/>
                <a:cs typeface="Calibri" charset="0"/>
              </a:rPr>
              <a:t>BBF </a:t>
            </a:r>
            <a:r>
              <a:rPr lang="en-US" sz="3200" dirty="0">
                <a:solidFill>
                  <a:srgbClr val="B57BA8"/>
                </a:solidFill>
                <a:latin typeface="Calibri" charset="0"/>
                <a:ea typeface="Calibri" charset="0"/>
                <a:cs typeface="Calibri" charset="0"/>
              </a:rPr>
              <a:t>committee </a:t>
            </a:r>
            <a:r>
              <a:rPr lang="en-US" sz="3200" dirty="0" smtClean="0">
                <a:solidFill>
                  <a:srgbClr val="B57BA8"/>
                </a:solidFill>
                <a:latin typeface="Calibri" charset="0"/>
                <a:ea typeface="Calibri" charset="0"/>
                <a:cs typeface="Calibri" charset="0"/>
              </a:rPr>
              <a:t>members</a:t>
            </a:r>
          </a:p>
          <a:p>
            <a:r>
              <a:rPr lang="en-US" sz="3200" dirty="0" smtClean="0">
                <a:solidFill>
                  <a:srgbClr val="B57BA8"/>
                </a:solidFill>
                <a:latin typeface="Calibri" charset="0"/>
                <a:ea typeface="Calibri" charset="0"/>
                <a:cs typeface="Calibri" charset="0"/>
              </a:rPr>
              <a:t>2. Explain committee </a:t>
            </a:r>
            <a:r>
              <a:rPr lang="en-US" sz="3200" dirty="0">
                <a:solidFill>
                  <a:srgbClr val="B57BA8"/>
                </a:solidFill>
                <a:latin typeface="Calibri" charset="0"/>
                <a:ea typeface="Calibri" charset="0"/>
                <a:cs typeface="Calibri" charset="0"/>
              </a:rPr>
              <a:t>members’ </a:t>
            </a:r>
            <a:r>
              <a:rPr lang="en-US" sz="3200" dirty="0" smtClean="0">
                <a:solidFill>
                  <a:srgbClr val="B57BA8"/>
                </a:solidFill>
                <a:latin typeface="Calibri" charset="0"/>
                <a:ea typeface="Calibri" charset="0"/>
                <a:cs typeface="Calibri" charset="0"/>
              </a:rPr>
              <a:t>experiences, lessons learned and key </a:t>
            </a:r>
            <a:r>
              <a:rPr lang="en-US" sz="3200" dirty="0">
                <a:solidFill>
                  <a:srgbClr val="B57BA8"/>
                </a:solidFill>
                <a:latin typeface="Calibri" charset="0"/>
                <a:ea typeface="Calibri" charset="0"/>
                <a:cs typeface="Calibri" charset="0"/>
              </a:rPr>
              <a:t>recommendations for decision </a:t>
            </a:r>
            <a:r>
              <a:rPr lang="en-US" sz="3200" dirty="0" smtClean="0">
                <a:solidFill>
                  <a:srgbClr val="B57BA8"/>
                </a:solidFill>
                <a:latin typeface="Calibri" charset="0"/>
                <a:ea typeface="Calibri" charset="0"/>
                <a:cs typeface="Calibri" charset="0"/>
              </a:rPr>
              <a:t>makers</a:t>
            </a:r>
          </a:p>
          <a:p>
            <a:r>
              <a:rPr lang="en-AU" sz="3200" dirty="0" smtClean="0">
                <a:solidFill>
                  <a:srgbClr val="B57BA8"/>
                </a:solidFill>
                <a:latin typeface="Calibri" charset="0"/>
                <a:ea typeface="Calibri" charset="0"/>
                <a:cs typeface="Calibri" charset="0"/>
              </a:rPr>
              <a:t>3. Evaluate </a:t>
            </a:r>
            <a:r>
              <a:rPr lang="en-AU" sz="3200" dirty="0">
                <a:solidFill>
                  <a:srgbClr val="B57BA8"/>
                </a:solidFill>
                <a:latin typeface="Calibri" charset="0"/>
                <a:ea typeface="Calibri" charset="0"/>
                <a:cs typeface="Calibri" charset="0"/>
              </a:rPr>
              <a:t>and improve BBF process </a:t>
            </a:r>
          </a:p>
        </p:txBody>
      </p:sp>
    </p:spTree>
    <p:extLst>
      <p:ext uri="{BB962C8B-B14F-4D97-AF65-F5344CB8AC3E}">
        <p14:creationId xmlns:p14="http://schemas.microsoft.com/office/powerpoint/2010/main" val="1445326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8A7405-1AA8-4841-9E07-C00D5D730EC2}" type="slidenum">
              <a:rPr lang="en-US" smtClean="0"/>
              <a:pPr/>
              <a:t>30</a:t>
            </a:fld>
            <a:endParaRPr lang="en-US"/>
          </a:p>
        </p:txBody>
      </p:sp>
      <p:pic>
        <p:nvPicPr>
          <p:cNvPr id="5" name="Picture 4"/>
          <p:cNvPicPr>
            <a:picLocks noChangeAspect="1"/>
          </p:cNvPicPr>
          <p:nvPr/>
        </p:nvPicPr>
        <p:blipFill>
          <a:blip r:embed="rId3"/>
          <a:stretch>
            <a:fillRect/>
          </a:stretch>
        </p:blipFill>
        <p:spPr>
          <a:xfrm>
            <a:off x="330200" y="1621064"/>
            <a:ext cx="4013200" cy="2019300"/>
          </a:xfrm>
          <a:prstGeom prst="rect">
            <a:avLst/>
          </a:prstGeom>
        </p:spPr>
      </p:pic>
      <p:sp>
        <p:nvSpPr>
          <p:cNvPr id="6" name="Rectangle 5"/>
          <p:cNvSpPr/>
          <p:nvPr/>
        </p:nvSpPr>
        <p:spPr>
          <a:xfrm>
            <a:off x="1298628" y="3827434"/>
            <a:ext cx="2356735" cy="230832"/>
          </a:xfrm>
          <a:prstGeom prst="rect">
            <a:avLst/>
          </a:prstGeom>
        </p:spPr>
        <p:txBody>
          <a:bodyPr wrap="none">
            <a:spAutoFit/>
          </a:bodyPr>
          <a:lstStyle/>
          <a:p>
            <a:r>
              <a:rPr lang="en-US" sz="900" dirty="0"/>
              <a:t>http://computermalaysia.com.my/atlasti.html</a:t>
            </a:r>
          </a:p>
        </p:txBody>
      </p:sp>
      <p:pic>
        <p:nvPicPr>
          <p:cNvPr id="7" name="Picture 6"/>
          <p:cNvPicPr>
            <a:picLocks noChangeAspect="1"/>
          </p:cNvPicPr>
          <p:nvPr/>
        </p:nvPicPr>
        <p:blipFill>
          <a:blip r:embed="rId4"/>
          <a:stretch>
            <a:fillRect/>
          </a:stretch>
        </p:blipFill>
        <p:spPr>
          <a:xfrm>
            <a:off x="4978534" y="2129064"/>
            <a:ext cx="5397500" cy="1511300"/>
          </a:xfrm>
          <a:prstGeom prst="rect">
            <a:avLst/>
          </a:prstGeom>
        </p:spPr>
      </p:pic>
      <p:sp>
        <p:nvSpPr>
          <p:cNvPr id="8" name="Rectangle 7"/>
          <p:cNvSpPr/>
          <p:nvPr/>
        </p:nvSpPr>
        <p:spPr>
          <a:xfrm>
            <a:off x="8299970" y="3712018"/>
            <a:ext cx="1457450" cy="230832"/>
          </a:xfrm>
          <a:prstGeom prst="rect">
            <a:avLst/>
          </a:prstGeom>
        </p:spPr>
        <p:txBody>
          <a:bodyPr wrap="none">
            <a:spAutoFit/>
          </a:bodyPr>
          <a:lstStyle/>
          <a:p>
            <a:r>
              <a:rPr lang="en-US" sz="900" dirty="0"/>
              <a:t>http://www.dedoose.com/</a:t>
            </a:r>
          </a:p>
        </p:txBody>
      </p:sp>
      <p:pic>
        <p:nvPicPr>
          <p:cNvPr id="9" name="Picture 8"/>
          <p:cNvPicPr>
            <a:picLocks noChangeAspect="1"/>
          </p:cNvPicPr>
          <p:nvPr/>
        </p:nvPicPr>
        <p:blipFill>
          <a:blip r:embed="rId5"/>
          <a:stretch>
            <a:fillRect/>
          </a:stretch>
        </p:blipFill>
        <p:spPr>
          <a:xfrm>
            <a:off x="1043482" y="3378816"/>
            <a:ext cx="4978400" cy="2374900"/>
          </a:xfrm>
          <a:prstGeom prst="rect">
            <a:avLst/>
          </a:prstGeom>
        </p:spPr>
      </p:pic>
      <p:sp>
        <p:nvSpPr>
          <p:cNvPr id="10" name="Rectangle 9"/>
          <p:cNvSpPr/>
          <p:nvPr/>
        </p:nvSpPr>
        <p:spPr>
          <a:xfrm>
            <a:off x="1298628" y="5759775"/>
            <a:ext cx="2574744" cy="230832"/>
          </a:xfrm>
          <a:prstGeom prst="rect">
            <a:avLst/>
          </a:prstGeom>
        </p:spPr>
        <p:txBody>
          <a:bodyPr wrap="none">
            <a:spAutoFit/>
          </a:bodyPr>
          <a:lstStyle/>
          <a:p>
            <a:r>
              <a:rPr lang="en-US" sz="900" dirty="0"/>
              <a:t>http://www.timberlake.co.uk/software/nvivo.html</a:t>
            </a:r>
          </a:p>
        </p:txBody>
      </p:sp>
      <p:pic>
        <p:nvPicPr>
          <p:cNvPr id="11" name="Picture 10"/>
          <p:cNvPicPr>
            <a:picLocks noChangeAspect="1"/>
          </p:cNvPicPr>
          <p:nvPr/>
        </p:nvPicPr>
        <p:blipFill>
          <a:blip r:embed="rId6"/>
          <a:stretch>
            <a:fillRect/>
          </a:stretch>
        </p:blipFill>
        <p:spPr>
          <a:xfrm>
            <a:off x="6396044" y="4364469"/>
            <a:ext cx="5295757" cy="1227166"/>
          </a:xfrm>
          <a:prstGeom prst="rect">
            <a:avLst/>
          </a:prstGeom>
        </p:spPr>
      </p:pic>
      <p:sp>
        <p:nvSpPr>
          <p:cNvPr id="12" name="Rectangle 11"/>
          <p:cNvSpPr/>
          <p:nvPr/>
        </p:nvSpPr>
        <p:spPr>
          <a:xfrm>
            <a:off x="8330426" y="5638300"/>
            <a:ext cx="1426994" cy="230832"/>
          </a:xfrm>
          <a:prstGeom prst="rect">
            <a:avLst/>
          </a:prstGeom>
        </p:spPr>
        <p:txBody>
          <a:bodyPr wrap="none">
            <a:spAutoFit/>
          </a:bodyPr>
          <a:lstStyle/>
          <a:p>
            <a:r>
              <a:rPr lang="en-US" sz="900" dirty="0"/>
              <a:t>http://www.maxqda.com/</a:t>
            </a:r>
          </a:p>
        </p:txBody>
      </p:sp>
      <p:sp>
        <p:nvSpPr>
          <p:cNvPr id="13" name="Title 1"/>
          <p:cNvSpPr>
            <a:spLocks noGrp="1"/>
          </p:cNvSpPr>
          <p:nvPr>
            <p:ph type="title"/>
          </p:nvPr>
        </p:nvSpPr>
        <p:spPr>
          <a:xfrm>
            <a:off x="0" y="332569"/>
            <a:ext cx="10580914" cy="732154"/>
          </a:xfrm>
        </p:spPr>
        <p:txBody>
          <a:bodyPr>
            <a:noAutofit/>
          </a:bodyPr>
          <a:lstStyle/>
          <a:p>
            <a:pPr algn="ctr"/>
            <a:r>
              <a:rPr lang="en-US" b="1" dirty="0" smtClean="0">
                <a:latin typeface="Calibri" charset="0"/>
                <a:ea typeface="Calibri" charset="0"/>
                <a:cs typeface="Calibri" charset="0"/>
              </a:rPr>
              <a:t>BBF-Ghana Committee Member Interviews: Qualitative Analysis Training</a:t>
            </a:r>
            <a:endParaRPr lang="en-US" b="1" dirty="0">
              <a:latin typeface="Calibri" charset="0"/>
              <a:ea typeface="Calibri" charset="0"/>
              <a:cs typeface="Calibri" charset="0"/>
            </a:endParaRPr>
          </a:p>
        </p:txBody>
      </p:sp>
    </p:spTree>
    <p:extLst>
      <p:ext uri="{BB962C8B-B14F-4D97-AF65-F5344CB8AC3E}">
        <p14:creationId xmlns:p14="http://schemas.microsoft.com/office/powerpoint/2010/main" val="175960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strVal val="#ppt_w*0.70"/>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0180" y="1792785"/>
            <a:ext cx="6252148" cy="3997659"/>
          </a:xfrm>
        </p:spPr>
        <p:txBody>
          <a:bodyPr/>
          <a:lstStyle/>
          <a:p>
            <a:pPr>
              <a:buFont typeface="Wingdings" charset="2"/>
              <a:buChar char="ü"/>
            </a:pPr>
            <a:r>
              <a:rPr lang="en-US" dirty="0" smtClean="0">
                <a:solidFill>
                  <a:srgbClr val="B57BA8"/>
                </a:solidFill>
                <a:latin typeface="Calibri" charset="0"/>
                <a:ea typeface="Calibri" charset="0"/>
                <a:cs typeface="Calibri" charset="0"/>
              </a:rPr>
              <a:t>Discuss how themes might fit into the PIP or not</a:t>
            </a:r>
          </a:p>
          <a:p>
            <a:pPr>
              <a:buFont typeface="Wingdings" charset="2"/>
              <a:buChar char="ü"/>
            </a:pPr>
            <a:r>
              <a:rPr lang="en-US" dirty="0" smtClean="0">
                <a:solidFill>
                  <a:srgbClr val="B57BA8"/>
                </a:solidFill>
                <a:latin typeface="Calibri" charset="0"/>
                <a:ea typeface="Calibri" charset="0"/>
                <a:cs typeface="Calibri" charset="0"/>
              </a:rPr>
              <a:t>Discuss developing a conceptual model</a:t>
            </a:r>
          </a:p>
          <a:p>
            <a:pPr>
              <a:buFont typeface="Wingdings" charset="2"/>
              <a:buChar char="ü"/>
            </a:pPr>
            <a:r>
              <a:rPr lang="en-US" dirty="0" smtClean="0">
                <a:solidFill>
                  <a:srgbClr val="B57BA8"/>
                </a:solidFill>
                <a:latin typeface="Calibri" charset="0"/>
                <a:ea typeface="Calibri" charset="0"/>
                <a:cs typeface="Calibri" charset="0"/>
              </a:rPr>
              <a:t>Discuss applying the themes to another existing framework</a:t>
            </a:r>
          </a:p>
          <a:p>
            <a:pPr>
              <a:buFont typeface="Wingdings" charset="2"/>
              <a:buChar char="ü"/>
            </a:pPr>
            <a:r>
              <a:rPr lang="en-US" dirty="0" smtClean="0">
                <a:solidFill>
                  <a:srgbClr val="B57BA8"/>
                </a:solidFill>
                <a:latin typeface="Calibri" charset="0"/>
                <a:ea typeface="Calibri" charset="0"/>
                <a:cs typeface="Calibri" charset="0"/>
              </a:rPr>
              <a:t>Discuss writing of  manuscript</a:t>
            </a:r>
            <a:endParaRPr lang="en-US" dirty="0">
              <a:solidFill>
                <a:srgbClr val="B57BA8"/>
              </a:solidFill>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D28A7405-1AA8-4841-9E07-C00D5D730EC2}" type="slidenum">
              <a:rPr lang="en-US" smtClean="0"/>
              <a:pPr/>
              <a:t>31</a:t>
            </a:fld>
            <a:endParaRPr lang="en-US"/>
          </a:p>
        </p:txBody>
      </p:sp>
      <p:sp>
        <p:nvSpPr>
          <p:cNvPr id="5" name="Title 1"/>
          <p:cNvSpPr txBox="1">
            <a:spLocks/>
          </p:cNvSpPr>
          <p:nvPr/>
        </p:nvSpPr>
        <p:spPr>
          <a:xfrm>
            <a:off x="0" y="364962"/>
            <a:ext cx="10633587" cy="732154"/>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yriad Pro" charset="0"/>
                <a:ea typeface="Myriad Pro" charset="0"/>
                <a:cs typeface="Myriad Pro" charset="0"/>
              </a:defRPr>
            </a:lvl1pPr>
          </a:lstStyle>
          <a:p>
            <a:pPr algn="ctr"/>
            <a:r>
              <a:rPr lang="en-US" b="1" dirty="0" smtClean="0">
                <a:latin typeface="Calibri" charset="0"/>
                <a:ea typeface="Calibri" charset="0"/>
                <a:cs typeface="Calibri" charset="0"/>
              </a:rPr>
              <a:t>Qualitative Data Analysis: Next Steps</a:t>
            </a:r>
            <a:endParaRPr lang="en-US" b="1" dirty="0">
              <a:latin typeface="Calibri" charset="0"/>
              <a:ea typeface="Calibri" charset="0"/>
              <a:cs typeface="Calibri" charset="0"/>
            </a:endParaRPr>
          </a:p>
        </p:txBody>
      </p:sp>
      <p:graphicFrame>
        <p:nvGraphicFramePr>
          <p:cNvPr id="6" name="Diagram 5"/>
          <p:cNvGraphicFramePr/>
          <p:nvPr>
            <p:extLst>
              <p:ext uri="{D42A27DB-BD31-4B8C-83A1-F6EECF244321}">
                <p14:modId xmlns:p14="http://schemas.microsoft.com/office/powerpoint/2010/main" val="256276424"/>
              </p:ext>
            </p:extLst>
          </p:nvPr>
        </p:nvGraphicFramePr>
        <p:xfrm>
          <a:off x="-482138" y="1217874"/>
          <a:ext cx="6526717" cy="5147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636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971011" y="1427024"/>
            <a:ext cx="7220989" cy="4558140"/>
          </a:xfrm>
        </p:spPr>
        <p:txBody>
          <a:bodyPr>
            <a:normAutofit lnSpcReduction="10000"/>
          </a:bodyPr>
          <a:lstStyle/>
          <a:p>
            <a:pPr marL="0" indent="0">
              <a:buNone/>
            </a:pPr>
            <a:endParaRPr lang="en-US" sz="3200" dirty="0" smtClean="0">
              <a:latin typeface="Calibri" charset="0"/>
              <a:ea typeface="Calibri" charset="0"/>
              <a:cs typeface="Calibri" charset="0"/>
            </a:endParaRPr>
          </a:p>
          <a:p>
            <a:pPr lvl="1">
              <a:buFont typeface="Wingdings" charset="2"/>
              <a:buChar char="ü"/>
            </a:pPr>
            <a:r>
              <a:rPr lang="en-US" sz="3200" dirty="0" smtClean="0">
                <a:solidFill>
                  <a:srgbClr val="B57BA8"/>
                </a:solidFill>
                <a:latin typeface="Calibri" charset="0"/>
                <a:ea typeface="Calibri" charset="0"/>
                <a:cs typeface="Calibri" charset="0"/>
              </a:rPr>
              <a:t>Describe specific methodology used</a:t>
            </a:r>
          </a:p>
          <a:p>
            <a:pPr lvl="1">
              <a:buFont typeface="Wingdings" charset="2"/>
              <a:buChar char="ü"/>
            </a:pPr>
            <a:r>
              <a:rPr lang="en-US" sz="3200" dirty="0" smtClean="0">
                <a:solidFill>
                  <a:srgbClr val="B57BA8"/>
                </a:solidFill>
                <a:latin typeface="Calibri" charset="0"/>
                <a:ea typeface="Calibri" charset="0"/>
                <a:cs typeface="Calibri" charset="0"/>
              </a:rPr>
              <a:t>Consider academic and cultural context of findings</a:t>
            </a:r>
          </a:p>
          <a:p>
            <a:pPr lvl="1">
              <a:buFont typeface="Wingdings" charset="2"/>
              <a:buChar char="ü"/>
            </a:pPr>
            <a:r>
              <a:rPr lang="en-US" sz="3200" dirty="0" smtClean="0">
                <a:solidFill>
                  <a:srgbClr val="B57BA8"/>
                </a:solidFill>
                <a:latin typeface="Calibri" charset="0"/>
                <a:ea typeface="Calibri" charset="0"/>
                <a:cs typeface="Calibri" charset="0"/>
              </a:rPr>
              <a:t>Describe why the findings are important/the contributions to the literature</a:t>
            </a:r>
          </a:p>
          <a:p>
            <a:pPr lvl="1">
              <a:buFont typeface="Wingdings" charset="2"/>
              <a:buChar char="ü"/>
            </a:pPr>
            <a:r>
              <a:rPr lang="en-US" sz="3200" dirty="0" smtClean="0">
                <a:solidFill>
                  <a:srgbClr val="B57BA8"/>
                </a:solidFill>
                <a:latin typeface="Calibri" charset="0"/>
                <a:ea typeface="Calibri" charset="0"/>
                <a:cs typeface="Calibri" charset="0"/>
              </a:rPr>
              <a:t>Apply results to policy and/or practice</a:t>
            </a:r>
          </a:p>
        </p:txBody>
      </p:sp>
      <p:sp>
        <p:nvSpPr>
          <p:cNvPr id="5" name="Title 1"/>
          <p:cNvSpPr txBox="1">
            <a:spLocks/>
          </p:cNvSpPr>
          <p:nvPr/>
        </p:nvSpPr>
        <p:spPr>
          <a:xfrm>
            <a:off x="0" y="364962"/>
            <a:ext cx="10633587" cy="732154"/>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yriad Pro" charset="0"/>
                <a:ea typeface="Myriad Pro" charset="0"/>
                <a:cs typeface="Myriad Pro" charset="0"/>
              </a:defRPr>
            </a:lvl1pPr>
          </a:lstStyle>
          <a:p>
            <a:pPr algn="ctr"/>
            <a:r>
              <a:rPr lang="en-US" b="1" dirty="0" smtClean="0">
                <a:latin typeface="Calibri" charset="0"/>
                <a:ea typeface="Calibri" charset="0"/>
                <a:cs typeface="Calibri" charset="0"/>
              </a:rPr>
              <a:t>Qualitative Data Analysis: Next Steps</a:t>
            </a:r>
            <a:endParaRPr lang="en-US" b="1" dirty="0">
              <a:latin typeface="Calibri" charset="0"/>
              <a:ea typeface="Calibri" charset="0"/>
              <a:cs typeface="Calibri" charset="0"/>
            </a:endParaRPr>
          </a:p>
        </p:txBody>
      </p:sp>
      <p:graphicFrame>
        <p:nvGraphicFramePr>
          <p:cNvPr id="6" name="Diagram 5"/>
          <p:cNvGraphicFramePr/>
          <p:nvPr>
            <p:extLst>
              <p:ext uri="{D42A27DB-BD31-4B8C-83A1-F6EECF244321}">
                <p14:modId xmlns:p14="http://schemas.microsoft.com/office/powerpoint/2010/main" val="2000626239"/>
              </p:ext>
            </p:extLst>
          </p:nvPr>
        </p:nvGraphicFramePr>
        <p:xfrm>
          <a:off x="-482138" y="1217874"/>
          <a:ext cx="6526717" cy="5147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15163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8A7405-1AA8-4841-9E07-C00D5D730EC2}" type="slidenum">
              <a:rPr lang="en-US" smtClean="0"/>
              <a:pPr/>
              <a:t>33</a:t>
            </a:fld>
            <a:endParaRPr lang="en-US"/>
          </a:p>
        </p:txBody>
      </p:sp>
      <p:sp>
        <p:nvSpPr>
          <p:cNvPr id="5" name="Title 1"/>
          <p:cNvSpPr>
            <a:spLocks noGrp="1"/>
          </p:cNvSpPr>
          <p:nvPr>
            <p:ph type="title"/>
          </p:nvPr>
        </p:nvSpPr>
        <p:spPr>
          <a:xfrm>
            <a:off x="0" y="367770"/>
            <a:ext cx="10587038" cy="732154"/>
          </a:xfrm>
        </p:spPr>
        <p:txBody>
          <a:bodyPr/>
          <a:lstStyle/>
          <a:p>
            <a:pPr algn="ctr"/>
            <a:r>
              <a:rPr lang="en-US" dirty="0" smtClean="0"/>
              <a:t>        </a:t>
            </a:r>
            <a:r>
              <a:rPr lang="en-US" b="1" dirty="0" smtClean="0">
                <a:latin typeface="Calibri" charset="0"/>
                <a:ea typeface="Calibri" charset="0"/>
                <a:cs typeface="Calibri" charset="0"/>
              </a:rPr>
              <a:t>Acknowledgements</a:t>
            </a:r>
            <a:endParaRPr lang="en-US" b="1" dirty="0">
              <a:latin typeface="Calibri" charset="0"/>
              <a:ea typeface="Calibri" charset="0"/>
              <a:cs typeface="Calibri" charset="0"/>
            </a:endParaRPr>
          </a:p>
        </p:txBody>
      </p:sp>
      <p:sp>
        <p:nvSpPr>
          <p:cNvPr id="6" name="TextBox 5"/>
          <p:cNvSpPr txBox="1"/>
          <p:nvPr/>
        </p:nvSpPr>
        <p:spPr>
          <a:xfrm>
            <a:off x="0" y="1742978"/>
            <a:ext cx="12192000" cy="3970318"/>
          </a:xfrm>
          <a:prstGeom prst="rect">
            <a:avLst/>
          </a:prstGeom>
          <a:noFill/>
        </p:spPr>
        <p:txBody>
          <a:bodyPr wrap="square" rtlCol="0">
            <a:spAutoFit/>
          </a:bodyPr>
          <a:lstStyle/>
          <a:p>
            <a:pPr algn="ctr"/>
            <a:r>
              <a:rPr lang="en-US" sz="3600" dirty="0">
                <a:solidFill>
                  <a:srgbClr val="B57BA8"/>
                </a:solidFill>
              </a:rPr>
              <a:t>With approval from </a:t>
            </a:r>
            <a:r>
              <a:rPr lang="en-US" sz="3600" dirty="0" smtClean="0">
                <a:solidFill>
                  <a:srgbClr val="B57BA8"/>
                </a:solidFill>
              </a:rPr>
              <a:t>Dr. Emily </a:t>
            </a:r>
            <a:r>
              <a:rPr lang="en-US" sz="3600" dirty="0" err="1" smtClean="0">
                <a:solidFill>
                  <a:srgbClr val="B57BA8"/>
                </a:solidFill>
              </a:rPr>
              <a:t>Bucholz</a:t>
            </a:r>
            <a:r>
              <a:rPr lang="en-US" sz="3600" dirty="0" smtClean="0">
                <a:solidFill>
                  <a:srgbClr val="B57BA8"/>
                </a:solidFill>
              </a:rPr>
              <a:t> and the </a:t>
            </a:r>
            <a:r>
              <a:rPr lang="en-US" sz="3600" dirty="0">
                <a:solidFill>
                  <a:srgbClr val="B57BA8"/>
                </a:solidFill>
              </a:rPr>
              <a:t>YSPH Global Health Concentration </a:t>
            </a:r>
            <a:r>
              <a:rPr lang="en-US" sz="3600" dirty="0" smtClean="0">
                <a:solidFill>
                  <a:srgbClr val="B57BA8"/>
                </a:solidFill>
              </a:rPr>
              <a:t>Director, some of the content included in this presentation has been adapted from slides presented at the Yale School of Public Health (YSPH) Down’s Fellowship Workshop delivered by Dr. </a:t>
            </a:r>
            <a:r>
              <a:rPr lang="en-US" sz="3600" dirty="0" err="1" smtClean="0">
                <a:solidFill>
                  <a:srgbClr val="B57BA8"/>
                </a:solidFill>
              </a:rPr>
              <a:t>Bucholz</a:t>
            </a:r>
            <a:r>
              <a:rPr lang="en-US" sz="3600" dirty="0" smtClean="0">
                <a:solidFill>
                  <a:srgbClr val="B57BA8"/>
                </a:solidFill>
              </a:rPr>
              <a:t> on December 3 and 10, 2014</a:t>
            </a:r>
          </a:p>
          <a:p>
            <a:pPr algn="ctr"/>
            <a:endParaRPr lang="en-US" sz="3600" dirty="0">
              <a:solidFill>
                <a:srgbClr val="B57BA8"/>
              </a:solidFill>
            </a:endParaRPr>
          </a:p>
          <a:p>
            <a:pPr algn="ctr"/>
            <a:r>
              <a:rPr lang="en-US" sz="3600" dirty="0" smtClean="0">
                <a:solidFill>
                  <a:srgbClr val="B57BA8"/>
                </a:solidFill>
              </a:rPr>
              <a:t>Thank you for your participation!</a:t>
            </a:r>
            <a:endParaRPr lang="en-US" sz="3600" dirty="0">
              <a:solidFill>
                <a:srgbClr val="B57BA8"/>
              </a:solidFill>
            </a:endParaRPr>
          </a:p>
        </p:txBody>
      </p:sp>
    </p:spTree>
    <p:extLst>
      <p:ext uri="{BB962C8B-B14F-4D97-AF65-F5344CB8AC3E}">
        <p14:creationId xmlns:p14="http://schemas.microsoft.com/office/powerpoint/2010/main" val="20608670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8A7405-1AA8-4841-9E07-C00D5D730EC2}" type="slidenum">
              <a:rPr lang="en-US" smtClean="0"/>
              <a:pPr/>
              <a:t>34</a:t>
            </a:fld>
            <a:endParaRPr lang="en-US"/>
          </a:p>
        </p:txBody>
      </p:sp>
      <p:sp>
        <p:nvSpPr>
          <p:cNvPr id="5" name="Title 1"/>
          <p:cNvSpPr>
            <a:spLocks noGrp="1"/>
          </p:cNvSpPr>
          <p:nvPr>
            <p:ph type="title"/>
          </p:nvPr>
        </p:nvSpPr>
        <p:spPr>
          <a:xfrm>
            <a:off x="0" y="367770"/>
            <a:ext cx="10587038" cy="732154"/>
          </a:xfrm>
        </p:spPr>
        <p:txBody>
          <a:bodyPr>
            <a:normAutofit fontScale="90000"/>
          </a:bodyPr>
          <a:lstStyle/>
          <a:p>
            <a:pPr algn="ctr"/>
            <a:r>
              <a:rPr lang="en-US" dirty="0" smtClean="0"/>
              <a:t>        </a:t>
            </a:r>
            <a:r>
              <a:rPr lang="en-US" b="1" dirty="0" smtClean="0">
                <a:latin typeface="Calibri" charset="0"/>
                <a:ea typeface="Calibri" charset="0"/>
                <a:cs typeface="Calibri" charset="0"/>
              </a:rPr>
              <a:t>Additional Qualitative Analysis References</a:t>
            </a:r>
            <a:endParaRPr lang="en-US" b="1" dirty="0">
              <a:latin typeface="Calibri" charset="0"/>
              <a:ea typeface="Calibri" charset="0"/>
              <a:cs typeface="Calibri" charset="0"/>
            </a:endParaRPr>
          </a:p>
        </p:txBody>
      </p:sp>
      <p:sp>
        <p:nvSpPr>
          <p:cNvPr id="2" name="TextBox 1"/>
          <p:cNvSpPr txBox="1"/>
          <p:nvPr/>
        </p:nvSpPr>
        <p:spPr>
          <a:xfrm>
            <a:off x="0" y="1426123"/>
            <a:ext cx="12192000" cy="4524315"/>
          </a:xfrm>
          <a:prstGeom prst="rect">
            <a:avLst/>
          </a:prstGeom>
          <a:noFill/>
        </p:spPr>
        <p:txBody>
          <a:bodyPr wrap="square" rtlCol="0">
            <a:spAutoFit/>
          </a:bodyPr>
          <a:lstStyle/>
          <a:p>
            <a:r>
              <a:rPr lang="en-US" sz="1600" b="1" dirty="0" smtClean="0"/>
              <a:t>Background reading</a:t>
            </a:r>
          </a:p>
          <a:p>
            <a:endParaRPr lang="en-US" sz="1600" dirty="0" smtClean="0"/>
          </a:p>
          <a:p>
            <a:r>
              <a:rPr lang="en-US" sz="1600" dirty="0" smtClean="0"/>
              <a:t>Corbin </a:t>
            </a:r>
            <a:r>
              <a:rPr lang="en-US" sz="1600" dirty="0"/>
              <a:t>and Strauss, The Basics of Qualitative Research, 4th Edition, </a:t>
            </a:r>
            <a:r>
              <a:rPr lang="en-US" sz="1600" dirty="0" smtClean="0"/>
              <a:t>2014</a:t>
            </a:r>
            <a:endParaRPr lang="en-US" sz="1600" dirty="0"/>
          </a:p>
          <a:p>
            <a:r>
              <a:rPr lang="en-US" sz="1600" dirty="0"/>
              <a:t> </a:t>
            </a:r>
          </a:p>
          <a:p>
            <a:r>
              <a:rPr lang="en-US" sz="1600" dirty="0"/>
              <a:t>Creswell JW. Chapters 4 &amp; 5 In: Research Design: Qualitative and quantitative approaches, Thousand Oaks, CA, Sage Publications, Inc. </a:t>
            </a:r>
          </a:p>
          <a:p>
            <a:r>
              <a:rPr lang="en-US" sz="1600" dirty="0"/>
              <a:t> </a:t>
            </a:r>
          </a:p>
          <a:p>
            <a:r>
              <a:rPr lang="en-US" sz="1600" dirty="0"/>
              <a:t>Lincoln, YS. Sympathetic Connections between Qualitative Methods and Health Research.</a:t>
            </a:r>
          </a:p>
          <a:p>
            <a:r>
              <a:rPr lang="en-US" sz="1600" i="1" dirty="0"/>
              <a:t> </a:t>
            </a:r>
            <a:endParaRPr lang="en-US" sz="1600" i="1" dirty="0" smtClean="0"/>
          </a:p>
          <a:p>
            <a:r>
              <a:rPr lang="en-US" sz="1600" b="1" dirty="0" smtClean="0"/>
              <a:t>Analytic software user guides</a:t>
            </a:r>
          </a:p>
          <a:p>
            <a:endParaRPr lang="en-US" sz="1600" dirty="0"/>
          </a:p>
          <a:p>
            <a:r>
              <a:rPr lang="en-US" sz="1600" dirty="0" err="1" smtClean="0"/>
              <a:t>Atlas.ti</a:t>
            </a:r>
            <a:r>
              <a:rPr lang="en-US" sz="1600" dirty="0" smtClean="0"/>
              <a:t> User Guide and Reference: </a:t>
            </a:r>
            <a:r>
              <a:rPr lang="en-US" sz="1600" dirty="0" smtClean="0">
                <a:hlinkClick r:id="rId3"/>
              </a:rPr>
              <a:t>http</a:t>
            </a:r>
            <a:r>
              <a:rPr lang="en-US" sz="1600" dirty="0">
                <a:hlinkClick r:id="rId3"/>
              </a:rPr>
              <a:t>://atlasti.com/wp-content/uploads/2014/05/atlasti_v7_manual_201312.pdf?q=/</a:t>
            </a:r>
            <a:r>
              <a:rPr lang="en-US" sz="1600" dirty="0" smtClean="0">
                <a:hlinkClick r:id="rId3"/>
              </a:rPr>
              <a:t>uploads/media/atlasti_v7_manual_201312.pdf</a:t>
            </a:r>
            <a:endParaRPr lang="en-US" sz="1600" dirty="0" smtClean="0"/>
          </a:p>
          <a:p>
            <a:endParaRPr lang="en-US" sz="1600" dirty="0"/>
          </a:p>
          <a:p>
            <a:r>
              <a:rPr lang="en-US" sz="1600" dirty="0" err="1" smtClean="0"/>
              <a:t>Dedoose</a:t>
            </a:r>
            <a:r>
              <a:rPr lang="en-US" sz="1600" dirty="0"/>
              <a:t> User Guide: </a:t>
            </a:r>
            <a:r>
              <a:rPr lang="en-US" sz="1600" dirty="0">
                <a:hlinkClick r:id="rId4"/>
              </a:rPr>
              <a:t>http://</a:t>
            </a:r>
            <a:r>
              <a:rPr lang="en-US" sz="1600" dirty="0" smtClean="0">
                <a:hlinkClick r:id="rId4"/>
              </a:rPr>
              <a:t>www.dedoose.com/userguide</a:t>
            </a:r>
            <a:r>
              <a:rPr lang="en-US" sz="1600" dirty="0" smtClean="0"/>
              <a:t> </a:t>
            </a:r>
          </a:p>
          <a:p>
            <a:endParaRPr lang="en-US" sz="1600" dirty="0"/>
          </a:p>
          <a:p>
            <a:r>
              <a:rPr lang="en-US" sz="1600" dirty="0"/>
              <a:t>MAXQDA 12 Reference Manual: </a:t>
            </a:r>
            <a:r>
              <a:rPr lang="en-US" sz="1600" dirty="0">
                <a:hlinkClick r:id="rId5"/>
              </a:rPr>
              <a:t>http://www.maxqda.com/download/manuals/MAX12_manual_eng.pdf</a:t>
            </a:r>
            <a:r>
              <a:rPr lang="en-US" sz="1600" dirty="0"/>
              <a:t> </a:t>
            </a:r>
            <a:endParaRPr lang="en-US" sz="1600" dirty="0" smtClean="0"/>
          </a:p>
          <a:p>
            <a:endParaRPr lang="en-US" sz="1600" dirty="0"/>
          </a:p>
          <a:p>
            <a:r>
              <a:rPr lang="en-US" sz="1600" dirty="0"/>
              <a:t>NVIVO 10 Getting Started Guide: </a:t>
            </a:r>
            <a:r>
              <a:rPr lang="en-US" sz="1600" dirty="0">
                <a:hlinkClick r:id="rId6"/>
              </a:rPr>
              <a:t>http://</a:t>
            </a:r>
            <a:r>
              <a:rPr lang="en-US" sz="1600" dirty="0" smtClean="0">
                <a:hlinkClick r:id="rId6"/>
              </a:rPr>
              <a:t>download.qsrinternational.com/Document/NVivo10/NVivo10-Getting-Started-Guide.pdf</a:t>
            </a:r>
            <a:endParaRPr lang="en-US" sz="1600" dirty="0" smtClean="0"/>
          </a:p>
        </p:txBody>
      </p:sp>
    </p:spTree>
    <p:extLst>
      <p:ext uri="{BB962C8B-B14F-4D97-AF65-F5344CB8AC3E}">
        <p14:creationId xmlns:p14="http://schemas.microsoft.com/office/powerpoint/2010/main" val="8412725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7770"/>
            <a:ext cx="10587038" cy="732154"/>
          </a:xfrm>
        </p:spPr>
        <p:txBody>
          <a:bodyPr/>
          <a:lstStyle/>
          <a:p>
            <a:pPr algn="ctr"/>
            <a:r>
              <a:rPr lang="en-US" dirty="0" smtClean="0"/>
              <a:t>        </a:t>
            </a:r>
            <a:r>
              <a:rPr lang="en-US" b="1" dirty="0" smtClean="0">
                <a:latin typeface="Calibri" charset="0"/>
                <a:ea typeface="Calibri" charset="0"/>
                <a:cs typeface="Calibri" charset="0"/>
              </a:rPr>
              <a:t>Questions?</a:t>
            </a:r>
            <a:endParaRPr lang="en-US" b="1" dirty="0">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D28A7405-1AA8-4841-9E07-C00D5D730EC2}" type="slidenum">
              <a:rPr lang="en-US" smtClean="0"/>
              <a:pPr/>
              <a:t>35</a:t>
            </a:fld>
            <a:endParaRPr lang="en-US" dirty="0"/>
          </a:p>
        </p:txBody>
      </p:sp>
      <p:sp>
        <p:nvSpPr>
          <p:cNvPr id="6" name="TextBox 5"/>
          <p:cNvSpPr txBox="1"/>
          <p:nvPr/>
        </p:nvSpPr>
        <p:spPr>
          <a:xfrm>
            <a:off x="3605291" y="6265232"/>
            <a:ext cx="5043949" cy="523220"/>
          </a:xfrm>
          <a:prstGeom prst="rect">
            <a:avLst/>
          </a:prstGeom>
          <a:noFill/>
        </p:spPr>
        <p:txBody>
          <a:bodyPr wrap="square" rtlCol="0">
            <a:spAutoFit/>
          </a:bodyPr>
          <a:lstStyle/>
          <a:p>
            <a:pPr algn="ctr"/>
            <a:r>
              <a:rPr lang="en-US" sz="2800" b="1" dirty="0" smtClean="0">
                <a:solidFill>
                  <a:schemeClr val="bg1"/>
                </a:solidFill>
              </a:rPr>
              <a:t>Cara.Safon@yale.edu</a:t>
            </a:r>
            <a:endParaRPr lang="en-US" sz="2800" b="1" dirty="0">
              <a:solidFill>
                <a:schemeClr val="bg1"/>
              </a:solidFill>
            </a:endParaRPr>
          </a:p>
        </p:txBody>
      </p:sp>
      <p:pic>
        <p:nvPicPr>
          <p:cNvPr id="7" name="Picture 6"/>
          <p:cNvPicPr>
            <a:picLocks noChangeAspect="1"/>
          </p:cNvPicPr>
          <p:nvPr/>
        </p:nvPicPr>
        <p:blipFill>
          <a:blip r:embed="rId3"/>
          <a:stretch>
            <a:fillRect/>
          </a:stretch>
        </p:blipFill>
        <p:spPr>
          <a:xfrm>
            <a:off x="3776972" y="1379542"/>
            <a:ext cx="4700588" cy="4606072"/>
          </a:xfrm>
          <a:prstGeom prst="rect">
            <a:avLst/>
          </a:prstGeom>
        </p:spPr>
      </p:pic>
      <p:sp>
        <p:nvSpPr>
          <p:cNvPr id="8" name="Rectangle 7"/>
          <p:cNvSpPr/>
          <p:nvPr/>
        </p:nvSpPr>
        <p:spPr>
          <a:xfrm>
            <a:off x="4857821" y="6029156"/>
            <a:ext cx="2802370" cy="230832"/>
          </a:xfrm>
          <a:prstGeom prst="rect">
            <a:avLst/>
          </a:prstGeom>
        </p:spPr>
        <p:txBody>
          <a:bodyPr wrap="none">
            <a:spAutoFit/>
          </a:bodyPr>
          <a:lstStyle/>
          <a:p>
            <a:r>
              <a:rPr lang="en-US" sz="900" dirty="0">
                <a:solidFill>
                  <a:schemeClr val="bg1"/>
                </a:solidFill>
              </a:rPr>
              <a:t>https://</a:t>
            </a:r>
            <a:r>
              <a:rPr lang="en-US" sz="900" dirty="0" err="1">
                <a:solidFill>
                  <a:schemeClr val="bg1"/>
                </a:solidFill>
              </a:rPr>
              <a:t>www.pinterest.com</a:t>
            </a:r>
            <a:r>
              <a:rPr lang="en-US" sz="900" dirty="0">
                <a:solidFill>
                  <a:schemeClr val="bg1"/>
                </a:solidFill>
              </a:rPr>
              <a:t>/pin/506092076855078838/</a:t>
            </a:r>
          </a:p>
        </p:txBody>
      </p:sp>
    </p:spTree>
    <p:extLst>
      <p:ext uri="{BB962C8B-B14F-4D97-AF65-F5344CB8AC3E}">
        <p14:creationId xmlns:p14="http://schemas.microsoft.com/office/powerpoint/2010/main" val="177010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335083"/>
            <a:ext cx="10633587" cy="732154"/>
          </a:xfrm>
        </p:spPr>
        <p:txBody>
          <a:bodyPr>
            <a:noAutofit/>
          </a:bodyPr>
          <a:lstStyle/>
          <a:p>
            <a:pPr algn="ctr"/>
            <a:r>
              <a:rPr lang="en-US" b="1" dirty="0" smtClean="0">
                <a:latin typeface="Calibri" charset="0"/>
                <a:ea typeface="Calibri" charset="0"/>
                <a:cs typeface="Calibri" charset="0"/>
              </a:rPr>
              <a:t>Qualitative v. Quantitative Research Design</a:t>
            </a:r>
            <a:endParaRPr lang="en-US" b="1" dirty="0">
              <a:latin typeface="Calibri" charset="0"/>
              <a:ea typeface="Calibri" charset="0"/>
              <a:cs typeface="Calibri" charset="0"/>
            </a:endParaRPr>
          </a:p>
        </p:txBody>
      </p:sp>
      <p:sp>
        <p:nvSpPr>
          <p:cNvPr id="4" name="Slide Number Placeholder 3"/>
          <p:cNvSpPr>
            <a:spLocks noGrp="1"/>
          </p:cNvSpPr>
          <p:nvPr>
            <p:ph type="sldNum" sz="quarter" idx="12"/>
          </p:nvPr>
        </p:nvSpPr>
        <p:spPr/>
        <p:txBody>
          <a:bodyPr/>
          <a:lstStyle/>
          <a:p>
            <a:fld id="{D28A7405-1AA8-4841-9E07-C00D5D730EC2}" type="slidenum">
              <a:rPr lang="en-US" smtClean="0"/>
              <a:pPr/>
              <a:t>4</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81347315"/>
              </p:ext>
            </p:extLst>
          </p:nvPr>
        </p:nvGraphicFramePr>
        <p:xfrm>
          <a:off x="914398" y="1458244"/>
          <a:ext cx="10475686" cy="4424395"/>
        </p:xfrm>
        <a:graphic>
          <a:graphicData uri="http://schemas.openxmlformats.org/drawingml/2006/table">
            <a:tbl>
              <a:tblPr firstRow="1" bandRow="1">
                <a:tableStyleId>{5C22544A-7EE6-4342-B048-85BDC9FD1C3A}</a:tableStyleId>
              </a:tblPr>
              <a:tblGrid>
                <a:gridCol w="5237843">
                  <a:extLst>
                    <a:ext uri="{9D8B030D-6E8A-4147-A177-3AD203B41FA5}">
                      <a16:colId xmlns:a16="http://schemas.microsoft.com/office/drawing/2014/main" val="20000"/>
                    </a:ext>
                  </a:extLst>
                </a:gridCol>
                <a:gridCol w="5237843">
                  <a:extLst>
                    <a:ext uri="{9D8B030D-6E8A-4147-A177-3AD203B41FA5}">
                      <a16:colId xmlns:a16="http://schemas.microsoft.com/office/drawing/2014/main" val="20001"/>
                    </a:ext>
                  </a:extLst>
                </a:gridCol>
              </a:tblGrid>
              <a:tr h="483236">
                <a:tc>
                  <a:txBody>
                    <a:bodyPr/>
                    <a:lstStyle/>
                    <a:p>
                      <a:pPr algn="ctr"/>
                      <a:r>
                        <a:rPr lang="en-US" sz="2400" b="0" dirty="0" smtClean="0">
                          <a:ln w="9525">
                            <a:solidFill>
                              <a:schemeClr val="tx1"/>
                            </a:solidFill>
                          </a:ln>
                          <a:solidFill>
                            <a:schemeClr val="tx1"/>
                          </a:solidFill>
                        </a:rPr>
                        <a:t>Quantitative</a:t>
                      </a:r>
                      <a:endParaRPr lang="en-US" sz="2400" b="0" dirty="0">
                        <a:ln w="9525">
                          <a:solidFill>
                            <a:schemeClr val="tx1"/>
                          </a:solidFill>
                        </a:ln>
                        <a:solidFill>
                          <a:schemeClr val="tx1"/>
                        </a:solidFill>
                      </a:endParaRPr>
                    </a:p>
                  </a:txBody>
                  <a:tcPr>
                    <a:solidFill>
                      <a:srgbClr val="B57BA8"/>
                    </a:solidFill>
                  </a:tcPr>
                </a:tc>
                <a:tc>
                  <a:txBody>
                    <a:bodyPr/>
                    <a:lstStyle/>
                    <a:p>
                      <a:pPr algn="ctr"/>
                      <a:r>
                        <a:rPr lang="en-US" sz="2400" b="0" dirty="0" smtClean="0">
                          <a:ln w="9525">
                            <a:solidFill>
                              <a:schemeClr val="tx1"/>
                            </a:solidFill>
                          </a:ln>
                          <a:solidFill>
                            <a:schemeClr val="tx1"/>
                          </a:solidFill>
                        </a:rPr>
                        <a:t>Qualitative</a:t>
                      </a:r>
                      <a:endParaRPr lang="en-US" sz="2400" b="0" dirty="0">
                        <a:ln w="9525">
                          <a:solidFill>
                            <a:schemeClr val="tx1"/>
                          </a:solidFill>
                        </a:ln>
                        <a:solidFill>
                          <a:schemeClr val="tx1"/>
                        </a:solidFill>
                      </a:endParaRPr>
                    </a:p>
                  </a:txBody>
                  <a:tcPr>
                    <a:solidFill>
                      <a:srgbClr val="B57BA8"/>
                    </a:solidFill>
                  </a:tcPr>
                </a:tc>
                <a:extLst>
                  <a:ext uri="{0D108BD9-81ED-4DB2-BD59-A6C34878D82A}">
                    <a16:rowId xmlns:a16="http://schemas.microsoft.com/office/drawing/2014/main" val="10000"/>
                  </a:ext>
                </a:extLst>
              </a:tr>
              <a:tr h="869825">
                <a:tc>
                  <a:txBody>
                    <a:bodyPr/>
                    <a:lstStyle/>
                    <a:p>
                      <a:pPr algn="ctr"/>
                      <a:r>
                        <a:rPr lang="en-US" sz="2400" b="0" dirty="0" smtClean="0">
                          <a:ln w="0">
                            <a:noFill/>
                          </a:ln>
                          <a:solidFill>
                            <a:schemeClr val="tx1"/>
                          </a:solidFill>
                        </a:rPr>
                        <a:t>Tests hypotheses</a:t>
                      </a:r>
                      <a:endParaRPr lang="en-US" sz="2400" b="0" dirty="0">
                        <a:ln w="0">
                          <a:noFill/>
                        </a:ln>
                        <a:solidFill>
                          <a:schemeClr val="tx1"/>
                        </a:solidFill>
                      </a:endParaRPr>
                    </a:p>
                  </a:txBody>
                  <a:tcPr/>
                </a:tc>
                <a:tc>
                  <a:txBody>
                    <a:bodyPr/>
                    <a:lstStyle/>
                    <a:p>
                      <a:pPr algn="ctr"/>
                      <a:r>
                        <a:rPr lang="en-US" sz="2400" b="0" dirty="0" smtClean="0">
                          <a:ln w="0">
                            <a:noFill/>
                          </a:ln>
                          <a:solidFill>
                            <a:schemeClr val="tx1"/>
                          </a:solidFill>
                        </a:rPr>
                        <a:t>Examines perceptions, beliefs,</a:t>
                      </a:r>
                      <a:r>
                        <a:rPr lang="en-US" sz="2400" b="0" baseline="0" dirty="0" smtClean="0">
                          <a:ln w="0">
                            <a:noFill/>
                          </a:ln>
                          <a:solidFill>
                            <a:schemeClr val="tx1"/>
                          </a:solidFill>
                        </a:rPr>
                        <a:t> and understanding of individuals or groups</a:t>
                      </a:r>
                      <a:endParaRPr lang="en-US" sz="2400" b="0" dirty="0">
                        <a:ln w="0">
                          <a:noFill/>
                        </a:ln>
                        <a:solidFill>
                          <a:schemeClr val="tx1"/>
                        </a:solidFill>
                      </a:endParaRPr>
                    </a:p>
                  </a:txBody>
                  <a:tcPr/>
                </a:tc>
                <a:extLst>
                  <a:ext uri="{0D108BD9-81ED-4DB2-BD59-A6C34878D82A}">
                    <a16:rowId xmlns:a16="http://schemas.microsoft.com/office/drawing/2014/main" val="10001"/>
                  </a:ext>
                </a:extLst>
              </a:tr>
              <a:tr h="1256414">
                <a:tc>
                  <a:txBody>
                    <a:bodyPr/>
                    <a:lstStyle/>
                    <a:p>
                      <a:pPr algn="ctr"/>
                      <a:r>
                        <a:rPr lang="en-US" sz="2400" b="0" dirty="0" smtClean="0">
                          <a:ln w="0">
                            <a:noFill/>
                          </a:ln>
                          <a:solidFill>
                            <a:schemeClr val="tx1"/>
                          </a:solidFill>
                        </a:rPr>
                        <a:t>Uses statistics to examine relationships between independent, dependent,</a:t>
                      </a:r>
                      <a:r>
                        <a:rPr lang="en-US" sz="2400" b="0" baseline="0" dirty="0" smtClean="0">
                          <a:ln w="0">
                            <a:noFill/>
                          </a:ln>
                          <a:solidFill>
                            <a:schemeClr val="tx1"/>
                          </a:solidFill>
                        </a:rPr>
                        <a:t> moderating or mediating </a:t>
                      </a:r>
                      <a:r>
                        <a:rPr lang="en-US" sz="2400" b="0" dirty="0" smtClean="0">
                          <a:ln w="0">
                            <a:noFill/>
                          </a:ln>
                          <a:solidFill>
                            <a:schemeClr val="tx1"/>
                          </a:solidFill>
                        </a:rPr>
                        <a:t>variables</a:t>
                      </a:r>
                      <a:endParaRPr lang="en-US" sz="2400" b="0" dirty="0">
                        <a:ln w="0">
                          <a:noFill/>
                        </a:ln>
                        <a:solidFill>
                          <a:schemeClr val="tx1"/>
                        </a:solidFill>
                      </a:endParaRPr>
                    </a:p>
                  </a:txBody>
                  <a:tcPr/>
                </a:tc>
                <a:tc>
                  <a:txBody>
                    <a:bodyPr/>
                    <a:lstStyle/>
                    <a:p>
                      <a:pPr algn="ctr"/>
                      <a:endParaRPr lang="en-US" sz="2400" b="0" dirty="0" smtClean="0">
                        <a:ln w="0">
                          <a:noFill/>
                        </a:ln>
                        <a:solidFill>
                          <a:schemeClr val="tx1"/>
                        </a:solidFill>
                      </a:endParaRPr>
                    </a:p>
                    <a:p>
                      <a:pPr algn="ctr"/>
                      <a:r>
                        <a:rPr lang="en-US" sz="2400" b="0" dirty="0" smtClean="0">
                          <a:ln w="0">
                            <a:noFill/>
                          </a:ln>
                          <a:solidFill>
                            <a:schemeClr val="tx1"/>
                          </a:solidFill>
                        </a:rPr>
                        <a:t>Explores big research questions</a:t>
                      </a:r>
                      <a:endParaRPr lang="en-US" sz="2400" b="0" dirty="0">
                        <a:ln w="0">
                          <a:noFill/>
                        </a:ln>
                        <a:solidFill>
                          <a:schemeClr val="tx1"/>
                        </a:solidFill>
                      </a:endParaRPr>
                    </a:p>
                  </a:txBody>
                  <a:tcPr/>
                </a:tc>
                <a:extLst>
                  <a:ext uri="{0D108BD9-81ED-4DB2-BD59-A6C34878D82A}">
                    <a16:rowId xmlns:a16="http://schemas.microsoft.com/office/drawing/2014/main" val="10003"/>
                  </a:ext>
                </a:extLst>
              </a:tr>
              <a:tr h="1256414">
                <a:tc>
                  <a:txBody>
                    <a:bodyPr/>
                    <a:lstStyle/>
                    <a:p>
                      <a:pPr algn="ctr"/>
                      <a:endParaRPr lang="en-US" sz="2400" b="0" dirty="0" smtClean="0">
                        <a:ln w="0">
                          <a:noFill/>
                        </a:ln>
                        <a:solidFill>
                          <a:schemeClr val="tx1"/>
                        </a:solidFill>
                      </a:endParaRPr>
                    </a:p>
                    <a:p>
                      <a:pPr algn="ctr"/>
                      <a:r>
                        <a:rPr lang="en-US" sz="2400" b="0" dirty="0" smtClean="0">
                          <a:ln w="0">
                            <a:noFill/>
                          </a:ln>
                          <a:solidFill>
                            <a:schemeClr val="tx1"/>
                          </a:solidFill>
                        </a:rPr>
                        <a:t>Assesses breadth</a:t>
                      </a:r>
                      <a:endParaRPr lang="en-US" sz="2400" b="0" dirty="0">
                        <a:ln w="0">
                          <a:noFill/>
                        </a:ln>
                        <a:solidFill>
                          <a:schemeClr val="tx1"/>
                        </a:solidFill>
                      </a:endParaRPr>
                    </a:p>
                  </a:txBody>
                  <a:tcPr/>
                </a:tc>
                <a:tc>
                  <a:txBody>
                    <a:bodyPr/>
                    <a:lstStyle/>
                    <a:p>
                      <a:pPr algn="ctr"/>
                      <a:endParaRPr lang="en-US" sz="2400" b="0" dirty="0" smtClean="0">
                        <a:ln w="0">
                          <a:noFill/>
                        </a:ln>
                        <a:solidFill>
                          <a:schemeClr val="tx1"/>
                        </a:solidFill>
                      </a:endParaRPr>
                    </a:p>
                    <a:p>
                      <a:pPr algn="ctr"/>
                      <a:r>
                        <a:rPr lang="en-US" sz="2400" b="0" dirty="0" smtClean="0">
                          <a:ln w="0">
                            <a:noFill/>
                          </a:ln>
                          <a:solidFill>
                            <a:schemeClr val="tx1"/>
                          </a:solidFill>
                        </a:rPr>
                        <a:t>Assesses depth</a:t>
                      </a:r>
                      <a:endParaRPr lang="en-US" sz="2400" b="0" dirty="0">
                        <a:ln w="0">
                          <a:noFill/>
                        </a:ln>
                        <a:solidFill>
                          <a:schemeClr val="tx1"/>
                        </a:solidFill>
                      </a:endParaRPr>
                    </a:p>
                  </a:txBody>
                  <a:tcPr/>
                </a:tc>
                <a:extLst>
                  <a:ext uri="{0D108BD9-81ED-4DB2-BD59-A6C34878D82A}">
                    <a16:rowId xmlns:a16="http://schemas.microsoft.com/office/drawing/2014/main" val="10005"/>
                  </a:ext>
                </a:extLst>
              </a:tr>
              <a:tr h="558506">
                <a:tc>
                  <a:txBody>
                    <a:bodyPr/>
                    <a:lstStyle/>
                    <a:p>
                      <a:pPr algn="ctr"/>
                      <a:r>
                        <a:rPr lang="en-US" sz="2400" b="0" dirty="0" smtClean="0">
                          <a:ln w="0">
                            <a:noFill/>
                          </a:ln>
                          <a:solidFill>
                            <a:schemeClr val="tx1"/>
                          </a:solidFill>
                        </a:rPr>
                        <a:t>Deductive</a:t>
                      </a:r>
                      <a:endParaRPr lang="en-US" sz="2400" b="0" dirty="0">
                        <a:ln w="0">
                          <a:noFill/>
                        </a:ln>
                        <a:solidFill>
                          <a:schemeClr val="tx1"/>
                        </a:solidFill>
                      </a:endParaRPr>
                    </a:p>
                  </a:txBody>
                  <a:tcPr/>
                </a:tc>
                <a:tc>
                  <a:txBody>
                    <a:bodyPr/>
                    <a:lstStyle/>
                    <a:p>
                      <a:pPr algn="ctr"/>
                      <a:r>
                        <a:rPr lang="en-US" sz="2400" b="0" dirty="0" smtClean="0">
                          <a:ln w="0">
                            <a:noFill/>
                          </a:ln>
                          <a:solidFill>
                            <a:schemeClr val="tx1"/>
                          </a:solidFill>
                        </a:rPr>
                        <a:t>Inductive</a:t>
                      </a:r>
                      <a:endParaRPr lang="en-US" sz="2400" b="0" dirty="0">
                        <a:ln w="0">
                          <a:noFill/>
                        </a:ln>
                        <a:solidFill>
                          <a:schemeClr val="tx1"/>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6875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8A7405-1AA8-4841-9E07-C00D5D730EC2}" type="slidenum">
              <a:rPr lang="en-US" smtClean="0"/>
              <a:pPr/>
              <a:t>5</a:t>
            </a:fld>
            <a:endParaRPr lang="en-US"/>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1160731383"/>
              </p:ext>
            </p:extLst>
          </p:nvPr>
        </p:nvGraphicFramePr>
        <p:xfrm>
          <a:off x="1310640" y="1473485"/>
          <a:ext cx="9835604" cy="4393915"/>
        </p:xfrm>
        <a:graphic>
          <a:graphicData uri="http://schemas.openxmlformats.org/drawingml/2006/table">
            <a:tbl>
              <a:tblPr firstRow="1" bandRow="1">
                <a:tableStyleId>{5C22544A-7EE6-4342-B048-85BDC9FD1C3A}</a:tableStyleId>
              </a:tblPr>
              <a:tblGrid>
                <a:gridCol w="4917802">
                  <a:extLst>
                    <a:ext uri="{9D8B030D-6E8A-4147-A177-3AD203B41FA5}">
                      <a16:colId xmlns:a16="http://schemas.microsoft.com/office/drawing/2014/main" val="20000"/>
                    </a:ext>
                  </a:extLst>
                </a:gridCol>
                <a:gridCol w="4917802">
                  <a:extLst>
                    <a:ext uri="{9D8B030D-6E8A-4147-A177-3AD203B41FA5}">
                      <a16:colId xmlns:a16="http://schemas.microsoft.com/office/drawing/2014/main" val="20001"/>
                    </a:ext>
                  </a:extLst>
                </a:gridCol>
              </a:tblGrid>
              <a:tr h="491546">
                <a:tc>
                  <a:txBody>
                    <a:bodyPr/>
                    <a:lstStyle/>
                    <a:p>
                      <a:pPr algn="ctr"/>
                      <a:r>
                        <a:rPr lang="en-US" sz="2400" b="0" dirty="0" smtClean="0">
                          <a:ln w="9525">
                            <a:solidFill>
                              <a:schemeClr val="tx1"/>
                            </a:solidFill>
                          </a:ln>
                          <a:solidFill>
                            <a:schemeClr val="tx1"/>
                          </a:solidFill>
                        </a:rPr>
                        <a:t>Quantitative</a:t>
                      </a:r>
                      <a:endParaRPr lang="en-US" sz="2400" b="0" dirty="0">
                        <a:ln w="9525">
                          <a:solidFill>
                            <a:schemeClr val="tx1"/>
                          </a:solidFill>
                        </a:ln>
                        <a:solidFill>
                          <a:schemeClr val="tx1"/>
                        </a:solidFill>
                      </a:endParaRPr>
                    </a:p>
                  </a:txBody>
                  <a:tcPr>
                    <a:solidFill>
                      <a:srgbClr val="B57BA8"/>
                    </a:solidFill>
                  </a:tcPr>
                </a:tc>
                <a:tc>
                  <a:txBody>
                    <a:bodyPr/>
                    <a:lstStyle/>
                    <a:p>
                      <a:pPr algn="ctr"/>
                      <a:r>
                        <a:rPr lang="en-US" sz="2400" b="0" dirty="0" smtClean="0">
                          <a:ln w="9525">
                            <a:solidFill>
                              <a:schemeClr val="tx1"/>
                            </a:solidFill>
                          </a:ln>
                          <a:solidFill>
                            <a:schemeClr val="tx1"/>
                          </a:solidFill>
                        </a:rPr>
                        <a:t>Qualitative</a:t>
                      </a:r>
                      <a:endParaRPr lang="en-US" sz="2400" b="0" dirty="0">
                        <a:ln w="9525">
                          <a:solidFill>
                            <a:schemeClr val="tx1"/>
                          </a:solidFill>
                        </a:ln>
                        <a:solidFill>
                          <a:schemeClr val="tx1"/>
                        </a:solidFill>
                      </a:endParaRPr>
                    </a:p>
                  </a:txBody>
                  <a:tcPr>
                    <a:solidFill>
                      <a:srgbClr val="B57BA8"/>
                    </a:solidFill>
                  </a:tcPr>
                </a:tc>
                <a:extLst>
                  <a:ext uri="{0D108BD9-81ED-4DB2-BD59-A6C34878D82A}">
                    <a16:rowId xmlns:a16="http://schemas.microsoft.com/office/drawing/2014/main" val="10000"/>
                  </a:ext>
                </a:extLst>
              </a:tr>
              <a:tr h="1837874">
                <a:tc>
                  <a:txBody>
                    <a:bodyPr/>
                    <a:lstStyle/>
                    <a:p>
                      <a:pPr algn="ctr"/>
                      <a:endParaRPr lang="en-US" sz="2400" b="0" dirty="0" smtClean="0">
                        <a:ln w="0">
                          <a:noFill/>
                        </a:ln>
                        <a:solidFill>
                          <a:schemeClr val="tx1"/>
                        </a:solidFill>
                      </a:endParaRPr>
                    </a:p>
                    <a:p>
                      <a:pPr algn="ctr"/>
                      <a:r>
                        <a:rPr lang="en-US" sz="2400" b="0" dirty="0" smtClean="0">
                          <a:ln w="0">
                            <a:noFill/>
                          </a:ln>
                          <a:solidFill>
                            <a:schemeClr val="tx1"/>
                          </a:solidFill>
                        </a:rPr>
                        <a:t>1 question</a:t>
                      </a:r>
                      <a:endParaRPr lang="en-US" sz="2400" b="0" dirty="0">
                        <a:ln w="0">
                          <a:noFill/>
                        </a:ln>
                        <a:solidFill>
                          <a:schemeClr val="tx1"/>
                        </a:solidFill>
                      </a:endParaRPr>
                    </a:p>
                  </a:txBody>
                  <a:tcPr/>
                </a:tc>
                <a:tc>
                  <a:txBody>
                    <a:bodyPr/>
                    <a:lstStyle/>
                    <a:p>
                      <a:pPr algn="ctr"/>
                      <a:endParaRPr lang="en-US" sz="2400" b="0" dirty="0" smtClean="0">
                        <a:ln w="0">
                          <a:noFill/>
                        </a:ln>
                        <a:solidFill>
                          <a:schemeClr val="tx1"/>
                        </a:solidFill>
                      </a:endParaRPr>
                    </a:p>
                    <a:p>
                      <a:pPr algn="ctr"/>
                      <a:r>
                        <a:rPr lang="en-US" sz="2400" b="0" dirty="0" smtClean="0">
                          <a:ln w="0">
                            <a:noFill/>
                          </a:ln>
                          <a:solidFill>
                            <a:schemeClr val="tx1"/>
                          </a:solidFill>
                        </a:rPr>
                        <a:t>1-2 main questions + 3-5 sub-questions + probes</a:t>
                      </a:r>
                      <a:endParaRPr lang="en-US" sz="2400" b="0" dirty="0">
                        <a:ln w="0">
                          <a:noFill/>
                        </a:ln>
                        <a:solidFill>
                          <a:schemeClr val="tx1"/>
                        </a:solidFill>
                      </a:endParaRPr>
                    </a:p>
                  </a:txBody>
                  <a:tcPr/>
                </a:tc>
                <a:extLst>
                  <a:ext uri="{0D108BD9-81ED-4DB2-BD59-A6C34878D82A}">
                    <a16:rowId xmlns:a16="http://schemas.microsoft.com/office/drawing/2014/main" val="10001"/>
                  </a:ext>
                </a:extLst>
              </a:tr>
              <a:tr h="2064495">
                <a:tc>
                  <a:txBody>
                    <a:bodyPr/>
                    <a:lstStyle/>
                    <a:p>
                      <a:pPr algn="ctr"/>
                      <a:endParaRPr lang="en-US" sz="2400" b="0" dirty="0" smtClean="0">
                        <a:ln w="0">
                          <a:noFill/>
                        </a:ln>
                        <a:solidFill>
                          <a:schemeClr val="tx1"/>
                        </a:solidFill>
                      </a:endParaRPr>
                    </a:p>
                    <a:p>
                      <a:pPr algn="ctr"/>
                      <a:endParaRPr lang="en-US" sz="2400" b="0" dirty="0" smtClean="0">
                        <a:ln w="0">
                          <a:noFill/>
                        </a:ln>
                        <a:solidFill>
                          <a:schemeClr val="tx1"/>
                        </a:solidFill>
                      </a:endParaRPr>
                    </a:p>
                    <a:p>
                      <a:pPr algn="ctr"/>
                      <a:endParaRPr lang="en-US" sz="2400" b="0" dirty="0" smtClean="0">
                        <a:ln w="0">
                          <a:noFill/>
                        </a:ln>
                        <a:solidFill>
                          <a:schemeClr val="tx1"/>
                        </a:solidFill>
                      </a:endParaRPr>
                    </a:p>
                    <a:p>
                      <a:pPr algn="ctr"/>
                      <a:r>
                        <a:rPr lang="en-US" sz="2400" b="0" dirty="0" smtClean="0">
                          <a:ln w="0">
                            <a:noFill/>
                          </a:ln>
                          <a:solidFill>
                            <a:schemeClr val="tx1"/>
                          </a:solidFill>
                        </a:rPr>
                        <a:t>Closed-ended survey questions</a:t>
                      </a:r>
                      <a:endParaRPr lang="en-US" sz="2400" b="0" dirty="0">
                        <a:ln w="0">
                          <a:noFill/>
                        </a:ln>
                        <a:solidFill>
                          <a:schemeClr val="tx1"/>
                        </a:solidFill>
                      </a:endParaRPr>
                    </a:p>
                  </a:txBody>
                  <a:tcPr/>
                </a:tc>
                <a:tc>
                  <a:txBody>
                    <a:bodyPr/>
                    <a:lstStyle/>
                    <a:p>
                      <a:pPr algn="ctr"/>
                      <a:endParaRPr lang="en-US" sz="2400" b="0" dirty="0" smtClean="0">
                        <a:ln w="0">
                          <a:noFill/>
                        </a:ln>
                        <a:solidFill>
                          <a:schemeClr val="tx1"/>
                        </a:solidFill>
                      </a:endParaRPr>
                    </a:p>
                    <a:p>
                      <a:pPr algn="ctr"/>
                      <a:endParaRPr lang="en-US" sz="2400" b="0" dirty="0" smtClean="0">
                        <a:ln w="0">
                          <a:noFill/>
                        </a:ln>
                        <a:solidFill>
                          <a:schemeClr val="tx1"/>
                        </a:solidFill>
                      </a:endParaRPr>
                    </a:p>
                    <a:p>
                      <a:pPr algn="ctr"/>
                      <a:endParaRPr lang="en-US" sz="2400" b="0" dirty="0" smtClean="0">
                        <a:ln w="0">
                          <a:noFill/>
                        </a:ln>
                        <a:solidFill>
                          <a:schemeClr val="tx1"/>
                        </a:solidFill>
                      </a:endParaRPr>
                    </a:p>
                    <a:p>
                      <a:pPr algn="ctr"/>
                      <a:r>
                        <a:rPr lang="en-US" sz="2400" b="0" dirty="0" smtClean="0">
                          <a:ln w="0">
                            <a:noFill/>
                          </a:ln>
                          <a:solidFill>
                            <a:schemeClr val="tx1"/>
                          </a:solidFill>
                        </a:rPr>
                        <a:t>Broad,</a:t>
                      </a:r>
                      <a:r>
                        <a:rPr lang="en-US" sz="2400" b="0" baseline="0" dirty="0" smtClean="0">
                          <a:ln w="0">
                            <a:noFill/>
                          </a:ln>
                          <a:solidFill>
                            <a:schemeClr val="tx1"/>
                          </a:solidFill>
                        </a:rPr>
                        <a:t> open-ended questions</a:t>
                      </a:r>
                      <a:endParaRPr lang="en-US" sz="2400" b="0" dirty="0">
                        <a:ln w="0">
                          <a:noFill/>
                        </a:ln>
                        <a:solidFill>
                          <a:schemeClr val="tx1"/>
                        </a:solidFill>
                      </a:endParaRPr>
                    </a:p>
                  </a:txBody>
                  <a:tcPr/>
                </a:tc>
                <a:extLst>
                  <a:ext uri="{0D108BD9-81ED-4DB2-BD59-A6C34878D82A}">
                    <a16:rowId xmlns:a16="http://schemas.microsoft.com/office/drawing/2014/main" val="10003"/>
                  </a:ext>
                </a:extLst>
              </a:tr>
            </a:tbl>
          </a:graphicData>
        </a:graphic>
      </p:graphicFrame>
      <p:sp>
        <p:nvSpPr>
          <p:cNvPr id="6" name="Title 1"/>
          <p:cNvSpPr>
            <a:spLocks noGrp="1"/>
          </p:cNvSpPr>
          <p:nvPr>
            <p:ph type="title"/>
          </p:nvPr>
        </p:nvSpPr>
        <p:spPr>
          <a:xfrm>
            <a:off x="0" y="335083"/>
            <a:ext cx="10633587" cy="732154"/>
          </a:xfrm>
        </p:spPr>
        <p:txBody>
          <a:bodyPr>
            <a:noAutofit/>
          </a:bodyPr>
          <a:lstStyle/>
          <a:p>
            <a:pPr algn="ctr"/>
            <a:r>
              <a:rPr lang="en-US" b="1" dirty="0" smtClean="0">
                <a:latin typeface="Calibri" charset="0"/>
                <a:ea typeface="Calibri" charset="0"/>
                <a:cs typeface="Calibri" charset="0"/>
              </a:rPr>
              <a:t>Qualitative v. Quantitative Research Design</a:t>
            </a:r>
            <a:endParaRPr lang="en-US" b="1" dirty="0">
              <a:latin typeface="Calibri" charset="0"/>
              <a:ea typeface="Calibri" charset="0"/>
              <a:cs typeface="Calibri" charset="0"/>
            </a:endParaRPr>
          </a:p>
        </p:txBody>
      </p:sp>
    </p:spTree>
    <p:extLst>
      <p:ext uri="{BB962C8B-B14F-4D97-AF65-F5344CB8AC3E}">
        <p14:creationId xmlns:p14="http://schemas.microsoft.com/office/powerpoint/2010/main" val="1288472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8A7405-1AA8-4841-9E07-C00D5D730EC2}" type="slidenum">
              <a:rPr lang="en-US" smtClean="0"/>
              <a:pPr/>
              <a:t>6</a:t>
            </a:fld>
            <a:endParaRPr lang="en-US"/>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1470376571"/>
              </p:ext>
            </p:extLst>
          </p:nvPr>
        </p:nvGraphicFramePr>
        <p:xfrm>
          <a:off x="1158239" y="1412523"/>
          <a:ext cx="9963028" cy="4515836"/>
        </p:xfrm>
        <a:graphic>
          <a:graphicData uri="http://schemas.openxmlformats.org/drawingml/2006/table">
            <a:tbl>
              <a:tblPr firstRow="1" bandRow="1">
                <a:tableStyleId>{5C22544A-7EE6-4342-B048-85BDC9FD1C3A}</a:tableStyleId>
              </a:tblPr>
              <a:tblGrid>
                <a:gridCol w="4981514">
                  <a:extLst>
                    <a:ext uri="{9D8B030D-6E8A-4147-A177-3AD203B41FA5}">
                      <a16:colId xmlns:a16="http://schemas.microsoft.com/office/drawing/2014/main" val="20000"/>
                    </a:ext>
                  </a:extLst>
                </a:gridCol>
                <a:gridCol w="4981514">
                  <a:extLst>
                    <a:ext uri="{9D8B030D-6E8A-4147-A177-3AD203B41FA5}">
                      <a16:colId xmlns:a16="http://schemas.microsoft.com/office/drawing/2014/main" val="20001"/>
                    </a:ext>
                  </a:extLst>
                </a:gridCol>
              </a:tblGrid>
              <a:tr h="594189">
                <a:tc>
                  <a:txBody>
                    <a:bodyPr/>
                    <a:lstStyle/>
                    <a:p>
                      <a:pPr algn="ctr"/>
                      <a:r>
                        <a:rPr lang="en-US" sz="2400" b="0" dirty="0" smtClean="0">
                          <a:ln w="9525">
                            <a:solidFill>
                              <a:schemeClr val="tx1"/>
                            </a:solidFill>
                          </a:ln>
                          <a:solidFill>
                            <a:schemeClr val="tx1"/>
                          </a:solidFill>
                        </a:rPr>
                        <a:t>Quantitative</a:t>
                      </a:r>
                      <a:endParaRPr lang="en-US" sz="2400" b="0" dirty="0">
                        <a:ln w="9525">
                          <a:solidFill>
                            <a:schemeClr val="tx1"/>
                          </a:solidFill>
                        </a:ln>
                        <a:solidFill>
                          <a:schemeClr val="tx1"/>
                        </a:solidFill>
                      </a:endParaRPr>
                    </a:p>
                  </a:txBody>
                  <a:tcPr>
                    <a:solidFill>
                      <a:srgbClr val="B57BA8"/>
                    </a:solidFill>
                  </a:tcPr>
                </a:tc>
                <a:tc>
                  <a:txBody>
                    <a:bodyPr/>
                    <a:lstStyle/>
                    <a:p>
                      <a:pPr algn="ctr"/>
                      <a:r>
                        <a:rPr lang="en-US" sz="2400" b="0" dirty="0" smtClean="0">
                          <a:ln w="9525">
                            <a:solidFill>
                              <a:schemeClr val="tx1"/>
                            </a:solidFill>
                          </a:ln>
                          <a:solidFill>
                            <a:schemeClr val="tx1"/>
                          </a:solidFill>
                        </a:rPr>
                        <a:t>Qualitative</a:t>
                      </a:r>
                      <a:endParaRPr lang="en-US" sz="2400" b="0" dirty="0">
                        <a:ln w="9525">
                          <a:solidFill>
                            <a:schemeClr val="tx1"/>
                          </a:solidFill>
                        </a:ln>
                        <a:solidFill>
                          <a:schemeClr val="tx1"/>
                        </a:solidFill>
                      </a:endParaRPr>
                    </a:p>
                  </a:txBody>
                  <a:tcPr>
                    <a:solidFill>
                      <a:srgbClr val="B57BA8"/>
                    </a:solidFill>
                  </a:tcPr>
                </a:tc>
                <a:extLst>
                  <a:ext uri="{0D108BD9-81ED-4DB2-BD59-A6C34878D82A}">
                    <a16:rowId xmlns:a16="http://schemas.microsoft.com/office/drawing/2014/main" val="10000"/>
                  </a:ext>
                </a:extLst>
              </a:tr>
              <a:tr h="594189">
                <a:tc>
                  <a:txBody>
                    <a:bodyPr/>
                    <a:lstStyle/>
                    <a:p>
                      <a:pPr algn="ctr"/>
                      <a:r>
                        <a:rPr lang="en-US" sz="2400" b="0" dirty="0" smtClean="0">
                          <a:ln w="0">
                            <a:noFill/>
                          </a:ln>
                          <a:solidFill>
                            <a:schemeClr val="tx1"/>
                          </a:solidFill>
                        </a:rPr>
                        <a:t>Survey</a:t>
                      </a:r>
                      <a:endParaRPr lang="en-US" sz="2400" b="0" dirty="0">
                        <a:ln w="0">
                          <a:noFill/>
                        </a:ln>
                        <a:solidFill>
                          <a:schemeClr val="tx1"/>
                        </a:solidFill>
                      </a:endParaRPr>
                    </a:p>
                  </a:txBody>
                  <a:tcPr/>
                </a:tc>
                <a:tc>
                  <a:txBody>
                    <a:bodyPr/>
                    <a:lstStyle/>
                    <a:p>
                      <a:pPr algn="ctr"/>
                      <a:r>
                        <a:rPr lang="en-US" sz="2400" b="0" dirty="0" smtClean="0">
                          <a:ln w="0">
                            <a:noFill/>
                          </a:ln>
                          <a:solidFill>
                            <a:schemeClr val="tx1"/>
                          </a:solidFill>
                        </a:rPr>
                        <a:t>Ethnography</a:t>
                      </a:r>
                    </a:p>
                  </a:txBody>
                  <a:tcPr/>
                </a:tc>
                <a:extLst>
                  <a:ext uri="{0D108BD9-81ED-4DB2-BD59-A6C34878D82A}">
                    <a16:rowId xmlns:a16="http://schemas.microsoft.com/office/drawing/2014/main" val="10002"/>
                  </a:ext>
                </a:extLst>
              </a:tr>
              <a:tr h="594189">
                <a:tc>
                  <a:txBody>
                    <a:bodyPr/>
                    <a:lstStyle/>
                    <a:p>
                      <a:pPr algn="ctr"/>
                      <a:r>
                        <a:rPr lang="en-US" sz="2400" b="0" dirty="0" smtClean="0">
                          <a:ln w="0">
                            <a:noFill/>
                          </a:ln>
                          <a:solidFill>
                            <a:schemeClr val="tx1"/>
                          </a:solidFill>
                        </a:rPr>
                        <a:t>Observational</a:t>
                      </a:r>
                      <a:endParaRPr lang="en-US" sz="2400" b="0" dirty="0">
                        <a:ln w="0">
                          <a:noFill/>
                        </a:ln>
                        <a:solidFill>
                          <a:schemeClr val="tx1"/>
                        </a:solidFill>
                      </a:endParaRPr>
                    </a:p>
                  </a:txBody>
                  <a:tcPr/>
                </a:tc>
                <a:tc>
                  <a:txBody>
                    <a:bodyPr/>
                    <a:lstStyle/>
                    <a:p>
                      <a:pPr algn="ctr"/>
                      <a:r>
                        <a:rPr lang="en-US" sz="2400" b="0" dirty="0" smtClean="0">
                          <a:ln w="0">
                            <a:noFill/>
                          </a:ln>
                          <a:solidFill>
                            <a:schemeClr val="tx1"/>
                          </a:solidFill>
                        </a:rPr>
                        <a:t>Grounded Theory</a:t>
                      </a:r>
                      <a:endParaRPr lang="en-US" sz="2400" b="0" dirty="0">
                        <a:ln w="0">
                          <a:noFill/>
                        </a:ln>
                        <a:solidFill>
                          <a:schemeClr val="tx1"/>
                        </a:solidFill>
                      </a:endParaRPr>
                    </a:p>
                  </a:txBody>
                  <a:tcPr/>
                </a:tc>
                <a:extLst>
                  <a:ext uri="{0D108BD9-81ED-4DB2-BD59-A6C34878D82A}">
                    <a16:rowId xmlns:a16="http://schemas.microsoft.com/office/drawing/2014/main" val="10004"/>
                  </a:ext>
                </a:extLst>
              </a:tr>
              <a:tr h="594189">
                <a:tc>
                  <a:txBody>
                    <a:bodyPr/>
                    <a:lstStyle/>
                    <a:p>
                      <a:pPr algn="ctr"/>
                      <a:r>
                        <a:rPr lang="en-US" sz="2400" b="0" dirty="0" smtClean="0">
                          <a:ln w="0">
                            <a:noFill/>
                          </a:ln>
                          <a:solidFill>
                            <a:schemeClr val="tx1"/>
                          </a:solidFill>
                        </a:rPr>
                        <a:t>Experimental</a:t>
                      </a:r>
                      <a:endParaRPr lang="en-US" sz="2400" b="0" dirty="0">
                        <a:ln w="0">
                          <a:noFill/>
                        </a:ln>
                        <a:solidFill>
                          <a:schemeClr val="tx1"/>
                        </a:solidFill>
                      </a:endParaRPr>
                    </a:p>
                  </a:txBody>
                  <a:tcPr/>
                </a:tc>
                <a:tc>
                  <a:txBody>
                    <a:bodyPr/>
                    <a:lstStyle/>
                    <a:p>
                      <a:pPr algn="ctr"/>
                      <a:r>
                        <a:rPr lang="en-US" sz="2400" b="0" dirty="0" smtClean="0">
                          <a:ln w="0">
                            <a:noFill/>
                          </a:ln>
                          <a:solidFill>
                            <a:schemeClr val="tx1"/>
                          </a:solidFill>
                        </a:rPr>
                        <a:t>Case Studies</a:t>
                      </a:r>
                      <a:endParaRPr lang="en-US" sz="2400" b="0" dirty="0">
                        <a:ln w="0">
                          <a:noFill/>
                        </a:ln>
                        <a:solidFill>
                          <a:schemeClr val="tx1"/>
                        </a:solidFill>
                      </a:endParaRPr>
                    </a:p>
                  </a:txBody>
                  <a:tcPr/>
                </a:tc>
                <a:extLst>
                  <a:ext uri="{0D108BD9-81ED-4DB2-BD59-A6C34878D82A}">
                    <a16:rowId xmlns:a16="http://schemas.microsoft.com/office/drawing/2014/main" val="10005"/>
                  </a:ext>
                </a:extLst>
              </a:tr>
              <a:tr h="594189">
                <a:tc>
                  <a:txBody>
                    <a:bodyPr/>
                    <a:lstStyle/>
                    <a:p>
                      <a:pPr algn="ctr"/>
                      <a:r>
                        <a:rPr lang="en-US" sz="2400" b="0" dirty="0" smtClean="0">
                          <a:ln w="0">
                            <a:noFill/>
                          </a:ln>
                          <a:solidFill>
                            <a:schemeClr val="tx1"/>
                          </a:solidFill>
                        </a:rPr>
                        <a:t>-</a:t>
                      </a:r>
                    </a:p>
                  </a:txBody>
                  <a:tcPr/>
                </a:tc>
                <a:tc>
                  <a:txBody>
                    <a:bodyPr/>
                    <a:lstStyle/>
                    <a:p>
                      <a:pPr algn="ctr"/>
                      <a:r>
                        <a:rPr lang="en-US" sz="2400" b="0" dirty="0" smtClean="0">
                          <a:ln w="0">
                            <a:noFill/>
                          </a:ln>
                          <a:solidFill>
                            <a:schemeClr val="tx1"/>
                          </a:solidFill>
                        </a:rPr>
                        <a:t>Phenomenological Research</a:t>
                      </a:r>
                      <a:endParaRPr lang="en-US" sz="2400" b="0" dirty="0">
                        <a:ln w="0">
                          <a:noFill/>
                        </a:ln>
                        <a:solidFill>
                          <a:schemeClr val="tx1"/>
                        </a:solidFill>
                      </a:endParaRPr>
                    </a:p>
                  </a:txBody>
                  <a:tcPr/>
                </a:tc>
                <a:extLst>
                  <a:ext uri="{0D108BD9-81ED-4DB2-BD59-A6C34878D82A}">
                    <a16:rowId xmlns:a16="http://schemas.microsoft.com/office/drawing/2014/main" val="10001"/>
                  </a:ext>
                </a:extLst>
              </a:tr>
              <a:tr h="1544891">
                <a:tc>
                  <a:txBody>
                    <a:bodyPr/>
                    <a:lstStyle/>
                    <a:p>
                      <a:pPr algn="ctr"/>
                      <a:endParaRPr lang="en-US" sz="2400" b="0" dirty="0" smtClean="0">
                        <a:ln w="0">
                          <a:noFill/>
                        </a:ln>
                        <a:solidFill>
                          <a:schemeClr val="tx1"/>
                        </a:solidFill>
                      </a:endParaRPr>
                    </a:p>
                    <a:p>
                      <a:pPr algn="ctr"/>
                      <a:endParaRPr lang="en-US" sz="2400" b="0" dirty="0" smtClean="0">
                        <a:ln w="0">
                          <a:noFill/>
                        </a:ln>
                        <a:solidFill>
                          <a:schemeClr val="tx1"/>
                        </a:solidFill>
                      </a:endParaRPr>
                    </a:p>
                    <a:p>
                      <a:pPr algn="ctr"/>
                      <a:r>
                        <a:rPr lang="en-US" sz="2400" b="0" dirty="0" smtClean="0">
                          <a:ln w="0">
                            <a:noFill/>
                          </a:ln>
                          <a:solidFill>
                            <a:schemeClr val="tx1"/>
                          </a:solidFill>
                        </a:rPr>
                        <a:t>-</a:t>
                      </a:r>
                    </a:p>
                  </a:txBody>
                  <a:tcPr/>
                </a:tc>
                <a:tc>
                  <a:txBody>
                    <a:bodyPr/>
                    <a:lstStyle/>
                    <a:p>
                      <a:pPr algn="ctr"/>
                      <a:endParaRPr lang="en-US" sz="2400" b="0" dirty="0" smtClean="0">
                        <a:ln w="0">
                          <a:noFill/>
                        </a:ln>
                        <a:solidFill>
                          <a:schemeClr val="tx1"/>
                        </a:solidFill>
                      </a:endParaRPr>
                    </a:p>
                    <a:p>
                      <a:pPr algn="ctr"/>
                      <a:endParaRPr lang="en-US" sz="2400" b="0" dirty="0" smtClean="0">
                        <a:ln w="0">
                          <a:noFill/>
                        </a:ln>
                        <a:solidFill>
                          <a:schemeClr val="tx1"/>
                        </a:solidFill>
                      </a:endParaRPr>
                    </a:p>
                    <a:p>
                      <a:pPr algn="ctr"/>
                      <a:r>
                        <a:rPr lang="en-US" sz="2400" b="0" dirty="0" smtClean="0">
                          <a:ln w="0">
                            <a:noFill/>
                          </a:ln>
                          <a:solidFill>
                            <a:schemeClr val="tx1"/>
                          </a:solidFill>
                        </a:rPr>
                        <a:t>Ethical Research</a:t>
                      </a:r>
                      <a:endParaRPr lang="en-US" sz="2400" b="0" dirty="0">
                        <a:ln w="0">
                          <a:noFill/>
                        </a:ln>
                        <a:solidFill>
                          <a:schemeClr val="tx1"/>
                        </a:solidFill>
                      </a:endParaRPr>
                    </a:p>
                  </a:txBody>
                  <a:tcPr/>
                </a:tc>
                <a:extLst>
                  <a:ext uri="{0D108BD9-81ED-4DB2-BD59-A6C34878D82A}">
                    <a16:rowId xmlns:a16="http://schemas.microsoft.com/office/drawing/2014/main" val="10003"/>
                  </a:ext>
                </a:extLst>
              </a:tr>
            </a:tbl>
          </a:graphicData>
        </a:graphic>
      </p:graphicFrame>
      <p:sp>
        <p:nvSpPr>
          <p:cNvPr id="6" name="Title 1"/>
          <p:cNvSpPr>
            <a:spLocks noGrp="1"/>
          </p:cNvSpPr>
          <p:nvPr>
            <p:ph type="title"/>
          </p:nvPr>
        </p:nvSpPr>
        <p:spPr>
          <a:xfrm>
            <a:off x="0" y="335083"/>
            <a:ext cx="10633587" cy="732154"/>
          </a:xfrm>
        </p:spPr>
        <p:txBody>
          <a:bodyPr>
            <a:noAutofit/>
          </a:bodyPr>
          <a:lstStyle/>
          <a:p>
            <a:pPr algn="ctr"/>
            <a:r>
              <a:rPr lang="en-US" b="1" dirty="0" smtClean="0">
                <a:latin typeface="Calibri" charset="0"/>
                <a:ea typeface="Calibri" charset="0"/>
                <a:cs typeface="Calibri" charset="0"/>
              </a:rPr>
              <a:t>Qualitative v. Quantitative Research Design</a:t>
            </a:r>
            <a:endParaRPr lang="en-US" b="1" dirty="0">
              <a:latin typeface="Calibri" charset="0"/>
              <a:ea typeface="Calibri" charset="0"/>
              <a:cs typeface="Calibri" charset="0"/>
            </a:endParaRPr>
          </a:p>
        </p:txBody>
      </p:sp>
    </p:spTree>
    <p:extLst>
      <p:ext uri="{BB962C8B-B14F-4D97-AF65-F5344CB8AC3E}">
        <p14:creationId xmlns:p14="http://schemas.microsoft.com/office/powerpoint/2010/main" val="1360648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31520" y="1612265"/>
            <a:ext cx="10548486" cy="3997659"/>
          </a:xfrm>
        </p:spPr>
        <p:txBody>
          <a:bodyPr>
            <a:normAutofit/>
          </a:bodyPr>
          <a:lstStyle/>
          <a:p>
            <a:endParaRPr lang="en-US" dirty="0" smtClean="0"/>
          </a:p>
          <a:p>
            <a:pPr lvl="1"/>
            <a:endParaRPr lang="en-US" dirty="0"/>
          </a:p>
        </p:txBody>
      </p:sp>
      <p:sp>
        <p:nvSpPr>
          <p:cNvPr id="4" name="Title 1"/>
          <p:cNvSpPr txBox="1">
            <a:spLocks/>
          </p:cNvSpPr>
          <p:nvPr/>
        </p:nvSpPr>
        <p:spPr>
          <a:xfrm>
            <a:off x="0" y="364962"/>
            <a:ext cx="10633587" cy="732154"/>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yriad Pro" charset="0"/>
                <a:ea typeface="Myriad Pro" charset="0"/>
                <a:cs typeface="Myriad Pro" charset="0"/>
              </a:defRPr>
            </a:lvl1pPr>
          </a:lstStyle>
          <a:p>
            <a:pPr algn="ctr"/>
            <a:r>
              <a:rPr lang="en-US" b="1" dirty="0" smtClean="0">
                <a:latin typeface="Calibri" charset="0"/>
                <a:ea typeface="Calibri" charset="0"/>
                <a:cs typeface="Calibri" charset="0"/>
              </a:rPr>
              <a:t>Qualitative v. Quantitative Research Design</a:t>
            </a:r>
            <a:endParaRPr lang="en-US" b="1" dirty="0">
              <a:latin typeface="Calibri" charset="0"/>
              <a:ea typeface="Calibri" charset="0"/>
              <a:cs typeface="Calibri" charset="0"/>
            </a:endParaRPr>
          </a:p>
        </p:txBody>
      </p:sp>
      <p:sp>
        <p:nvSpPr>
          <p:cNvPr id="7" name="TextBox 6"/>
          <p:cNvSpPr txBox="1"/>
          <p:nvPr/>
        </p:nvSpPr>
        <p:spPr>
          <a:xfrm>
            <a:off x="0" y="3287928"/>
            <a:ext cx="12192000" cy="769441"/>
          </a:xfrm>
          <a:prstGeom prst="rect">
            <a:avLst/>
          </a:prstGeom>
          <a:noFill/>
        </p:spPr>
        <p:txBody>
          <a:bodyPr wrap="square" rtlCol="0">
            <a:spAutoFit/>
          </a:bodyPr>
          <a:lstStyle/>
          <a:p>
            <a:pPr algn="ctr"/>
            <a:r>
              <a:rPr lang="en-US" sz="4400" dirty="0" smtClean="0">
                <a:solidFill>
                  <a:srgbClr val="B57BA8"/>
                </a:solidFill>
              </a:rPr>
              <a:t>What are some benefits of qualitative research?</a:t>
            </a:r>
            <a:endParaRPr lang="en-US" sz="4400" dirty="0">
              <a:solidFill>
                <a:srgbClr val="B57BA8"/>
              </a:solidFill>
            </a:endParaRPr>
          </a:p>
        </p:txBody>
      </p:sp>
    </p:spTree>
    <p:extLst>
      <p:ext uri="{BB962C8B-B14F-4D97-AF65-F5344CB8AC3E}">
        <p14:creationId xmlns:p14="http://schemas.microsoft.com/office/powerpoint/2010/main" val="1999090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8A7405-1AA8-4841-9E07-C00D5D730EC2}" type="slidenum">
              <a:rPr lang="en-US" smtClean="0"/>
              <a:pPr/>
              <a:t>8</a:t>
            </a:fld>
            <a:endParaRPr lang="en-US"/>
          </a:p>
        </p:txBody>
      </p:sp>
      <p:sp>
        <p:nvSpPr>
          <p:cNvPr id="5" name="Title 1"/>
          <p:cNvSpPr txBox="1">
            <a:spLocks/>
          </p:cNvSpPr>
          <p:nvPr/>
        </p:nvSpPr>
        <p:spPr>
          <a:xfrm>
            <a:off x="0" y="364962"/>
            <a:ext cx="10633587" cy="732154"/>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yriad Pro" charset="0"/>
                <a:ea typeface="Myriad Pro" charset="0"/>
                <a:cs typeface="Myriad Pro" charset="0"/>
              </a:defRPr>
            </a:lvl1pPr>
          </a:lstStyle>
          <a:p>
            <a:pPr algn="ctr"/>
            <a:r>
              <a:rPr lang="en-US" b="1" smtClean="0">
                <a:latin typeface="Calibri" charset="0"/>
                <a:ea typeface="Calibri" charset="0"/>
                <a:cs typeface="Calibri" charset="0"/>
              </a:rPr>
              <a:t>Qualitative v. </a:t>
            </a:r>
            <a:r>
              <a:rPr lang="en-US" b="1" dirty="0" smtClean="0">
                <a:latin typeface="Calibri" charset="0"/>
                <a:ea typeface="Calibri" charset="0"/>
                <a:cs typeface="Calibri" charset="0"/>
              </a:rPr>
              <a:t>Quantitative Research Design</a:t>
            </a:r>
            <a:endParaRPr lang="en-US" b="1" dirty="0">
              <a:latin typeface="Calibri" charset="0"/>
              <a:ea typeface="Calibri" charset="0"/>
              <a:cs typeface="Calibri" charset="0"/>
            </a:endParaRPr>
          </a:p>
        </p:txBody>
      </p:sp>
      <p:sp>
        <p:nvSpPr>
          <p:cNvPr id="6" name="TextBox 5"/>
          <p:cNvSpPr txBox="1"/>
          <p:nvPr/>
        </p:nvSpPr>
        <p:spPr>
          <a:xfrm>
            <a:off x="0" y="3287928"/>
            <a:ext cx="12192000" cy="769441"/>
          </a:xfrm>
          <a:prstGeom prst="rect">
            <a:avLst/>
          </a:prstGeom>
          <a:noFill/>
        </p:spPr>
        <p:txBody>
          <a:bodyPr wrap="square" rtlCol="0">
            <a:spAutoFit/>
          </a:bodyPr>
          <a:lstStyle/>
          <a:p>
            <a:pPr algn="ctr"/>
            <a:r>
              <a:rPr lang="en-US" sz="4400" dirty="0" smtClean="0">
                <a:solidFill>
                  <a:srgbClr val="B57BA8"/>
                </a:solidFill>
              </a:rPr>
              <a:t>What are some qualitative research requirements?</a:t>
            </a:r>
            <a:endParaRPr lang="en-US" sz="4400" dirty="0">
              <a:solidFill>
                <a:srgbClr val="B57BA8"/>
              </a:solidFill>
            </a:endParaRPr>
          </a:p>
        </p:txBody>
      </p:sp>
    </p:spTree>
    <p:extLst>
      <p:ext uri="{BB962C8B-B14F-4D97-AF65-F5344CB8AC3E}">
        <p14:creationId xmlns:p14="http://schemas.microsoft.com/office/powerpoint/2010/main" val="845521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p:cNvSpPr/>
          <p:nvPr/>
        </p:nvSpPr>
        <p:spPr>
          <a:xfrm>
            <a:off x="999744" y="1763797"/>
            <a:ext cx="1266444" cy="1452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p:txBody>
      </p:sp>
      <p:sp>
        <p:nvSpPr>
          <p:cNvPr id="4" name="TextBox 3"/>
          <p:cNvSpPr txBox="1"/>
          <p:nvPr/>
        </p:nvSpPr>
        <p:spPr>
          <a:xfrm>
            <a:off x="2546420" y="2264093"/>
            <a:ext cx="1141476" cy="452615"/>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Complete BBFI (meetings)</a:t>
            </a:r>
          </a:p>
        </p:txBody>
      </p:sp>
      <p:sp>
        <p:nvSpPr>
          <p:cNvPr id="5" name="TextBox 4"/>
          <p:cNvSpPr txBox="1"/>
          <p:nvPr/>
        </p:nvSpPr>
        <p:spPr>
          <a:xfrm>
            <a:off x="1066800" y="1925162"/>
            <a:ext cx="1100328" cy="452615"/>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Committee formed</a:t>
            </a:r>
          </a:p>
        </p:txBody>
      </p:sp>
      <p:sp>
        <p:nvSpPr>
          <p:cNvPr id="6" name="TextBox 5"/>
          <p:cNvSpPr txBox="1"/>
          <p:nvPr/>
        </p:nvSpPr>
        <p:spPr>
          <a:xfrm>
            <a:off x="1066800" y="2522522"/>
            <a:ext cx="1110792" cy="587574"/>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Committee trained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(meeting 1) </a:t>
            </a:r>
          </a:p>
        </p:txBody>
      </p:sp>
      <p:sp>
        <p:nvSpPr>
          <p:cNvPr id="7" name="TextBox 6"/>
          <p:cNvSpPr txBox="1"/>
          <p:nvPr/>
        </p:nvSpPr>
        <p:spPr>
          <a:xfrm>
            <a:off x="208005" y="3600437"/>
            <a:ext cx="978408" cy="646331"/>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Technical assistance/ training </a:t>
            </a:r>
          </a:p>
        </p:txBody>
      </p:sp>
      <p:sp>
        <p:nvSpPr>
          <p:cNvPr id="11" name="TextBox 10"/>
          <p:cNvSpPr txBox="1"/>
          <p:nvPr/>
        </p:nvSpPr>
        <p:spPr>
          <a:xfrm>
            <a:off x="1084072" y="922710"/>
            <a:ext cx="1054608" cy="452615"/>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Country’s commitment </a:t>
            </a:r>
          </a:p>
        </p:txBody>
      </p:sp>
      <p:cxnSp>
        <p:nvCxnSpPr>
          <p:cNvPr id="13" name="Straight Arrow Connector 12"/>
          <p:cNvCxnSpPr>
            <a:stCxn id="11" idx="2"/>
            <a:endCxn id="5" idx="0"/>
          </p:cNvCxnSpPr>
          <p:nvPr/>
        </p:nvCxnSpPr>
        <p:spPr>
          <a:xfrm>
            <a:off x="1611376" y="1375325"/>
            <a:ext cx="5588" cy="549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a:endCxn id="6" idx="0"/>
          </p:cNvCxnSpPr>
          <p:nvPr/>
        </p:nvCxnSpPr>
        <p:spPr>
          <a:xfrm>
            <a:off x="1616964" y="2377777"/>
            <a:ext cx="5232" cy="1447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3"/>
            <a:endCxn id="4" idx="1"/>
          </p:cNvCxnSpPr>
          <p:nvPr/>
        </p:nvCxnSpPr>
        <p:spPr>
          <a:xfrm>
            <a:off x="2266188" y="2489941"/>
            <a:ext cx="280232" cy="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997008" y="426246"/>
            <a:ext cx="1266444" cy="25301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Inputs</a:t>
            </a:r>
          </a:p>
        </p:txBody>
      </p:sp>
      <p:sp>
        <p:nvSpPr>
          <p:cNvPr id="22" name="Rectangle 21"/>
          <p:cNvSpPr/>
          <p:nvPr/>
        </p:nvSpPr>
        <p:spPr>
          <a:xfrm>
            <a:off x="2479993" y="429247"/>
            <a:ext cx="1232060" cy="25301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Process</a:t>
            </a:r>
          </a:p>
        </p:txBody>
      </p:sp>
      <p:sp>
        <p:nvSpPr>
          <p:cNvPr id="23" name="Rectangle 22"/>
          <p:cNvSpPr/>
          <p:nvPr/>
        </p:nvSpPr>
        <p:spPr>
          <a:xfrm>
            <a:off x="3837238" y="426849"/>
            <a:ext cx="3207509" cy="25301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Outputs</a:t>
            </a:r>
          </a:p>
        </p:txBody>
      </p:sp>
      <p:sp>
        <p:nvSpPr>
          <p:cNvPr id="24" name="Rectangle 23"/>
          <p:cNvSpPr/>
          <p:nvPr/>
        </p:nvSpPr>
        <p:spPr>
          <a:xfrm>
            <a:off x="7209569" y="438109"/>
            <a:ext cx="3222240" cy="25301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Outcome</a:t>
            </a:r>
          </a:p>
        </p:txBody>
      </p:sp>
      <p:sp>
        <p:nvSpPr>
          <p:cNvPr id="25" name="Rectangle 24"/>
          <p:cNvSpPr/>
          <p:nvPr/>
        </p:nvSpPr>
        <p:spPr>
          <a:xfrm>
            <a:off x="10669040" y="448030"/>
            <a:ext cx="1246158" cy="25301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Impact</a:t>
            </a:r>
          </a:p>
        </p:txBody>
      </p:sp>
      <p:sp>
        <p:nvSpPr>
          <p:cNvPr id="34" name="TextBox 33"/>
          <p:cNvSpPr txBox="1"/>
          <p:nvPr/>
        </p:nvSpPr>
        <p:spPr>
          <a:xfrm>
            <a:off x="4031012" y="798494"/>
            <a:ext cx="853631" cy="271567"/>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BBF Score</a:t>
            </a:r>
          </a:p>
        </p:txBody>
      </p:sp>
      <p:grpSp>
        <p:nvGrpSpPr>
          <p:cNvPr id="96" name="Group 95"/>
          <p:cNvGrpSpPr/>
          <p:nvPr/>
        </p:nvGrpSpPr>
        <p:grpSpPr>
          <a:xfrm>
            <a:off x="9088847" y="741817"/>
            <a:ext cx="1227489" cy="4010139"/>
            <a:chOff x="8567639" y="1276096"/>
            <a:chExt cx="1227489" cy="4090326"/>
          </a:xfrm>
        </p:grpSpPr>
        <p:sp>
          <p:nvSpPr>
            <p:cNvPr id="26" name="TextBox 25"/>
            <p:cNvSpPr txBox="1"/>
            <p:nvPr/>
          </p:nvSpPr>
          <p:spPr>
            <a:xfrm>
              <a:off x="8577071" y="1322062"/>
              <a:ext cx="1218057"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BFGM gaps filled</a:t>
              </a:r>
            </a:p>
          </p:txBody>
        </p:sp>
        <p:sp>
          <p:nvSpPr>
            <p:cNvPr id="30" name="Rectangle 29"/>
            <p:cNvSpPr/>
            <p:nvPr/>
          </p:nvSpPr>
          <p:spPr>
            <a:xfrm>
              <a:off x="8567639" y="1276096"/>
              <a:ext cx="1203233" cy="40903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p:txBody>
        </p:sp>
        <p:grpSp>
          <p:nvGrpSpPr>
            <p:cNvPr id="92" name="Group 91"/>
            <p:cNvGrpSpPr/>
            <p:nvPr/>
          </p:nvGrpSpPr>
          <p:grpSpPr>
            <a:xfrm>
              <a:off x="8666734" y="1598730"/>
              <a:ext cx="985266" cy="3687293"/>
              <a:chOff x="8666734" y="1315266"/>
              <a:chExt cx="985266" cy="3687293"/>
            </a:xfrm>
          </p:grpSpPr>
          <p:sp>
            <p:nvSpPr>
              <p:cNvPr id="27" name="TextBox 26"/>
              <p:cNvSpPr txBox="1"/>
              <p:nvPr/>
            </p:nvSpPr>
            <p:spPr>
              <a:xfrm>
                <a:off x="8670798" y="1315266"/>
                <a:ext cx="978408" cy="276999"/>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Advocacy</a:t>
                </a:r>
              </a:p>
            </p:txBody>
          </p:sp>
          <p:sp>
            <p:nvSpPr>
              <p:cNvPr id="29" name="TextBox 28"/>
              <p:cNvSpPr txBox="1"/>
              <p:nvPr/>
            </p:nvSpPr>
            <p:spPr>
              <a:xfrm>
                <a:off x="8667750" y="1932858"/>
                <a:ext cx="978408" cy="461665"/>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Legislation &amp; Policy </a:t>
                </a:r>
              </a:p>
            </p:txBody>
          </p:sp>
          <p:sp>
            <p:nvSpPr>
              <p:cNvPr id="35" name="TextBox 34"/>
              <p:cNvSpPr txBox="1"/>
              <p:nvPr/>
            </p:nvSpPr>
            <p:spPr>
              <a:xfrm>
                <a:off x="8667750" y="1625923"/>
                <a:ext cx="978408" cy="276999"/>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Political will</a:t>
                </a:r>
              </a:p>
            </p:txBody>
          </p:sp>
          <p:sp>
            <p:nvSpPr>
              <p:cNvPr id="36" name="TextBox 35"/>
              <p:cNvSpPr txBox="1"/>
              <p:nvPr/>
            </p:nvSpPr>
            <p:spPr>
              <a:xfrm>
                <a:off x="8667750" y="2418422"/>
                <a:ext cx="978408" cy="461665"/>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Funding &amp; Resources </a:t>
                </a:r>
              </a:p>
            </p:txBody>
          </p:sp>
          <p:sp>
            <p:nvSpPr>
              <p:cNvPr id="37" name="TextBox 36"/>
              <p:cNvSpPr txBox="1"/>
              <p:nvPr/>
            </p:nvSpPr>
            <p:spPr>
              <a:xfrm>
                <a:off x="8667750" y="2910518"/>
                <a:ext cx="978408" cy="646331"/>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Training &amp; Program Delivery</a:t>
                </a:r>
              </a:p>
            </p:txBody>
          </p:sp>
          <p:sp>
            <p:nvSpPr>
              <p:cNvPr id="38" name="TextBox 37"/>
              <p:cNvSpPr txBox="1"/>
              <p:nvPr/>
            </p:nvSpPr>
            <p:spPr>
              <a:xfrm>
                <a:off x="8666734" y="3578185"/>
                <a:ext cx="978408" cy="276999"/>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Promotion</a:t>
                </a:r>
              </a:p>
            </p:txBody>
          </p:sp>
          <p:sp>
            <p:nvSpPr>
              <p:cNvPr id="39" name="TextBox 38"/>
              <p:cNvSpPr txBox="1"/>
              <p:nvPr/>
            </p:nvSpPr>
            <p:spPr>
              <a:xfrm>
                <a:off x="8672830" y="3876889"/>
                <a:ext cx="978408" cy="461665"/>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Research &amp; Evaluation</a:t>
                </a:r>
              </a:p>
            </p:txBody>
          </p:sp>
          <p:sp>
            <p:nvSpPr>
              <p:cNvPr id="40" name="TextBox 39"/>
              <p:cNvSpPr txBox="1"/>
              <p:nvPr/>
            </p:nvSpPr>
            <p:spPr>
              <a:xfrm>
                <a:off x="8673592" y="4356228"/>
                <a:ext cx="978408" cy="646331"/>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Coordination, Goals &amp; Monitoring</a:t>
                </a:r>
              </a:p>
            </p:txBody>
          </p:sp>
        </p:grpSp>
      </p:grpSp>
      <p:sp>
        <p:nvSpPr>
          <p:cNvPr id="43" name="TextBox 42"/>
          <p:cNvSpPr txBox="1"/>
          <p:nvPr/>
        </p:nvSpPr>
        <p:spPr>
          <a:xfrm>
            <a:off x="5087974" y="704868"/>
            <a:ext cx="1490245" cy="461665"/>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Informed &amp; prioritized recommendations</a:t>
            </a:r>
          </a:p>
        </p:txBody>
      </p:sp>
      <p:cxnSp>
        <p:nvCxnSpPr>
          <p:cNvPr id="47" name="Straight Arrow Connector 46"/>
          <p:cNvCxnSpPr>
            <a:stCxn id="34" idx="3"/>
            <a:endCxn id="43" idx="1"/>
          </p:cNvCxnSpPr>
          <p:nvPr/>
        </p:nvCxnSpPr>
        <p:spPr>
          <a:xfrm>
            <a:off x="4884643" y="934278"/>
            <a:ext cx="203331" cy="14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156215" y="1450434"/>
            <a:ext cx="1371218" cy="452615"/>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Dissemination of  recommendations</a:t>
            </a:r>
          </a:p>
        </p:txBody>
      </p:sp>
      <p:cxnSp>
        <p:nvCxnSpPr>
          <p:cNvPr id="50" name="Straight Arrow Connector 49"/>
          <p:cNvCxnSpPr>
            <a:stCxn id="43" idx="2"/>
            <a:endCxn id="48" idx="0"/>
          </p:cNvCxnSpPr>
          <p:nvPr/>
        </p:nvCxnSpPr>
        <p:spPr>
          <a:xfrm>
            <a:off x="5833097" y="1166533"/>
            <a:ext cx="8727" cy="283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48" idx="2"/>
            <a:endCxn id="140" idx="0"/>
          </p:cNvCxnSpPr>
          <p:nvPr/>
        </p:nvCxnSpPr>
        <p:spPr>
          <a:xfrm>
            <a:off x="5841824" y="1903049"/>
            <a:ext cx="4428" cy="334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462210" y="4609608"/>
            <a:ext cx="1211363" cy="633660"/>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Stronger enabling BF scale up environment </a:t>
            </a:r>
          </a:p>
        </p:txBody>
      </p:sp>
      <p:grpSp>
        <p:nvGrpSpPr>
          <p:cNvPr id="169" name="Group 168"/>
          <p:cNvGrpSpPr/>
          <p:nvPr/>
        </p:nvGrpSpPr>
        <p:grpSpPr>
          <a:xfrm>
            <a:off x="4745613" y="2237294"/>
            <a:ext cx="2201278" cy="591272"/>
            <a:chOff x="4679578" y="2560456"/>
            <a:chExt cx="2201278" cy="603095"/>
          </a:xfrm>
          <a:noFill/>
        </p:grpSpPr>
        <p:sp>
          <p:nvSpPr>
            <p:cNvPr id="28" name="TextBox 27"/>
            <p:cNvSpPr txBox="1"/>
            <p:nvPr/>
          </p:nvSpPr>
          <p:spPr>
            <a:xfrm>
              <a:off x="4753911" y="2637782"/>
              <a:ext cx="1094662" cy="461665"/>
            </a:xfrm>
            <a:prstGeom prst="rect">
              <a:avLst/>
            </a:prstGeom>
            <a:grp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Policymaker’s reactions</a:t>
              </a:r>
            </a:p>
          </p:txBody>
        </p:sp>
        <p:sp>
          <p:nvSpPr>
            <p:cNvPr id="60" name="TextBox 59"/>
            <p:cNvSpPr txBox="1"/>
            <p:nvPr/>
          </p:nvSpPr>
          <p:spPr>
            <a:xfrm>
              <a:off x="6087976" y="2632636"/>
              <a:ext cx="728650" cy="461665"/>
            </a:xfrm>
            <a:prstGeom prst="rect">
              <a:avLst/>
            </a:prstGeom>
            <a:grp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Media coverage</a:t>
              </a:r>
            </a:p>
          </p:txBody>
        </p:sp>
        <p:cxnSp>
          <p:nvCxnSpPr>
            <p:cNvPr id="70" name="Straight Arrow Connector 69"/>
            <p:cNvCxnSpPr>
              <a:stCxn id="60" idx="1"/>
              <a:endCxn id="28" idx="3"/>
            </p:cNvCxnSpPr>
            <p:nvPr/>
          </p:nvCxnSpPr>
          <p:spPr>
            <a:xfrm flipH="1">
              <a:off x="5848573" y="2863469"/>
              <a:ext cx="239403" cy="5146"/>
            </a:xfrm>
            <a:prstGeom prst="straightConnector1">
              <a:avLst/>
            </a:prstGeom>
            <a:grpFill/>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a:xfrm>
              <a:off x="4679578" y="2560456"/>
              <a:ext cx="2201278" cy="60309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p:txBody>
        </p:sp>
      </p:grpSp>
      <p:grpSp>
        <p:nvGrpSpPr>
          <p:cNvPr id="158" name="Group 157"/>
          <p:cNvGrpSpPr/>
          <p:nvPr/>
        </p:nvGrpSpPr>
        <p:grpSpPr>
          <a:xfrm>
            <a:off x="7474233" y="765173"/>
            <a:ext cx="1286597" cy="1944193"/>
            <a:chOff x="7003160" y="2202606"/>
            <a:chExt cx="1286597" cy="2047466"/>
          </a:xfrm>
        </p:grpSpPr>
        <p:sp>
          <p:nvSpPr>
            <p:cNvPr id="79" name="TextBox 78"/>
            <p:cNvSpPr txBox="1"/>
            <p:nvPr/>
          </p:nvSpPr>
          <p:spPr>
            <a:xfrm>
              <a:off x="7100315" y="2473458"/>
              <a:ext cx="1080514" cy="830997"/>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Legislation, policy, funding monitoring &amp; enforcement </a:t>
              </a:r>
            </a:p>
          </p:txBody>
        </p:sp>
        <p:sp>
          <p:nvSpPr>
            <p:cNvPr id="87" name="TextBox 86"/>
            <p:cNvSpPr txBox="1"/>
            <p:nvPr/>
          </p:nvSpPr>
          <p:spPr>
            <a:xfrm>
              <a:off x="7101080" y="3495904"/>
              <a:ext cx="1080514" cy="646331"/>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Mass media &amp; social mobilization </a:t>
              </a:r>
            </a:p>
          </p:txBody>
        </p:sp>
        <p:sp>
          <p:nvSpPr>
            <p:cNvPr id="141" name="Rectangle 140"/>
            <p:cNvSpPr/>
            <p:nvPr/>
          </p:nvSpPr>
          <p:spPr>
            <a:xfrm>
              <a:off x="7003160" y="2202606"/>
              <a:ext cx="1286597" cy="20474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p:txBody>
        </p:sp>
        <p:cxnSp>
          <p:nvCxnSpPr>
            <p:cNvPr id="144" name="Straight Arrow Connector 143"/>
            <p:cNvCxnSpPr>
              <a:stCxn id="79" idx="2"/>
              <a:endCxn id="87" idx="0"/>
            </p:cNvCxnSpPr>
            <p:nvPr/>
          </p:nvCxnSpPr>
          <p:spPr>
            <a:xfrm>
              <a:off x="7640572" y="3304455"/>
              <a:ext cx="765" cy="1914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55" name="Straight Arrow Connector 154"/>
          <p:cNvCxnSpPr>
            <a:stCxn id="141" idx="3"/>
            <a:endCxn id="30" idx="1"/>
          </p:cNvCxnSpPr>
          <p:nvPr/>
        </p:nvCxnSpPr>
        <p:spPr>
          <a:xfrm>
            <a:off x="8760830" y="1737270"/>
            <a:ext cx="328017" cy="1009617"/>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10677617" y="1236954"/>
            <a:ext cx="1191296" cy="633660"/>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Improve breastfeeding outcomes</a:t>
            </a:r>
          </a:p>
        </p:txBody>
      </p:sp>
      <p:sp>
        <p:nvSpPr>
          <p:cNvPr id="175" name="TextBox 174"/>
          <p:cNvSpPr txBox="1"/>
          <p:nvPr/>
        </p:nvSpPr>
        <p:spPr>
          <a:xfrm>
            <a:off x="10679666" y="2332801"/>
            <a:ext cx="1191296" cy="633660"/>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Improve maternal &amp; child health &amp; nutrition</a:t>
            </a:r>
          </a:p>
        </p:txBody>
      </p:sp>
      <p:cxnSp>
        <p:nvCxnSpPr>
          <p:cNvPr id="177" name="Straight Arrow Connector 176"/>
          <p:cNvCxnSpPr>
            <a:stCxn id="174" idx="2"/>
            <a:endCxn id="175" idx="0"/>
          </p:cNvCxnSpPr>
          <p:nvPr/>
        </p:nvCxnSpPr>
        <p:spPr>
          <a:xfrm>
            <a:off x="11273265" y="1870614"/>
            <a:ext cx="2049" cy="4621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Connector: Elbow 178"/>
          <p:cNvCxnSpPr>
            <a:stCxn id="80" idx="2"/>
            <a:endCxn id="174" idx="1"/>
          </p:cNvCxnSpPr>
          <p:nvPr/>
        </p:nvCxnSpPr>
        <p:spPr>
          <a:xfrm rot="5400000" flipH="1" flipV="1">
            <a:off x="7528012" y="2093663"/>
            <a:ext cx="3689484" cy="2609725"/>
          </a:xfrm>
          <a:prstGeom prst="bentConnector4">
            <a:avLst>
              <a:gd name="adj1" fmla="val -2363"/>
              <a:gd name="adj2" fmla="val 9014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Connector: Elbow 184"/>
          <p:cNvCxnSpPr>
            <a:stCxn id="4" idx="3"/>
            <a:endCxn id="34" idx="1"/>
          </p:cNvCxnSpPr>
          <p:nvPr/>
        </p:nvCxnSpPr>
        <p:spPr>
          <a:xfrm flipV="1">
            <a:off x="3687896" y="934278"/>
            <a:ext cx="343116" cy="1556123"/>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3" name="TextBox 192"/>
          <p:cNvSpPr txBox="1"/>
          <p:nvPr/>
        </p:nvSpPr>
        <p:spPr>
          <a:xfrm>
            <a:off x="2613216" y="3518364"/>
            <a:ext cx="914339" cy="633660"/>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Committee builds partnerships</a:t>
            </a:r>
          </a:p>
        </p:txBody>
      </p:sp>
      <p:sp>
        <p:nvSpPr>
          <p:cNvPr id="197" name="TextBox 196"/>
          <p:cNvSpPr txBox="1"/>
          <p:nvPr/>
        </p:nvSpPr>
        <p:spPr>
          <a:xfrm>
            <a:off x="5261110" y="3435026"/>
            <a:ext cx="1162957" cy="814706"/>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Develop collective agenda and ideas (advocacy) </a:t>
            </a:r>
          </a:p>
        </p:txBody>
      </p:sp>
      <p:cxnSp>
        <p:nvCxnSpPr>
          <p:cNvPr id="199" name="Straight Arrow Connector 198"/>
          <p:cNvCxnSpPr>
            <a:stCxn id="193" idx="3"/>
            <a:endCxn id="197" idx="1"/>
          </p:cNvCxnSpPr>
          <p:nvPr/>
        </p:nvCxnSpPr>
        <p:spPr>
          <a:xfrm>
            <a:off x="3527555" y="3835194"/>
            <a:ext cx="1733555" cy="7185"/>
          </a:xfrm>
          <a:prstGeom prst="straightConnector1">
            <a:avLst/>
          </a:prstGeom>
          <a:ln w="317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4" name="Connector: Elbow 213"/>
          <p:cNvCxnSpPr>
            <a:stCxn id="140" idx="3"/>
            <a:endCxn id="141" idx="1"/>
          </p:cNvCxnSpPr>
          <p:nvPr/>
        </p:nvCxnSpPr>
        <p:spPr>
          <a:xfrm flipV="1">
            <a:off x="6946891" y="1737270"/>
            <a:ext cx="527342" cy="79566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197" idx="0"/>
            <a:endCxn id="140" idx="2"/>
          </p:cNvCxnSpPr>
          <p:nvPr/>
        </p:nvCxnSpPr>
        <p:spPr>
          <a:xfrm flipV="1">
            <a:off x="5842589" y="2828566"/>
            <a:ext cx="3663" cy="606460"/>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8" name="Connector: Elbow 217"/>
          <p:cNvCxnSpPr>
            <a:stCxn id="197" idx="3"/>
            <a:endCxn id="141" idx="1"/>
          </p:cNvCxnSpPr>
          <p:nvPr/>
        </p:nvCxnSpPr>
        <p:spPr>
          <a:xfrm flipV="1">
            <a:off x="6424067" y="1737270"/>
            <a:ext cx="1050166" cy="2105109"/>
          </a:xfrm>
          <a:prstGeom prst="bentConnector3">
            <a:avLst>
              <a:gd name="adj1" fmla="val 58098"/>
            </a:avLst>
          </a:prstGeom>
          <a:ln w="317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a:stCxn id="4" idx="2"/>
            <a:endCxn id="193" idx="0"/>
          </p:cNvCxnSpPr>
          <p:nvPr/>
        </p:nvCxnSpPr>
        <p:spPr>
          <a:xfrm flipH="1">
            <a:off x="3070386" y="2716708"/>
            <a:ext cx="0" cy="801656"/>
          </a:xfrm>
          <a:prstGeom prst="straightConnector1">
            <a:avLst/>
          </a:prstGeom>
          <a:ln>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31" name="TextBox 230"/>
          <p:cNvSpPr txBox="1"/>
          <p:nvPr/>
        </p:nvSpPr>
        <p:spPr>
          <a:xfrm>
            <a:off x="7542213" y="2966777"/>
            <a:ext cx="1162957" cy="633660"/>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Increased country capacity (empowerment)</a:t>
            </a:r>
          </a:p>
        </p:txBody>
      </p:sp>
      <p:sp>
        <p:nvSpPr>
          <p:cNvPr id="232" name="TextBox 231"/>
          <p:cNvSpPr txBox="1"/>
          <p:nvPr/>
        </p:nvSpPr>
        <p:spPr>
          <a:xfrm>
            <a:off x="10193169" y="5486844"/>
            <a:ext cx="809226" cy="241394"/>
          </a:xfrm>
          <a:prstGeom prst="rect">
            <a:avLst/>
          </a:prstGeom>
          <a:noFill/>
          <a:ln>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Sustainability </a:t>
            </a:r>
          </a:p>
        </p:txBody>
      </p:sp>
      <p:cxnSp>
        <p:nvCxnSpPr>
          <p:cNvPr id="242" name="Straight Arrow Connector 241"/>
          <p:cNvCxnSpPr>
            <a:stCxn id="141" idx="2"/>
            <a:endCxn id="231" idx="0"/>
          </p:cNvCxnSpPr>
          <p:nvPr/>
        </p:nvCxnSpPr>
        <p:spPr>
          <a:xfrm>
            <a:off x="8117532" y="2709366"/>
            <a:ext cx="6160" cy="25741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4" name="Connector: Elbow 243"/>
          <p:cNvCxnSpPr>
            <a:stCxn id="197" idx="2"/>
            <a:endCxn id="231" idx="1"/>
          </p:cNvCxnSpPr>
          <p:nvPr/>
        </p:nvCxnSpPr>
        <p:spPr>
          <a:xfrm rot="5400000" flipH="1" flipV="1">
            <a:off x="6209338" y="2916858"/>
            <a:ext cx="966124" cy="1699624"/>
          </a:xfrm>
          <a:prstGeom prst="bentConnector4">
            <a:avLst>
              <a:gd name="adj1" fmla="val -8531"/>
              <a:gd name="adj2" fmla="val 51374"/>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58" name="Connector: Elbow 257"/>
          <p:cNvCxnSpPr>
            <a:stCxn id="30" idx="2"/>
            <a:endCxn id="80" idx="3"/>
          </p:cNvCxnSpPr>
          <p:nvPr/>
        </p:nvCxnSpPr>
        <p:spPr>
          <a:xfrm rot="5400000">
            <a:off x="9094778" y="4330752"/>
            <a:ext cx="174482" cy="1016891"/>
          </a:xfrm>
          <a:prstGeom prst="bentConnector2">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2" name="Rectangle 261"/>
          <p:cNvSpPr/>
          <p:nvPr/>
        </p:nvSpPr>
        <p:spPr>
          <a:xfrm>
            <a:off x="108896" y="5493377"/>
            <a:ext cx="847047" cy="109356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Drivers &amp; Assumptions</a:t>
            </a:r>
          </a:p>
        </p:txBody>
      </p:sp>
      <p:sp>
        <p:nvSpPr>
          <p:cNvPr id="278" name="TextBox 277"/>
          <p:cNvSpPr txBox="1"/>
          <p:nvPr/>
        </p:nvSpPr>
        <p:spPr>
          <a:xfrm>
            <a:off x="1038653" y="5493380"/>
            <a:ext cx="9053321" cy="241394"/>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Committee motivation and effective teamwork</a:t>
            </a:r>
          </a:p>
        </p:txBody>
      </p:sp>
      <p:sp>
        <p:nvSpPr>
          <p:cNvPr id="280" name="TextBox 279"/>
          <p:cNvSpPr txBox="1"/>
          <p:nvPr/>
        </p:nvSpPr>
        <p:spPr>
          <a:xfrm>
            <a:off x="2355038" y="5773333"/>
            <a:ext cx="2709214" cy="241394"/>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Ability to comprehensively acquire needed data</a:t>
            </a:r>
          </a:p>
        </p:txBody>
      </p:sp>
      <p:sp>
        <p:nvSpPr>
          <p:cNvPr id="284" name="TextBox 283"/>
          <p:cNvSpPr txBox="1"/>
          <p:nvPr/>
        </p:nvSpPr>
        <p:spPr>
          <a:xfrm>
            <a:off x="4426305" y="6082999"/>
            <a:ext cx="2326640" cy="250000"/>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Recommendations achievable &amp; measurable </a:t>
            </a:r>
          </a:p>
        </p:txBody>
      </p:sp>
      <p:sp>
        <p:nvSpPr>
          <p:cNvPr id="286" name="TextBox 285"/>
          <p:cNvSpPr txBox="1"/>
          <p:nvPr/>
        </p:nvSpPr>
        <p:spPr>
          <a:xfrm>
            <a:off x="5096575" y="5768588"/>
            <a:ext cx="1650968" cy="241394"/>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Dissemination to “right” people</a:t>
            </a:r>
          </a:p>
        </p:txBody>
      </p:sp>
      <p:sp>
        <p:nvSpPr>
          <p:cNvPr id="287" name="TextBox 286"/>
          <p:cNvSpPr txBox="1"/>
          <p:nvPr/>
        </p:nvSpPr>
        <p:spPr>
          <a:xfrm>
            <a:off x="6819620" y="6088648"/>
            <a:ext cx="4491508" cy="246221"/>
          </a:xfrm>
          <a:prstGeom prst="rect">
            <a:avLst/>
          </a:prstGeom>
          <a:noFill/>
          <a:ln>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Strong country coordination allows for translation and enforcement of  recs to action</a:t>
            </a:r>
          </a:p>
        </p:txBody>
      </p:sp>
      <p:sp>
        <p:nvSpPr>
          <p:cNvPr id="288" name="TextBox 287"/>
          <p:cNvSpPr txBox="1"/>
          <p:nvPr/>
        </p:nvSpPr>
        <p:spPr>
          <a:xfrm>
            <a:off x="1024286" y="6073812"/>
            <a:ext cx="2503269" cy="246888"/>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Committee  understands BBF process and BBFI</a:t>
            </a:r>
          </a:p>
        </p:txBody>
      </p:sp>
      <p:cxnSp>
        <p:nvCxnSpPr>
          <p:cNvPr id="291" name="Straight Connector 290"/>
          <p:cNvCxnSpPr/>
          <p:nvPr/>
        </p:nvCxnSpPr>
        <p:spPr>
          <a:xfrm>
            <a:off x="2393232" y="379807"/>
            <a:ext cx="0" cy="502920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2" name="Straight Connector 291"/>
          <p:cNvCxnSpPr/>
          <p:nvPr/>
        </p:nvCxnSpPr>
        <p:spPr>
          <a:xfrm>
            <a:off x="3773681" y="396651"/>
            <a:ext cx="0" cy="502920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3" name="Straight Connector 292"/>
          <p:cNvCxnSpPr/>
          <p:nvPr/>
        </p:nvCxnSpPr>
        <p:spPr>
          <a:xfrm>
            <a:off x="7116321" y="445402"/>
            <a:ext cx="0" cy="502920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4" name="Straight Connector 293"/>
          <p:cNvCxnSpPr/>
          <p:nvPr/>
        </p:nvCxnSpPr>
        <p:spPr>
          <a:xfrm>
            <a:off x="10560561" y="379807"/>
            <a:ext cx="0" cy="5029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5" name="Rectangle 294"/>
          <p:cNvSpPr/>
          <p:nvPr/>
        </p:nvSpPr>
        <p:spPr>
          <a:xfrm>
            <a:off x="57056" y="5411002"/>
            <a:ext cx="11967304" cy="12743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p:txBody>
      </p:sp>
      <p:cxnSp>
        <p:nvCxnSpPr>
          <p:cNvPr id="316" name="Connector: Elbow 315"/>
          <p:cNvCxnSpPr>
            <a:stCxn id="231" idx="3"/>
            <a:endCxn id="30" idx="1"/>
          </p:cNvCxnSpPr>
          <p:nvPr/>
        </p:nvCxnSpPr>
        <p:spPr>
          <a:xfrm flipV="1">
            <a:off x="8705170" y="2746886"/>
            <a:ext cx="383677" cy="536722"/>
          </a:xfrm>
          <a:prstGeom prst="bentConnector3">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17" name="TextBox 316"/>
          <p:cNvSpPr txBox="1"/>
          <p:nvPr/>
        </p:nvSpPr>
        <p:spPr>
          <a:xfrm>
            <a:off x="9576226" y="5784850"/>
            <a:ext cx="2261427" cy="241394"/>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Interaction with other public health programs </a:t>
            </a:r>
          </a:p>
        </p:txBody>
      </p:sp>
      <p:sp>
        <p:nvSpPr>
          <p:cNvPr id="81" name="TextBox 6"/>
          <p:cNvSpPr txBox="1"/>
          <p:nvPr/>
        </p:nvSpPr>
        <p:spPr>
          <a:xfrm>
            <a:off x="1082022" y="4518581"/>
            <a:ext cx="978408" cy="271569"/>
          </a:xfrm>
          <a:prstGeom prst="rect">
            <a:avLst/>
          </a:prstGeom>
          <a:noFill/>
          <a:ln>
            <a:solidFill>
              <a:srgbClr val="00B05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Case studies</a:t>
            </a:r>
          </a:p>
        </p:txBody>
      </p:sp>
      <p:sp>
        <p:nvSpPr>
          <p:cNvPr id="84" name="TextBox 6"/>
          <p:cNvSpPr txBox="1"/>
          <p:nvPr/>
        </p:nvSpPr>
        <p:spPr>
          <a:xfrm>
            <a:off x="2472629" y="1358491"/>
            <a:ext cx="1170838" cy="633660"/>
          </a:xfrm>
          <a:prstGeom prst="rect">
            <a:avLst/>
          </a:prstGeom>
          <a:noFill/>
          <a:ln>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Informing decisions makers and stakeholders</a:t>
            </a:r>
          </a:p>
        </p:txBody>
      </p:sp>
      <p:cxnSp>
        <p:nvCxnSpPr>
          <p:cNvPr id="85" name="Straight Arrow Connector 224"/>
          <p:cNvCxnSpPr>
            <a:stCxn id="84" idx="2"/>
            <a:endCxn id="4" idx="0"/>
          </p:cNvCxnSpPr>
          <p:nvPr/>
        </p:nvCxnSpPr>
        <p:spPr>
          <a:xfrm>
            <a:off x="3058048" y="1992151"/>
            <a:ext cx="0" cy="271942"/>
          </a:xfrm>
          <a:prstGeom prst="straightConnector1">
            <a:avLst/>
          </a:prstGeom>
          <a:ln>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97" name="TextBox 6"/>
          <p:cNvSpPr txBox="1"/>
          <p:nvPr/>
        </p:nvSpPr>
        <p:spPr>
          <a:xfrm>
            <a:off x="7584178" y="3824528"/>
            <a:ext cx="1040989" cy="452615"/>
          </a:xfrm>
          <a:prstGeom prst="rect">
            <a:avLst/>
          </a:prstGeom>
          <a:ln>
            <a:solidFill>
              <a:srgbClr val="00B05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Become a case study </a:t>
            </a:r>
          </a:p>
        </p:txBody>
      </p:sp>
      <p:cxnSp>
        <p:nvCxnSpPr>
          <p:cNvPr id="228" name="Straight Arrow Connector 227"/>
          <p:cNvCxnSpPr>
            <a:stCxn id="81" idx="0"/>
            <a:endCxn id="4" idx="2"/>
          </p:cNvCxnSpPr>
          <p:nvPr/>
        </p:nvCxnSpPr>
        <p:spPr>
          <a:xfrm flipV="1">
            <a:off x="1571226" y="2716708"/>
            <a:ext cx="1545932" cy="180187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Connector: Elbow 229"/>
          <p:cNvCxnSpPr>
            <a:stCxn id="7" idx="0"/>
            <a:endCxn id="16" idx="2"/>
          </p:cNvCxnSpPr>
          <p:nvPr/>
        </p:nvCxnSpPr>
        <p:spPr>
          <a:xfrm rot="5400000" flipH="1" flipV="1">
            <a:off x="972911" y="2940383"/>
            <a:ext cx="384352" cy="93575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a:stCxn id="81" idx="0"/>
            <a:endCxn id="7" idx="3"/>
          </p:cNvCxnSpPr>
          <p:nvPr/>
        </p:nvCxnSpPr>
        <p:spPr>
          <a:xfrm flipH="1" flipV="1">
            <a:off x="1186413" y="3923603"/>
            <a:ext cx="384813" cy="59497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Connector: Elbow 246"/>
          <p:cNvCxnSpPr>
            <a:stCxn id="30" idx="2"/>
            <a:endCxn id="97" idx="3"/>
          </p:cNvCxnSpPr>
          <p:nvPr/>
        </p:nvCxnSpPr>
        <p:spPr>
          <a:xfrm rot="5400000" flipH="1">
            <a:off x="8807256" y="3868748"/>
            <a:ext cx="701120" cy="1065297"/>
          </a:xfrm>
          <a:prstGeom prst="bentConnector4">
            <a:avLst>
              <a:gd name="adj1" fmla="val -55442"/>
              <a:gd name="adj2" fmla="val 78237"/>
            </a:avLst>
          </a:prstGeom>
          <a:ln>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1" idx="0"/>
            <a:endCxn id="141" idx="1"/>
          </p:cNvCxnSpPr>
          <p:nvPr/>
        </p:nvCxnSpPr>
        <p:spPr>
          <a:xfrm flipV="1">
            <a:off x="1571226" y="1737270"/>
            <a:ext cx="5903007" cy="278131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p:cNvCxnSpPr>
            <a:stCxn id="11" idx="3"/>
            <a:endCxn id="84" idx="0"/>
          </p:cNvCxnSpPr>
          <p:nvPr/>
        </p:nvCxnSpPr>
        <p:spPr>
          <a:xfrm>
            <a:off x="2138680" y="1149018"/>
            <a:ext cx="919368" cy="209472"/>
          </a:xfrm>
          <a:prstGeom prst="bentConnector2">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19" name="Arc 18"/>
          <p:cNvSpPr/>
          <p:nvPr/>
        </p:nvSpPr>
        <p:spPr>
          <a:xfrm rot="14342610">
            <a:off x="7584626" y="4005564"/>
            <a:ext cx="44823"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ookman Old Style" panose="02050604050505020204"/>
              <a:ea typeface="+mn-ea"/>
              <a:cs typeface="+mn-cs"/>
            </a:endParaRPr>
          </a:p>
        </p:txBody>
      </p:sp>
      <p:cxnSp>
        <p:nvCxnSpPr>
          <p:cNvPr id="229" name="Connector: Elbow 228"/>
          <p:cNvCxnSpPr>
            <a:stCxn id="97" idx="1"/>
            <a:endCxn id="81" idx="2"/>
          </p:cNvCxnSpPr>
          <p:nvPr/>
        </p:nvCxnSpPr>
        <p:spPr>
          <a:xfrm rot="10800000" flipV="1">
            <a:off x="1571226" y="4050836"/>
            <a:ext cx="6012952" cy="739314"/>
          </a:xfrm>
          <a:prstGeom prst="bentConnector4">
            <a:avLst>
              <a:gd name="adj1" fmla="val 4700"/>
              <a:gd name="adj2" fmla="val 130921"/>
            </a:avLst>
          </a:prstGeom>
          <a:ln>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50" name="Connector: Elbow 249"/>
          <p:cNvCxnSpPr>
            <a:stCxn id="7" idx="2"/>
          </p:cNvCxnSpPr>
          <p:nvPr/>
        </p:nvCxnSpPr>
        <p:spPr>
          <a:xfrm rot="5400000" flipH="1" flipV="1">
            <a:off x="4295318" y="-163086"/>
            <a:ext cx="811744" cy="8007963"/>
          </a:xfrm>
          <a:prstGeom prst="bentConnector4">
            <a:avLst>
              <a:gd name="adj1" fmla="val -17490"/>
              <a:gd name="adj2" fmla="val 103416"/>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4" idx="3"/>
            <a:endCxn id="197" idx="1"/>
          </p:cNvCxnSpPr>
          <p:nvPr/>
        </p:nvCxnSpPr>
        <p:spPr>
          <a:xfrm>
            <a:off x="3643467" y="1675321"/>
            <a:ext cx="1617643" cy="2167058"/>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84" idx="3"/>
            <a:endCxn id="48" idx="1"/>
          </p:cNvCxnSpPr>
          <p:nvPr/>
        </p:nvCxnSpPr>
        <p:spPr>
          <a:xfrm>
            <a:off x="3643467" y="1675321"/>
            <a:ext cx="1512748" cy="1421"/>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11311128" y="5905131"/>
            <a:ext cx="64008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B6F1C94-AEEE-4AAC-9F3E-0F19D71E64AB}" type="slidenum">
              <a:rPr kumimoji="0" lang="en-US" sz="1400" b="1" i="0" u="none" strike="noStrike" kern="1200" cap="none" spc="0" normalizeH="0" baseline="0" noProof="0" smtClean="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1400" b="1"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95" name="TextBox 94"/>
          <p:cNvSpPr txBox="1"/>
          <p:nvPr/>
        </p:nvSpPr>
        <p:spPr>
          <a:xfrm>
            <a:off x="7187208" y="5796404"/>
            <a:ext cx="2334632" cy="246221"/>
          </a:xfrm>
          <a:prstGeom prst="rect">
            <a:avLst/>
          </a:prstGeom>
          <a:no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High interactive process</a:t>
            </a:r>
          </a:p>
        </p:txBody>
      </p:sp>
      <p:sp>
        <p:nvSpPr>
          <p:cNvPr id="226" name="TextBox 225"/>
          <p:cNvSpPr txBox="1"/>
          <p:nvPr/>
        </p:nvSpPr>
        <p:spPr>
          <a:xfrm>
            <a:off x="7562916" y="761883"/>
            <a:ext cx="1067000"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1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Implementation</a:t>
            </a:r>
            <a:endParaRPr kumimoji="0" lang="en-US" sz="11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27" name="TextBox 226"/>
          <p:cNvSpPr txBox="1"/>
          <p:nvPr/>
        </p:nvSpPr>
        <p:spPr>
          <a:xfrm>
            <a:off x="0" y="9360"/>
            <a:ext cx="12192000" cy="400110"/>
          </a:xfrm>
          <a:prstGeom prst="rect">
            <a:avLst/>
          </a:prstGeom>
          <a:noFill/>
        </p:spPr>
        <p:txBody>
          <a:bodyPr wrap="square" rtlCol="0">
            <a:spAutoFit/>
          </a:bodyPr>
          <a:lstStyle/>
          <a:p>
            <a:pPr lvl="0" algn="ctr" defTabSz="457200">
              <a:defRPr/>
            </a:pPr>
            <a:r>
              <a:rPr lang="en-US" sz="2000" b="1" smtClean="0"/>
              <a:t>BBF Program Impact Pathways (PIP) Domains Explored with the BBF-Mexico Committee Member Interview </a:t>
            </a:r>
            <a:r>
              <a:rPr lang="en-US" sz="2000" b="1"/>
              <a:t>G</a:t>
            </a:r>
            <a:r>
              <a:rPr lang="en-US" sz="2000" b="1" smtClean="0"/>
              <a:t>uide</a:t>
            </a:r>
            <a:endParaRPr kumimoji="0" lang="en-US" sz="2000" b="1" i="0" u="none" strike="noStrike" kern="1200" cap="none" spc="0" normalizeH="0" baseline="0" noProof="0">
              <a:ln>
                <a:noFill/>
              </a:ln>
              <a:solidFill>
                <a:prstClr val="black"/>
              </a:solidFill>
              <a:effectLst/>
              <a:uLnTx/>
              <a:uFillTx/>
              <a:latin typeface="Calibri" charset="0"/>
              <a:ea typeface="Calibri" charset="0"/>
              <a:cs typeface="Calibri" charset="0"/>
            </a:endParaRPr>
          </a:p>
        </p:txBody>
      </p:sp>
      <p:cxnSp>
        <p:nvCxnSpPr>
          <p:cNvPr id="253" name="Connector: Curved 252"/>
          <p:cNvCxnSpPr>
            <a:stCxn id="80" idx="1"/>
            <a:endCxn id="231" idx="1"/>
          </p:cNvCxnSpPr>
          <p:nvPr/>
        </p:nvCxnSpPr>
        <p:spPr>
          <a:xfrm rot="10800000" flipH="1">
            <a:off x="7462209" y="3283608"/>
            <a:ext cx="80003" cy="1642831"/>
          </a:xfrm>
          <a:prstGeom prst="curvedConnector3">
            <a:avLst>
              <a:gd name="adj1" fmla="val -285739"/>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44" name="Connector: Elbow 43"/>
          <p:cNvCxnSpPr>
            <a:stCxn id="80" idx="2"/>
            <a:endCxn id="11" idx="1"/>
          </p:cNvCxnSpPr>
          <p:nvPr/>
        </p:nvCxnSpPr>
        <p:spPr>
          <a:xfrm rot="5400000" flipH="1">
            <a:off x="2528857" y="-295767"/>
            <a:ext cx="4094250" cy="6983820"/>
          </a:xfrm>
          <a:prstGeom prst="bentConnector4">
            <a:avLst>
              <a:gd name="adj1" fmla="val -2130"/>
              <a:gd name="adj2" fmla="val 113802"/>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1017317" y="6386444"/>
            <a:ext cx="10820336" cy="246221"/>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Technical assistance/ training </a:t>
            </a:r>
          </a:p>
        </p:txBody>
      </p:sp>
      <p:grpSp>
        <p:nvGrpSpPr>
          <p:cNvPr id="106" name="Group 105"/>
          <p:cNvGrpSpPr/>
          <p:nvPr/>
        </p:nvGrpSpPr>
        <p:grpSpPr>
          <a:xfrm>
            <a:off x="217770" y="4824797"/>
            <a:ext cx="2263644" cy="494424"/>
            <a:chOff x="811372" y="2138"/>
            <a:chExt cx="2342112" cy="514040"/>
          </a:xfrm>
        </p:grpSpPr>
        <p:sp>
          <p:nvSpPr>
            <p:cNvPr id="107" name="Chevron 106"/>
            <p:cNvSpPr/>
            <p:nvPr/>
          </p:nvSpPr>
          <p:spPr>
            <a:xfrm>
              <a:off x="960516" y="2138"/>
              <a:ext cx="1914102" cy="514040"/>
            </a:xfrm>
            <a:prstGeom prst="chevron">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US"/>
            </a:p>
          </p:txBody>
        </p:sp>
        <p:sp>
          <p:nvSpPr>
            <p:cNvPr id="108" name="Chevron 4"/>
            <p:cNvSpPr/>
            <p:nvPr/>
          </p:nvSpPr>
          <p:spPr>
            <a:xfrm>
              <a:off x="811372" y="2138"/>
              <a:ext cx="2342112" cy="51404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lang="en-US" sz="2200" b="1" kern="1200" smtClean="0"/>
                <a:t>Before BBFI</a:t>
              </a:r>
              <a:endParaRPr lang="en-US" sz="2200" b="1" kern="1200"/>
            </a:p>
          </p:txBody>
        </p:sp>
      </p:grpSp>
      <p:grpSp>
        <p:nvGrpSpPr>
          <p:cNvPr id="109" name="Group 108"/>
          <p:cNvGrpSpPr/>
          <p:nvPr/>
        </p:nvGrpSpPr>
        <p:grpSpPr>
          <a:xfrm>
            <a:off x="2167128" y="4822318"/>
            <a:ext cx="2065347" cy="488768"/>
            <a:chOff x="-42666" y="945374"/>
            <a:chExt cx="2533197" cy="581024"/>
          </a:xfrm>
        </p:grpSpPr>
        <p:sp>
          <p:nvSpPr>
            <p:cNvPr id="110" name="Chevron 109"/>
            <p:cNvSpPr/>
            <p:nvPr/>
          </p:nvSpPr>
          <p:spPr>
            <a:xfrm>
              <a:off x="-42666" y="945374"/>
              <a:ext cx="2533197" cy="581024"/>
            </a:xfrm>
            <a:prstGeom prst="chevron">
              <a:avLst/>
            </a:prstGeom>
          </p:spPr>
          <p:style>
            <a:lnRef idx="0">
              <a:schemeClr val="lt1">
                <a:hueOff val="0"/>
                <a:satOff val="0"/>
                <a:lumOff val="0"/>
                <a:alphaOff val="0"/>
              </a:schemeClr>
            </a:lnRef>
            <a:fillRef idx="3">
              <a:schemeClr val="accent4">
                <a:hueOff val="5197846"/>
                <a:satOff val="-23984"/>
                <a:lumOff val="883"/>
                <a:alphaOff val="0"/>
              </a:schemeClr>
            </a:fillRef>
            <a:effectRef idx="2">
              <a:schemeClr val="accent4">
                <a:hueOff val="5197846"/>
                <a:satOff val="-23984"/>
                <a:lumOff val="883"/>
                <a:alphaOff val="0"/>
              </a:schemeClr>
            </a:effectRef>
            <a:fontRef idx="minor">
              <a:schemeClr val="lt1"/>
            </a:fontRef>
          </p:style>
        </p:sp>
        <p:sp>
          <p:nvSpPr>
            <p:cNvPr id="111" name="Chevron 4"/>
            <p:cNvSpPr/>
            <p:nvPr/>
          </p:nvSpPr>
          <p:spPr>
            <a:xfrm>
              <a:off x="289214" y="953035"/>
              <a:ext cx="1914635" cy="5733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17780" rIns="0" bIns="17780" numCol="1" spcCol="1270" anchor="ctr" anchorCtr="0">
              <a:noAutofit/>
            </a:bodyPr>
            <a:lstStyle/>
            <a:p>
              <a:pPr lvl="0" algn="ctr" defTabSz="1244600" rtl="0">
                <a:lnSpc>
                  <a:spcPct val="90000"/>
                </a:lnSpc>
                <a:spcBef>
                  <a:spcPct val="0"/>
                </a:spcBef>
                <a:spcAft>
                  <a:spcPct val="35000"/>
                </a:spcAft>
              </a:pPr>
              <a:r>
                <a:rPr lang="en-US" sz="2200" b="1" kern="1200" smtClean="0"/>
                <a:t>During BBFI</a:t>
              </a:r>
              <a:endParaRPr lang="en-US" sz="2200" b="1" kern="1200"/>
            </a:p>
          </p:txBody>
        </p:sp>
      </p:grpSp>
      <p:grpSp>
        <p:nvGrpSpPr>
          <p:cNvPr id="112" name="Group 111"/>
          <p:cNvGrpSpPr/>
          <p:nvPr/>
        </p:nvGrpSpPr>
        <p:grpSpPr>
          <a:xfrm>
            <a:off x="4194988" y="4835411"/>
            <a:ext cx="2589257" cy="466819"/>
            <a:chOff x="374218" y="644903"/>
            <a:chExt cx="3170646" cy="624604"/>
          </a:xfrm>
        </p:grpSpPr>
        <p:sp>
          <p:nvSpPr>
            <p:cNvPr id="113" name="Chevron 112"/>
            <p:cNvSpPr/>
            <p:nvPr/>
          </p:nvSpPr>
          <p:spPr>
            <a:xfrm>
              <a:off x="374218" y="644903"/>
              <a:ext cx="3170646" cy="624604"/>
            </a:xfrm>
            <a:prstGeom prst="chevron">
              <a:avLst/>
            </a:prstGeom>
          </p:spPr>
          <p:style>
            <a:lnRef idx="0">
              <a:schemeClr val="lt1">
                <a:hueOff val="0"/>
                <a:satOff val="0"/>
                <a:lumOff val="0"/>
                <a:alphaOff val="0"/>
              </a:schemeClr>
            </a:lnRef>
            <a:fillRef idx="3">
              <a:schemeClr val="accent4">
                <a:hueOff val="10395692"/>
                <a:satOff val="-47968"/>
                <a:lumOff val="1765"/>
                <a:alphaOff val="0"/>
              </a:schemeClr>
            </a:fillRef>
            <a:effectRef idx="2">
              <a:schemeClr val="accent4">
                <a:hueOff val="10395692"/>
                <a:satOff val="-47968"/>
                <a:lumOff val="1765"/>
                <a:alphaOff val="0"/>
              </a:schemeClr>
            </a:effectRef>
            <a:fontRef idx="minor">
              <a:schemeClr val="lt1"/>
            </a:fontRef>
          </p:style>
        </p:sp>
        <p:sp>
          <p:nvSpPr>
            <p:cNvPr id="114" name="Chevron 4"/>
            <p:cNvSpPr/>
            <p:nvPr/>
          </p:nvSpPr>
          <p:spPr>
            <a:xfrm>
              <a:off x="686520" y="644903"/>
              <a:ext cx="2546042" cy="624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2200" b="1" kern="1200" smtClean="0"/>
                <a:t>After BBFI</a:t>
              </a:r>
              <a:endParaRPr lang="en-US" sz="2200" b="1" kern="1200"/>
            </a:p>
          </p:txBody>
        </p:sp>
      </p:grpSp>
      <p:pic>
        <p:nvPicPr>
          <p:cNvPr id="115" name="Picture 1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59" y="1276032"/>
            <a:ext cx="431905" cy="441684"/>
          </a:xfrm>
          <a:prstGeom prst="rect">
            <a:avLst/>
          </a:prstGeom>
        </p:spPr>
      </p:pic>
      <p:pic>
        <p:nvPicPr>
          <p:cNvPr id="116" name="Picture 115"/>
          <p:cNvPicPr>
            <a:picLocks noChangeAspect="1"/>
          </p:cNvPicPr>
          <p:nvPr/>
        </p:nvPicPr>
        <p:blipFill rotWithShape="1">
          <a:blip r:embed="rId4"/>
          <a:srcRect l="842" r="7360" b="2376"/>
          <a:stretch/>
        </p:blipFill>
        <p:spPr>
          <a:xfrm>
            <a:off x="10689314" y="4415137"/>
            <a:ext cx="1370882" cy="877052"/>
          </a:xfrm>
          <a:prstGeom prst="rect">
            <a:avLst/>
          </a:prstGeom>
          <a:solidFill>
            <a:schemeClr val="bg1"/>
          </a:solidFill>
          <a:ln>
            <a:solidFill>
              <a:schemeClr val="accent1"/>
            </a:solidFill>
          </a:ln>
        </p:spPr>
      </p:pic>
    </p:spTree>
    <p:extLst>
      <p:ext uri="{BB962C8B-B14F-4D97-AF65-F5344CB8AC3E}">
        <p14:creationId xmlns:p14="http://schemas.microsoft.com/office/powerpoint/2010/main" val="857438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B47AA7"/>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7180</TotalTime>
  <Words>3950</Words>
  <Application>Microsoft Office PowerPoint</Application>
  <PresentationFormat>Widescreen</PresentationFormat>
  <Paragraphs>516</Paragraphs>
  <Slides>35</Slides>
  <Notes>35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.AppleSystemUIFont</vt:lpstr>
      <vt:lpstr>.LucidaGrandeUI</vt:lpstr>
      <vt:lpstr>Arial</vt:lpstr>
      <vt:lpstr>Arial Narrow</vt:lpstr>
      <vt:lpstr>Bookman Old Style</vt:lpstr>
      <vt:lpstr>Calibri</vt:lpstr>
      <vt:lpstr>Calibri Light</vt:lpstr>
      <vt:lpstr>Century Gothic</vt:lpstr>
      <vt:lpstr>Georgia</vt:lpstr>
      <vt:lpstr>LucidaGrande</vt:lpstr>
      <vt:lpstr>Myriad Pro</vt:lpstr>
      <vt:lpstr>Wingdings</vt:lpstr>
      <vt:lpstr>Office Theme</vt:lpstr>
      <vt:lpstr>PowerPoint Presentation</vt:lpstr>
      <vt:lpstr>BBF-Ghana Committee Member Interviews: Qualitative Analysis Training Agenda</vt:lpstr>
      <vt:lpstr>BBF-Ghana Committee Member Interviews: Objectives</vt:lpstr>
      <vt:lpstr>Qualitative v. Quantitative Research Design</vt:lpstr>
      <vt:lpstr>Qualitative v. Quantitative Research Design</vt:lpstr>
      <vt:lpstr>Qualitative v. Quantitative Research Design</vt:lpstr>
      <vt:lpstr>PowerPoint Presentation</vt:lpstr>
      <vt:lpstr>PowerPoint Presentation</vt:lpstr>
      <vt:lpstr>PowerPoint Presentation</vt:lpstr>
      <vt:lpstr>PowerPoint Presentation</vt:lpstr>
      <vt:lpstr>PowerPoint Presentation</vt:lpstr>
      <vt:lpstr>BBF-Mexico Committee Member Interviews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BBF-Ghana Committee Member Interviews: Qualitative Analysis Training</vt:lpstr>
      <vt:lpstr>PowerPoint Presentation</vt:lpstr>
      <vt:lpstr>PowerPoint Presentation</vt:lpstr>
      <vt:lpstr>        Acknowledgements</vt:lpstr>
      <vt:lpstr>        Additional Qualitative Analysis References</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Katie Doucet</cp:lastModifiedBy>
  <cp:revision>476</cp:revision>
  <dcterms:created xsi:type="dcterms:W3CDTF">2016-10-26T16:35:43Z</dcterms:created>
  <dcterms:modified xsi:type="dcterms:W3CDTF">2019-03-21T17:50:12Z</dcterms:modified>
</cp:coreProperties>
</file>