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492" r:id="rId2"/>
    <p:sldId id="524" r:id="rId3"/>
    <p:sldId id="464" r:id="rId4"/>
    <p:sldId id="526" r:id="rId5"/>
    <p:sldId id="437" r:id="rId6"/>
    <p:sldId id="522" r:id="rId7"/>
    <p:sldId id="518" r:id="rId8"/>
    <p:sldId id="52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ce Carroll" initials="GC" lastIdx="3" clrIdx="0">
    <p:extLst/>
  </p:cmAuthor>
  <p:cmAuthor id="2" name="Grace Carroll" initials="GC [2]" lastIdx="1" clrIdx="1">
    <p:extLst/>
  </p:cmAuthor>
  <p:cmAuthor id="3" name="Grace Carroll" initials="GC [3]" lastIdx="1" clrIdx="2">
    <p:extLst/>
  </p:cmAuthor>
  <p:cmAuthor id="4" name="Grace Carroll" initials="GC [4]" lastIdx="1" clrIdx="3">
    <p:extLst/>
  </p:cmAuthor>
  <p:cmAuthor id="5" name="Grace Carroll" initials="GC [5]" lastIdx="1" clrIdx="4">
    <p:extLst/>
  </p:cmAuthor>
  <p:cmAuthor id="6" name="Grace Carroll" initials="GC [6]" lastIdx="1" clrIdx="5">
    <p:extLst/>
  </p:cmAuthor>
  <p:cmAuthor id="7" name="Grace Carroll" initials="GC [7]" lastIdx="1" clrIdx="6">
    <p:extLst/>
  </p:cmAuthor>
  <p:cmAuthor id="8" name="Grace Carroll" initials="GC [8]" lastIdx="1" clrIdx="7">
    <p:extLst/>
  </p:cmAuthor>
  <p:cmAuthor id="9" name="Grace Carroll" initials="GC [9]" lastIdx="1" clrIdx="8">
    <p:extLst/>
  </p:cmAuthor>
  <p:cmAuthor id="10" name="Grace Carroll" initials="GC [10]" lastIdx="1" clrIdx="9">
    <p:extLst/>
  </p:cmAuthor>
  <p:cmAuthor id="11" name="Grace Carroll" initials="GC [11]" lastIdx="1" clrIdx="10">
    <p:extLst/>
  </p:cmAuthor>
  <p:cmAuthor id="12" name="Grace Carroll" initials="GC [12]" lastIdx="1" clrIdx="11">
    <p:extLst/>
  </p:cmAuthor>
  <p:cmAuthor id="13" name="Grace Carroll" initials="GC [13]" lastIdx="1" clrIdx="12">
    <p:extLst/>
  </p:cmAuthor>
  <p:cmAuthor id="14" name="Grace Carroll" initials="GC [14]" lastIdx="1" clrIdx="13">
    <p:extLst/>
  </p:cmAuthor>
  <p:cmAuthor id="15" name="Grace Carroll" initials="GC [15]" lastIdx="1" clrIdx="14">
    <p:extLst/>
  </p:cmAuthor>
  <p:cmAuthor id="16" name="Grace Carroll" initials="GC [16]" lastIdx="1" clrIdx="15">
    <p:extLst/>
  </p:cmAuthor>
  <p:cmAuthor id="17" name="Grace Carroll" initials="GC [17]" lastIdx="1" clrIdx="16">
    <p:extLst/>
  </p:cmAuthor>
  <p:cmAuthor id="18" name="Grace Carroll" initials="GC [18]" lastIdx="1" clrIdx="17">
    <p:extLst/>
  </p:cmAuthor>
  <p:cmAuthor id="19" name="Grace Carroll" initials="GC [19]" lastIdx="1" clrIdx="18">
    <p:extLst/>
  </p:cmAuthor>
  <p:cmAuthor id="20" name="Grace Carroll" initials="GC [20]" lastIdx="1" clrIdx="19">
    <p:extLst/>
  </p:cmAuthor>
  <p:cmAuthor id="21" name="Microsoft Office User" initials="Office" lastIdx="36" clrIdx="20">
    <p:extLst/>
  </p:cmAuthor>
  <p:cmAuthor id="22" name="Microsoft Office User" initials="Office [2]" lastIdx="1" clrIdx="21">
    <p:extLst/>
  </p:cmAuthor>
  <p:cmAuthor id="23" name="Microsoft Office User" initials="Office [3]" lastIdx="1" clrIdx="22">
    <p:extLst/>
  </p:cmAuthor>
  <p:cmAuthor id="24" name="Microsoft Office User" initials="Office [4]" lastIdx="1" clrIdx="23">
    <p:extLst/>
  </p:cmAuthor>
  <p:cmAuthor id="25" name="Microsoft Office User" initials="Office [5]" lastIdx="1" clrIdx="24">
    <p:extLst/>
  </p:cmAuthor>
  <p:cmAuthor id="26" name="Buccini, Gabriela" initials="BG" lastIdx="9" clrIdx="2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7BA8"/>
    <a:srgbClr val="445369"/>
    <a:srgbClr val="8397B0"/>
    <a:srgbClr val="ADB8CA"/>
    <a:srgbClr val="44536A"/>
    <a:srgbClr val="59A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7" autoAdjust="0"/>
    <p:restoredTop sz="80894" autoAdjust="0"/>
  </p:normalViewPr>
  <p:slideViewPr>
    <p:cSldViewPr snapToGrid="0" snapToObjects="1">
      <p:cViewPr>
        <p:scale>
          <a:sx n="99" d="100"/>
          <a:sy n="99" d="100"/>
        </p:scale>
        <p:origin x="41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F5C73-F315-194A-A984-1B6672232242}" type="datetimeFigureOut">
              <a:rPr lang="en-US" smtClean="0"/>
              <a:t>6/23/18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4F5E2-1892-7246-BC67-21CE6164C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9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Now, we are going to discuss </a:t>
            </a:r>
            <a:r>
              <a:rPr lang="en-US" baseline="0" dirty="0"/>
              <a:t>BBF </a:t>
            </a:r>
            <a:r>
              <a:rPr lang="en-US" baseline="0" dirty="0" err="1"/>
              <a:t>Infographs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4F5E2-1892-7246-BC67-21CE6164C3C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228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First I will review the aims of the BBF </a:t>
            </a:r>
            <a:r>
              <a:rPr lang="en-US" dirty="0" err="1"/>
              <a:t>infograph</a:t>
            </a:r>
            <a:endParaRPr lang="en-US" dirty="0"/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Then. I will describe what goes on the BBF </a:t>
            </a:r>
            <a:r>
              <a:rPr lang="en-US" dirty="0" err="1"/>
              <a:t>infograph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4F5E2-1892-7246-BC67-21CE6164C3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04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trike="noStrike" baseline="0" dirty="0"/>
              <a:t>As Cara has mentioned, </a:t>
            </a:r>
            <a:r>
              <a:rPr lang="en-US" strike="noStrike" dirty="0"/>
              <a:t>there are many different types of briefs</a:t>
            </a:r>
            <a:r>
              <a:rPr lang="en-US" strike="noStrike" baseline="0" dirty="0"/>
              <a:t> that communicate policy ideas or proposed actions. I will be presenting on what goes into making an </a:t>
            </a:r>
            <a:r>
              <a:rPr lang="en-US" strike="noStrike" baseline="0" dirty="0" err="1"/>
              <a:t>infograph</a:t>
            </a:r>
            <a:r>
              <a:rPr lang="en-US" strike="noStrike" baseline="0" dirty="0"/>
              <a:t> in the context of BBF.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trike="noStrike" baseline="0" dirty="0"/>
              <a:t>The BFF </a:t>
            </a:r>
            <a:r>
              <a:rPr lang="en-US" strike="noStrike" baseline="0" dirty="0" err="1"/>
              <a:t>inforgraph</a:t>
            </a:r>
            <a:r>
              <a:rPr lang="en-US" strike="noStrike" baseline="0" dirty="0"/>
              <a:t> is a one page document whose purpose is to </a:t>
            </a:r>
            <a:r>
              <a:rPr lang="en-US" sz="1200" b="0" i="0" strike="noStrike" baseline="0" dirty="0">
                <a:solidFill>
                  <a:srgbClr val="445369"/>
                </a:solidFill>
                <a:latin typeface="Calibri Light" charset="0"/>
                <a:cs typeface="Calibri Light" charset="0"/>
              </a:rPr>
              <a:t>d</a:t>
            </a:r>
            <a:r>
              <a:rPr lang="en-US" sz="1200" b="0" i="0" dirty="0">
                <a:solidFill>
                  <a:srgbClr val="445369"/>
                </a:solidFill>
                <a:latin typeface="Calibri Light" charset="0"/>
                <a:ea typeface="Calibri Light" charset="0"/>
                <a:cs typeface="Calibri Light" charset="0"/>
              </a:rPr>
              <a:t>isseminate policy recommendations and summarize all policy evidence for stakeholders and the general public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b="0" i="0" dirty="0">
                <a:solidFill>
                  <a:srgbClr val="445369"/>
                </a:solidFill>
                <a:latin typeface="Calibri Light" charset="0"/>
                <a:ea typeface="Calibri Light" charset="0"/>
                <a:cs typeface="Calibri Light" charset="0"/>
              </a:rPr>
              <a:t>This will be prepared </a:t>
            </a:r>
            <a:r>
              <a:rPr lang="en-US" sz="1200" b="0" i="0" u="sng" dirty="0">
                <a:solidFill>
                  <a:srgbClr val="445369"/>
                </a:solidFill>
                <a:latin typeface="Calibri Light" charset="0"/>
                <a:ea typeface="Calibri Light" charset="0"/>
                <a:cs typeface="Calibri Light" charset="0"/>
              </a:rPr>
              <a:t>between</a:t>
            </a:r>
            <a:r>
              <a:rPr lang="en-US" sz="1200" b="0" i="0" dirty="0">
                <a:solidFill>
                  <a:srgbClr val="445369"/>
                </a:solidFill>
                <a:latin typeface="Calibri Light" charset="0"/>
                <a:ea typeface="Calibri Light" charset="0"/>
                <a:cs typeface="Calibri Light" charset="0"/>
              </a:rPr>
              <a:t> the 4</a:t>
            </a:r>
            <a:r>
              <a:rPr lang="en-US" sz="1200" b="0" i="0" baseline="30000" dirty="0">
                <a:solidFill>
                  <a:srgbClr val="445369"/>
                </a:solidFill>
                <a:latin typeface="Calibri Light" charset="0"/>
                <a:ea typeface="Calibri Light" charset="0"/>
                <a:cs typeface="Calibri Light" charset="0"/>
              </a:rPr>
              <a:t>th</a:t>
            </a:r>
            <a:r>
              <a:rPr lang="en-US" sz="1200" b="0" i="0" dirty="0">
                <a:solidFill>
                  <a:srgbClr val="445369"/>
                </a:solidFill>
                <a:latin typeface="Calibri Light" charset="0"/>
                <a:ea typeface="Calibri Light" charset="0"/>
                <a:cs typeface="Calibri Light" charset="0"/>
              </a:rPr>
              <a:t>/5</a:t>
            </a:r>
            <a:r>
              <a:rPr lang="en-US" sz="1200" b="0" i="0" baseline="30000" dirty="0">
                <a:solidFill>
                  <a:srgbClr val="445369"/>
                </a:solidFill>
                <a:latin typeface="Calibri Light" charset="0"/>
                <a:ea typeface="Calibri Light" charset="0"/>
                <a:cs typeface="Calibri Light" charset="0"/>
              </a:rPr>
              <a:t>th</a:t>
            </a:r>
            <a:r>
              <a:rPr lang="en-US" sz="1200" b="0" i="0" dirty="0">
                <a:solidFill>
                  <a:srgbClr val="445369"/>
                </a:solidFill>
                <a:latin typeface="Calibri Light" charset="0"/>
                <a:ea typeface="Calibri Light" charset="0"/>
                <a:cs typeface="Calibri Light" charset="0"/>
              </a:rPr>
              <a:t> meeting and will be used both </a:t>
            </a:r>
            <a:r>
              <a:rPr lang="en-US" sz="1200" b="0" i="0" u="sng" dirty="0">
                <a:solidFill>
                  <a:srgbClr val="445369"/>
                </a:solidFill>
                <a:latin typeface="Calibri Light" charset="0"/>
                <a:ea typeface="Calibri Light" charset="0"/>
                <a:cs typeface="Calibri Light" charset="0"/>
              </a:rPr>
              <a:t>at</a:t>
            </a:r>
            <a:r>
              <a:rPr lang="en-US" sz="1200" b="0" i="0" dirty="0">
                <a:solidFill>
                  <a:srgbClr val="445369"/>
                </a:solidFill>
                <a:latin typeface="Calibri Light" charset="0"/>
                <a:ea typeface="Calibri Light" charset="0"/>
                <a:cs typeface="Calibri Light" charset="0"/>
              </a:rPr>
              <a:t> and </a:t>
            </a:r>
            <a:r>
              <a:rPr lang="en-US" sz="1200" b="0" i="0" u="sng" dirty="0">
                <a:solidFill>
                  <a:srgbClr val="445369"/>
                </a:solidFill>
                <a:latin typeface="Calibri Light" charset="0"/>
                <a:ea typeface="Calibri Light" charset="0"/>
                <a:cs typeface="Calibri Light" charset="0"/>
              </a:rPr>
              <a:t>after</a:t>
            </a:r>
            <a:r>
              <a:rPr lang="en-US" sz="1200" b="0" i="0" dirty="0">
                <a:solidFill>
                  <a:srgbClr val="445369"/>
                </a:solidFill>
                <a:latin typeface="Calibri Light" charset="0"/>
                <a:ea typeface="Calibri Light" charset="0"/>
                <a:cs typeface="Calibri Light" charset="0"/>
              </a:rPr>
              <a:t> the 5</a:t>
            </a:r>
            <a:r>
              <a:rPr lang="en-US" sz="1200" b="0" i="0" baseline="30000" dirty="0">
                <a:solidFill>
                  <a:srgbClr val="445369"/>
                </a:solidFill>
                <a:latin typeface="Calibri Light" charset="0"/>
                <a:ea typeface="Calibri Light" charset="0"/>
                <a:cs typeface="Calibri Light" charset="0"/>
              </a:rPr>
              <a:t>th</a:t>
            </a:r>
            <a:r>
              <a:rPr lang="en-US" sz="1200" b="0" i="0" dirty="0">
                <a:solidFill>
                  <a:srgbClr val="445369"/>
                </a:solidFill>
                <a:latin typeface="Calibri Light" charset="0"/>
                <a:ea typeface="Calibri Light" charset="0"/>
                <a:cs typeface="Calibri Light" charset="0"/>
              </a:rPr>
              <a:t> meeting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4F5E2-1892-7246-BC67-21CE6164C3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67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trike="noStrike" baseline="0" dirty="0"/>
              <a:t>As just described, the </a:t>
            </a:r>
            <a:r>
              <a:rPr lang="en-US" strike="noStrike" baseline="0" dirty="0" err="1"/>
              <a:t>infograph</a:t>
            </a:r>
            <a:r>
              <a:rPr lang="en-US" strike="noStrike" baseline="0" dirty="0"/>
              <a:t> will be developed between the 4</a:t>
            </a:r>
            <a:r>
              <a:rPr lang="en-US" strike="noStrike" baseline="30000" dirty="0"/>
              <a:t>th</a:t>
            </a:r>
            <a:r>
              <a:rPr lang="en-US" strike="noStrike" baseline="0" dirty="0"/>
              <a:t>/5</a:t>
            </a:r>
            <a:r>
              <a:rPr lang="en-US" strike="noStrike" baseline="30000" dirty="0"/>
              <a:t>th</a:t>
            </a:r>
            <a:r>
              <a:rPr lang="en-US" strike="noStrike" baseline="0" dirty="0"/>
              <a:t> meeting and used during and after the 5</a:t>
            </a:r>
            <a:r>
              <a:rPr lang="en-US" strike="noStrike" baseline="30000" dirty="0"/>
              <a:t>th</a:t>
            </a:r>
            <a:r>
              <a:rPr lang="en-US" strike="noStrike" baseline="0" dirty="0"/>
              <a:t> meeting as it can be used to communicate recommendations developed by your countries' committee.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50324-60D8-C546-A568-BB22B1EBF35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31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8397B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445369"/>
                </a:solidFill>
                <a:latin typeface="Calibri Light" charset="0"/>
                <a:ea typeface="Calibri Light" charset="0"/>
                <a:cs typeface="Calibri Light" charset="0"/>
              </a:rPr>
              <a:t>General Aim of </a:t>
            </a:r>
            <a:r>
              <a:rPr lang="en-US" sz="2400" dirty="0" err="1">
                <a:solidFill>
                  <a:srgbClr val="445369"/>
                </a:solidFill>
                <a:latin typeface="Calibri Light" charset="0"/>
                <a:ea typeface="Calibri Light" charset="0"/>
                <a:cs typeface="Calibri Light" charset="0"/>
              </a:rPr>
              <a:t>Infographs</a:t>
            </a:r>
            <a:endParaRPr lang="en-US" sz="2400" dirty="0">
              <a:solidFill>
                <a:srgbClr val="445369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lvl="1">
              <a:buClr>
                <a:srgbClr val="8397B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445369"/>
                </a:solidFill>
                <a:latin typeface="Calibri Light" charset="0"/>
                <a:ea typeface="Calibri Light" charset="0"/>
                <a:cs typeface="Calibri Light" charset="0"/>
              </a:rPr>
              <a:t>Communicate a clear message and that simplify information for a general audience. </a:t>
            </a:r>
          </a:p>
          <a:p>
            <a:pPr>
              <a:buClr>
                <a:srgbClr val="8397B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445369"/>
                </a:solidFill>
                <a:latin typeface="Calibri Light" charset="0"/>
                <a:ea typeface="Calibri Light" charset="0"/>
                <a:cs typeface="Calibri Light" charset="0"/>
              </a:rPr>
              <a:t>BBF Aim of </a:t>
            </a:r>
            <a:r>
              <a:rPr lang="en-US" sz="2400" dirty="0" err="1">
                <a:solidFill>
                  <a:srgbClr val="445369"/>
                </a:solidFill>
                <a:latin typeface="Calibri Light" charset="0"/>
                <a:ea typeface="Calibri Light" charset="0"/>
                <a:cs typeface="Calibri Light" charset="0"/>
              </a:rPr>
              <a:t>Infographs</a:t>
            </a:r>
            <a:r>
              <a:rPr lang="en-US" sz="2400" dirty="0">
                <a:solidFill>
                  <a:srgbClr val="445369"/>
                </a:solidFill>
                <a:latin typeface="Calibri Light" charset="0"/>
                <a:ea typeface="Calibri Light" charset="0"/>
                <a:cs typeface="Calibri Light" charset="0"/>
              </a:rPr>
              <a:t>: </a:t>
            </a:r>
          </a:p>
          <a:p>
            <a:pPr lvl="1">
              <a:buClr>
                <a:srgbClr val="8397B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445369"/>
                </a:solidFill>
                <a:latin typeface="Calibri Light" charset="0"/>
                <a:ea typeface="Calibri Light" charset="0"/>
                <a:cs typeface="Calibri Light" charset="0"/>
              </a:rPr>
              <a:t>Disseminate policy recommendations to general population in given country.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4F5E2-1892-7246-BC67-21CE6164C3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11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4F5E2-1892-7246-BC67-21CE6164C3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78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="1" dirty="0"/>
              <a:t>The first part of the </a:t>
            </a:r>
            <a:r>
              <a:rPr lang="en-US" b="1" dirty="0" err="1"/>
              <a:t>infograph</a:t>
            </a:r>
            <a:r>
              <a:rPr lang="en-US" b="1" dirty="0"/>
              <a:t> should provide a brief explanation of BBF.</a:t>
            </a:r>
          </a:p>
          <a:p>
            <a:pPr marL="685800" lvl="1" indent="-228600">
              <a:buAutoNum type="arabicPeriod"/>
            </a:pPr>
            <a:r>
              <a:rPr lang="en-US" b="0" dirty="0"/>
              <a:t> This document should </a:t>
            </a:r>
            <a:r>
              <a:rPr lang="en-US" dirty="0"/>
              <a:t>be able to stand alone from any other BBF document</a:t>
            </a:r>
          </a:p>
          <a:p>
            <a:pPr marL="228600" indent="-228600">
              <a:buAutoNum type="arabicPeriod"/>
            </a:pPr>
            <a:r>
              <a:rPr lang="en-US" b="1" dirty="0"/>
              <a:t>The second part of the </a:t>
            </a:r>
            <a:r>
              <a:rPr lang="en-US" b="1" dirty="0" err="1"/>
              <a:t>infograph</a:t>
            </a:r>
            <a:r>
              <a:rPr lang="en-US" b="1" dirty="0"/>
              <a:t> includes a Committee’s Top or Priority Recommendations to improve the breastfeeding environment and outcomes within your country</a:t>
            </a:r>
            <a:r>
              <a:rPr lang="en-US" dirty="0"/>
              <a:t>: </a:t>
            </a:r>
          </a:p>
          <a:p>
            <a:pPr marL="685800" lvl="1" indent="-228600">
              <a:buAutoNum type="arabicPeriod"/>
            </a:pPr>
            <a:r>
              <a:rPr lang="en-US" dirty="0"/>
              <a:t>Make sure to define key terminology, interventions, and policies so they are understood by general population</a:t>
            </a:r>
          </a:p>
          <a:p>
            <a:pPr marL="228600" indent="-228600">
              <a:buAutoNum type="arabicPeriod"/>
            </a:pPr>
            <a:r>
              <a:rPr lang="en-US" b="1" dirty="0"/>
              <a:t>The third part of the </a:t>
            </a:r>
            <a:r>
              <a:rPr lang="en-US" b="1" dirty="0" err="1"/>
              <a:t>infograph</a:t>
            </a:r>
            <a:r>
              <a:rPr lang="en-US" b="1" dirty="0"/>
              <a:t> contains a key take away message or strong quote that summarizes the importance of this work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**I will discuss where you can find icons in the branding &amp; design slide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4F5E2-1892-7246-BC67-21CE6164C3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80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We have provided an example of an </a:t>
            </a:r>
            <a:r>
              <a:rPr lang="en-US" baseline="0" dirty="0" err="1"/>
              <a:t>infograph</a:t>
            </a:r>
            <a:r>
              <a:rPr lang="en-US" baseline="0" dirty="0"/>
              <a:t> and template that can be used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As stated before, this template should be modified to meet your countries needs and priority recommendations included on the </a:t>
            </a:r>
            <a:r>
              <a:rPr lang="en-US" baseline="0" dirty="0" err="1"/>
              <a:t>inforgraph</a:t>
            </a:r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4F5E2-1892-7246-BC67-21CE6164C3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84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312821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" y="3375437"/>
            <a:ext cx="6727497" cy="235159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5986914"/>
            <a:ext cx="12192000" cy="871086"/>
          </a:xfrm>
          <a:prstGeom prst="rect">
            <a:avLst/>
          </a:prstGeom>
          <a:solidFill>
            <a:srgbClr val="445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7405-1AA8-4841-9E07-C00D5D730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3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7405-1AA8-4841-9E07-C00D5D730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35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7405-1AA8-4841-9E07-C00D5D730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7405-1AA8-4841-9E07-C00D5D730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33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"/>
            <a:ext cx="12192000" cy="312821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1" y="3375437"/>
            <a:ext cx="6727497" cy="235159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5986914"/>
            <a:ext cx="12192000" cy="871086"/>
          </a:xfrm>
          <a:prstGeom prst="rect">
            <a:avLst/>
          </a:prstGeom>
          <a:solidFill>
            <a:srgbClr val="445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62815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pera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958" y="1594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" y="1594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3986" y="4869160"/>
            <a:ext cx="11152695" cy="1080120"/>
          </a:xfrm>
        </p:spPr>
        <p:txBody>
          <a:bodyPr anchor="b">
            <a:noAutofit/>
          </a:bodyPr>
          <a:lstStyle>
            <a:lvl1pPr algn="r">
              <a:defRPr sz="4062" b="1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>
              <a:defRPr sz="2215">
                <a:solidFill>
                  <a:schemeClr val="tx1"/>
                </a:solidFill>
              </a:defRPr>
            </a:lvl2pPr>
            <a:lvl3pPr>
              <a:defRPr sz="2215">
                <a:solidFill>
                  <a:schemeClr val="tx1"/>
                </a:solidFill>
              </a:defRPr>
            </a:lvl3pPr>
            <a:lvl4pPr>
              <a:defRPr sz="2215">
                <a:solidFill>
                  <a:schemeClr val="tx1"/>
                </a:solidFill>
              </a:defRPr>
            </a:lvl4pPr>
            <a:lvl5pPr>
              <a:defRPr sz="2215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This is a test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3986" y="5891787"/>
            <a:ext cx="11152695" cy="536137"/>
          </a:xfrm>
        </p:spPr>
        <p:txBody>
          <a:bodyPr anchor="t">
            <a:noAutofit/>
          </a:bodyPr>
          <a:lstStyle>
            <a:lvl1pPr algn="r">
              <a:defRPr sz="1846" b="1" baseline="0">
                <a:solidFill>
                  <a:schemeClr val="tx1"/>
                </a:solidFill>
                <a:latin typeface="+mj-lt"/>
              </a:defRPr>
            </a:lvl1pPr>
            <a:lvl2pPr>
              <a:defRPr sz="2215">
                <a:solidFill>
                  <a:schemeClr val="tx1"/>
                </a:solidFill>
              </a:defRPr>
            </a:lvl2pPr>
            <a:lvl3pPr>
              <a:defRPr sz="2215">
                <a:solidFill>
                  <a:schemeClr val="tx1"/>
                </a:solidFill>
              </a:defRPr>
            </a:lvl3pPr>
            <a:lvl4pPr>
              <a:defRPr sz="2215">
                <a:solidFill>
                  <a:schemeClr val="tx1"/>
                </a:solidFill>
              </a:defRPr>
            </a:lvl4pPr>
            <a:lvl5pPr>
              <a:defRPr sz="2215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And this is a test sub-title</a:t>
            </a:r>
          </a:p>
        </p:txBody>
      </p:sp>
      <p:pic>
        <p:nvPicPr>
          <p:cNvPr id="16" name="Afbeelding 3"/>
          <p:cNvPicPr>
            <a:picLocks noChangeAspect="1"/>
          </p:cNvPicPr>
          <p:nvPr userDrawn="1"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1" y="188640"/>
            <a:ext cx="636416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1434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13764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5986914"/>
            <a:ext cx="12192000" cy="871086"/>
          </a:xfrm>
          <a:prstGeom prst="rect">
            <a:avLst/>
          </a:prstGeom>
          <a:solidFill>
            <a:srgbClr val="445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1008"/>
            <a:ext cx="9537834" cy="732154"/>
          </a:xfrm>
        </p:spPr>
        <p:txBody>
          <a:bodyPr/>
          <a:lstStyle>
            <a:lvl1pPr fontAlgn="t">
              <a:lnSpc>
                <a:spcPts val="4600"/>
              </a:lnSpc>
              <a:defRPr b="0" i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48486" cy="3997659"/>
          </a:xfrm>
        </p:spPr>
        <p:txBody>
          <a:bodyPr>
            <a:normAutofit/>
          </a:bodyPr>
          <a:lstStyle>
            <a:lvl1pPr marL="274320" indent="-274320">
              <a:spcAft>
                <a:spcPts val="600"/>
              </a:spcAft>
              <a:buClr>
                <a:srgbClr val="B57BA8"/>
              </a:buClr>
              <a:buFont typeface=".LucidaGrandeUI" charset="0"/>
              <a:buChar char="▸"/>
              <a:defRPr sz="3400" b="0" i="0">
                <a:latin typeface="Myriad Pro" charset="0"/>
                <a:ea typeface="Myriad Pro" charset="0"/>
                <a:cs typeface="Myriad Pro" charset="0"/>
              </a:defRPr>
            </a:lvl1pPr>
            <a:lvl2pPr marL="914400" indent="-274320">
              <a:spcAft>
                <a:spcPts val="600"/>
              </a:spcAft>
              <a:buClr>
                <a:srgbClr val="B57BA8"/>
              </a:buClr>
              <a:buSzPct val="100000"/>
              <a:buFont typeface=".AppleSystemUIFont" charset="-120"/>
              <a:buChar char="›"/>
              <a:defRPr sz="3400" b="0" i="0">
                <a:latin typeface="Myriad Pro" charset="0"/>
                <a:ea typeface="Myriad Pro" charset="0"/>
                <a:cs typeface="Myriad Pro" charset="0"/>
              </a:defRPr>
            </a:lvl2pPr>
            <a:lvl3pPr marL="1371600" indent="-274320">
              <a:spcAft>
                <a:spcPts val="600"/>
              </a:spcAft>
              <a:buClr>
                <a:srgbClr val="B57BA8"/>
              </a:buClr>
              <a:buSzPct val="100000"/>
              <a:buFont typeface="LucidaGrande" charset="0"/>
              <a:buChar char="»"/>
              <a:defRPr sz="3400" b="0" i="0">
                <a:latin typeface="Myriad Pro" charset="0"/>
                <a:ea typeface="Myriad Pro" charset="0"/>
                <a:cs typeface="Myriad Pro" charset="0"/>
              </a:defRPr>
            </a:lvl3pPr>
            <a:lvl4pPr marL="1828800" indent="-457200">
              <a:spcAft>
                <a:spcPts val="600"/>
              </a:spcAft>
              <a:buClr>
                <a:srgbClr val="B57BA8"/>
              </a:buClr>
              <a:buFont typeface="Wingdings" charset="2"/>
              <a:buChar char="§"/>
              <a:defRPr sz="3400" b="0" i="0">
                <a:latin typeface="Myriad Pro" charset="0"/>
                <a:ea typeface="Myriad Pro" charset="0"/>
                <a:cs typeface="Myriad Pro" charset="0"/>
              </a:defRPr>
            </a:lvl4pPr>
            <a:lvl5pPr marL="2286000" indent="-457200">
              <a:spcAft>
                <a:spcPts val="600"/>
              </a:spcAft>
              <a:buClr>
                <a:srgbClr val="B57BA8"/>
              </a:buClr>
              <a:buFont typeface="Wingdings" charset="2"/>
              <a:buChar char="§"/>
              <a:defRPr sz="3400" b="0" i="0"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734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4935" y="6356350"/>
            <a:ext cx="806596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3410" y="6356350"/>
            <a:ext cx="9466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8A7405-1AA8-4841-9E07-C00D5D730E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597415" y="0"/>
            <a:ext cx="1594585" cy="13764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488" y="218973"/>
            <a:ext cx="1025692" cy="11189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312821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5986914"/>
            <a:ext cx="12192000" cy="871086"/>
          </a:xfrm>
          <a:prstGeom prst="rect">
            <a:avLst/>
          </a:prstGeom>
          <a:solidFill>
            <a:srgbClr val="445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06224" y="3468460"/>
            <a:ext cx="7241948" cy="639083"/>
          </a:xfrm>
          <a:ln>
            <a:noFill/>
          </a:ln>
        </p:spPr>
        <p:txBody>
          <a:bodyPr/>
          <a:lstStyle>
            <a:lvl1pPr marL="0" indent="0">
              <a:buNone/>
              <a:defRPr sz="4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6224" y="4259490"/>
            <a:ext cx="7241948" cy="967028"/>
          </a:xfrm>
          <a:ln>
            <a:noFill/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Presenter’s Title</a:t>
            </a:r>
          </a:p>
          <a:p>
            <a:pPr lvl="0"/>
            <a:r>
              <a:rPr lang="en-US" dirty="0"/>
              <a:t>Affiliation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6224" y="6291491"/>
            <a:ext cx="4999490" cy="42136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11, 2017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0597415" y="0"/>
            <a:ext cx="1594585" cy="312821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488" y="218973"/>
            <a:ext cx="1025692" cy="11189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312821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5986914"/>
            <a:ext cx="12192000" cy="871086"/>
          </a:xfrm>
          <a:prstGeom prst="rect">
            <a:avLst/>
          </a:prstGeom>
          <a:solidFill>
            <a:srgbClr val="445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13481" y="2055785"/>
            <a:ext cx="9694862" cy="639083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06224" y="3401084"/>
            <a:ext cx="7241948" cy="639083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6224" y="6291491"/>
            <a:ext cx="4999490" cy="42136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11, 2017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6224" y="4192113"/>
            <a:ext cx="7241948" cy="967028"/>
          </a:xfrm>
          <a:ln>
            <a:noFill/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Presenter’s Title</a:t>
            </a:r>
          </a:p>
          <a:p>
            <a:pPr lvl="0"/>
            <a:r>
              <a:rPr lang="en-US" dirty="0"/>
              <a:t>Affiliation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10597415" y="-1"/>
            <a:ext cx="1594585" cy="31185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488" y="218973"/>
            <a:ext cx="1025692" cy="11189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7405-1AA8-4841-9E07-C00D5D730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7405-1AA8-4841-9E07-C00D5D730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5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7405-1AA8-4841-9E07-C00D5D730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9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7405-1AA8-4841-9E07-C00D5D730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7405-1AA8-4841-9E07-C00D5D730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5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A7405-1AA8-4841-9E07-C00D5D730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2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3" r:id="rId14"/>
    <p:sldLayoutId id="2147483664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08312"/>
            <a:ext cx="1219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6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/>
            <a:endParaRPr lang="en-US" sz="26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1052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Part II. </a:t>
            </a:r>
            <a:r>
              <a:rPr lang="en-US" sz="4400" b="1" dirty="0" err="1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Infograph</a:t>
            </a:r>
            <a:r>
              <a:rPr lang="en-US" sz="4400" b="1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 Content + Design</a:t>
            </a:r>
            <a:endParaRPr lang="en-US" sz="3600" b="1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10486273" y="6370639"/>
            <a:ext cx="9466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350" y="3161126"/>
            <a:ext cx="3267700" cy="26820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A961E4-56F8-8A42-AE6A-EB5971E30D0E}"/>
              </a:ext>
            </a:extLst>
          </p:cNvPr>
          <p:cNvSpPr txBox="1"/>
          <p:nvPr/>
        </p:nvSpPr>
        <p:spPr>
          <a:xfrm>
            <a:off x="320040" y="28795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Becoming Breastfeeding Friendly (BBF) 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Brief Development Guidance</a:t>
            </a: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03F7C0-002E-5542-ADCF-34351931C6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06074" y="60481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70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50"/>
    </mc:Choice>
    <mc:Fallback>
      <p:transition spd="slow" advTm="4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 Light" charset="0"/>
                <a:ea typeface="Calibri Light" charset="0"/>
                <a:cs typeface="Calibri Light" charset="0"/>
              </a:rPr>
              <a:t>Objectives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7405-1AA8-4841-9E07-C00D5D730EC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4"/>
          <p:cNvSpPr txBox="1">
            <a:spLocks noGrp="1"/>
          </p:cNvSpPr>
          <p:nvPr>
            <p:ph idx="1"/>
          </p:nvPr>
        </p:nvSpPr>
        <p:spPr>
          <a:xfrm>
            <a:off x="838200" y="2344847"/>
            <a:ext cx="10548486" cy="1294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8397B0"/>
              </a:buClr>
              <a:buAutoNum type="arabicPeriod"/>
            </a:pPr>
            <a:r>
              <a:rPr lang="en-US" sz="3600" dirty="0">
                <a:solidFill>
                  <a:srgbClr val="8397B0"/>
                </a:solidFill>
                <a:latin typeface="Calibri Light" charset="0"/>
                <a:ea typeface="Calibri Light" charset="0"/>
                <a:cs typeface="Calibri Light" charset="0"/>
              </a:rPr>
              <a:t>Review Aims of BFF </a:t>
            </a:r>
            <a:r>
              <a:rPr lang="en-US" sz="3600" dirty="0" err="1">
                <a:solidFill>
                  <a:srgbClr val="8397B0"/>
                </a:solidFill>
                <a:latin typeface="Calibri Light" charset="0"/>
                <a:ea typeface="Calibri Light" charset="0"/>
                <a:cs typeface="Calibri Light" charset="0"/>
              </a:rPr>
              <a:t>Infographs</a:t>
            </a:r>
            <a:endParaRPr lang="en-US" sz="3600" dirty="0">
              <a:solidFill>
                <a:srgbClr val="8397B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514350" indent="-514350">
              <a:buClr>
                <a:srgbClr val="8397B0"/>
              </a:buClr>
              <a:buAutoNum type="arabicPeriod"/>
            </a:pPr>
            <a:r>
              <a:rPr lang="en-US" sz="3600" dirty="0">
                <a:solidFill>
                  <a:srgbClr val="8397B0"/>
                </a:solidFill>
                <a:latin typeface="Calibri Light" charset="0"/>
                <a:ea typeface="Calibri Light" charset="0"/>
                <a:cs typeface="Calibri Light" charset="0"/>
              </a:rPr>
              <a:t>Describe Contents of BBF </a:t>
            </a:r>
            <a:r>
              <a:rPr lang="en-US" sz="3600" dirty="0" err="1">
                <a:solidFill>
                  <a:srgbClr val="8397B0"/>
                </a:solidFill>
                <a:latin typeface="Calibri Light" charset="0"/>
                <a:ea typeface="Calibri Light" charset="0"/>
                <a:cs typeface="Calibri Light" charset="0"/>
              </a:rPr>
              <a:t>Infographs</a:t>
            </a:r>
            <a:r>
              <a:rPr lang="en-US" sz="3600" dirty="0">
                <a:solidFill>
                  <a:srgbClr val="8397B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991325-9709-5A47-8EC9-B312ADFEBD2C}"/>
              </a:ext>
            </a:extLst>
          </p:cNvPr>
          <p:cNvSpPr txBox="1"/>
          <p:nvPr/>
        </p:nvSpPr>
        <p:spPr>
          <a:xfrm>
            <a:off x="928351" y="2363421"/>
            <a:ext cx="6283817" cy="6002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39F68C-18BB-1547-A715-AB2F91CDC5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6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 Light" charset="0"/>
                <a:ea typeface="Calibri Light" charset="0"/>
                <a:cs typeface="Calibri Light" charset="0"/>
              </a:rPr>
              <a:t>Key Aspects of Different Briefs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7405-1AA8-4841-9E07-C00D5D730EC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4930" y="614090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Adapted from: Wong SL, Green LA, </a:t>
            </a:r>
            <a:r>
              <a:rPr lang="en-US" sz="1100" dirty="0" err="1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Bazemore</a:t>
            </a:r>
            <a:r>
              <a:rPr lang="en-US" sz="11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 AW, Miller BF. How to write a health policy brief. Families, Systems, &amp; Health. 2017 Mar;35(1):21. 7 </a:t>
            </a:r>
            <a:endParaRPr lang="en-US" sz="1100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902870"/>
              </p:ext>
            </p:extLst>
          </p:nvPr>
        </p:nvGraphicFramePr>
        <p:xfrm>
          <a:off x="104928" y="1375715"/>
          <a:ext cx="11968572" cy="4496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4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4529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Type of brief</a:t>
                      </a:r>
                    </a:p>
                  </a:txBody>
                  <a:tcPr marL="90446" marR="90446" marT="45223" marB="45223">
                    <a:solidFill>
                      <a:srgbClr val="B57BA8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Length</a:t>
                      </a:r>
                    </a:p>
                  </a:txBody>
                  <a:tcPr marL="90446" marR="90446" marT="45223" marB="45223">
                    <a:solidFill>
                      <a:srgbClr val="B57BA8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Aim</a:t>
                      </a:r>
                    </a:p>
                  </a:txBody>
                  <a:tcPr marL="90446" marR="90446" marT="45223" marB="45223">
                    <a:solidFill>
                      <a:srgbClr val="8397B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Potential audience</a:t>
                      </a:r>
                    </a:p>
                  </a:txBody>
                  <a:tcPr marL="90446" marR="90446" marT="45223" marB="45223">
                    <a:solidFill>
                      <a:srgbClr val="B57BA8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When</a:t>
                      </a:r>
                      <a:r>
                        <a:rPr lang="en-US" sz="1800" b="1" i="0" baseline="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 to prepare?</a:t>
                      </a:r>
                      <a:endParaRPr lang="en-US" sz="1800" b="1" i="0" dirty="0">
                        <a:solidFill>
                          <a:srgbClr val="445369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L="90446" marR="90446" marT="45223" marB="45223">
                    <a:solidFill>
                      <a:srgbClr val="B57BA8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When to use?</a:t>
                      </a:r>
                    </a:p>
                  </a:txBody>
                  <a:tcPr marL="90446" marR="90446" marT="45223" marB="45223">
                    <a:solidFill>
                      <a:srgbClr val="B57BA8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3973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Policy 1-pager</a:t>
                      </a:r>
                    </a:p>
                  </a:txBody>
                  <a:tcPr marL="90446" marR="90446" marT="45223" marB="45223">
                    <a:solidFill>
                      <a:srgbClr val="B57BA8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up</a:t>
                      </a:r>
                      <a:r>
                        <a:rPr lang="en-US" sz="1600" b="0" i="0" baseline="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 to 2 </a:t>
                      </a:r>
                      <a:r>
                        <a:rPr lang="en-US" sz="1600" b="0" i="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pages</a:t>
                      </a:r>
                    </a:p>
                  </a:txBody>
                  <a:tcPr marL="90446" marR="90446" marT="45223" marB="45223">
                    <a:solidFill>
                      <a:srgbClr val="B57BA8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Engage stakeholders</a:t>
                      </a:r>
                    </a:p>
                  </a:txBody>
                  <a:tcPr marL="90446" marR="90446" marT="45223" marB="45223">
                    <a:solidFill>
                      <a:srgbClr val="8397B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Stakeholders</a:t>
                      </a:r>
                    </a:p>
                  </a:txBody>
                  <a:tcPr marL="90446" marR="90446" marT="45223" marB="45223">
                    <a:solidFill>
                      <a:srgbClr val="B57BA8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Between 1</a:t>
                      </a:r>
                      <a:r>
                        <a:rPr lang="en-US" sz="1600" b="0" i="0" baseline="3000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st</a:t>
                      </a:r>
                      <a:r>
                        <a:rPr lang="en-US" sz="1600" b="0" i="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 and 2nd meeting</a:t>
                      </a:r>
                    </a:p>
                  </a:txBody>
                  <a:tcPr marL="90446" marR="90446" marT="45223" marB="45223">
                    <a:solidFill>
                      <a:srgbClr val="B57BA8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Throughout the 5-meeting</a:t>
                      </a:r>
                      <a:r>
                        <a:rPr lang="en-US" sz="1600" b="0" i="0" baseline="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 process and beyond</a:t>
                      </a:r>
                      <a:endParaRPr lang="en-US" sz="1600" b="0" i="0" dirty="0">
                        <a:solidFill>
                          <a:srgbClr val="445369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L="90446" marR="90446" marT="45223" marB="45223">
                    <a:solidFill>
                      <a:srgbClr val="B57BA8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973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err="1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Infograph</a:t>
                      </a:r>
                      <a:endParaRPr lang="en-US" sz="1600" b="0" i="0" dirty="0">
                        <a:solidFill>
                          <a:srgbClr val="445369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L="90446" marR="90446" marT="45223" marB="45223">
                    <a:solidFill>
                      <a:srgbClr val="B57BA8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1 page</a:t>
                      </a:r>
                    </a:p>
                  </a:txBody>
                  <a:tcPr marL="90446" marR="90446" marT="45223" marB="45223">
                    <a:solidFill>
                      <a:srgbClr val="B57BA8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Disseminate policy recommendations and summarize all policy evidence</a:t>
                      </a:r>
                    </a:p>
                  </a:txBody>
                  <a:tcPr marL="90446" marR="90446" marT="45223" marB="45223">
                    <a:solidFill>
                      <a:srgbClr val="8397B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Stakeholders;</a:t>
                      </a:r>
                      <a:r>
                        <a:rPr lang="en-US" sz="1600" b="0" i="0" baseline="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 g</a:t>
                      </a:r>
                      <a:r>
                        <a:rPr lang="en-US" sz="1600" b="0" i="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eneral</a:t>
                      </a:r>
                      <a:r>
                        <a:rPr lang="en-US" sz="1600" b="0" i="0" baseline="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 public</a:t>
                      </a:r>
                      <a:endParaRPr lang="en-US" sz="1600" b="0" i="0" dirty="0">
                        <a:solidFill>
                          <a:srgbClr val="445369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  <a:p>
                      <a:pPr algn="ctr"/>
                      <a:endParaRPr lang="en-US" sz="1600" b="0" i="0" dirty="0">
                        <a:solidFill>
                          <a:srgbClr val="445369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L="90446" marR="90446" marT="45223" marB="45223">
                    <a:solidFill>
                      <a:srgbClr val="B57BA8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Between 4</a:t>
                      </a:r>
                      <a:r>
                        <a:rPr lang="en-US" sz="1600" b="0" i="0" baseline="3000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th</a:t>
                      </a:r>
                      <a:r>
                        <a:rPr lang="en-US" sz="1600" b="0" i="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 and 5</a:t>
                      </a:r>
                      <a:r>
                        <a:rPr lang="en-US" sz="1600" b="0" i="0" baseline="3000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th</a:t>
                      </a:r>
                      <a:r>
                        <a:rPr lang="en-US" sz="1600" b="0" i="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 meetings</a:t>
                      </a:r>
                    </a:p>
                  </a:txBody>
                  <a:tcPr marL="90446" marR="90446" marT="45223" marB="45223">
                    <a:solidFill>
                      <a:srgbClr val="B57BA8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By 5</a:t>
                      </a:r>
                      <a:r>
                        <a:rPr lang="en-US" sz="1600" b="0" i="0" baseline="3000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th</a:t>
                      </a:r>
                      <a:r>
                        <a:rPr lang="en-US" sz="1600" b="0" i="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 meeting and beyond</a:t>
                      </a:r>
                    </a:p>
                  </a:txBody>
                  <a:tcPr marL="90446" marR="90446" marT="45223" marB="45223">
                    <a:solidFill>
                      <a:srgbClr val="B57BA8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3973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Policy brief</a:t>
                      </a:r>
                    </a:p>
                  </a:txBody>
                  <a:tcPr marL="90446" marR="90446" marT="45223" marB="45223">
                    <a:solidFill>
                      <a:srgbClr val="B57BA8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up to 4</a:t>
                      </a:r>
                      <a:r>
                        <a:rPr lang="en-US" sz="1600" b="0" i="0" baseline="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 pages</a:t>
                      </a:r>
                      <a:endParaRPr lang="en-US" sz="1600" b="0" i="0" dirty="0">
                        <a:solidFill>
                          <a:srgbClr val="445369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L="90446" marR="90446" marT="45223" marB="45223">
                    <a:solidFill>
                      <a:srgbClr val="B57BA8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Disseminate prioritized recommendations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rgbClr val="445369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L="90446" marR="90446" marT="45223" marB="45223">
                    <a:solidFill>
                      <a:srgbClr val="8397B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Policymakers, journalists, senior advisers to policymakers</a:t>
                      </a:r>
                    </a:p>
                  </a:txBody>
                  <a:tcPr marL="90446" marR="90446" marT="45223" marB="45223">
                    <a:solidFill>
                      <a:srgbClr val="B57BA8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Between 4</a:t>
                      </a:r>
                      <a:r>
                        <a:rPr lang="en-US" sz="1600" b="0" i="0" baseline="3000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th</a:t>
                      </a:r>
                      <a:r>
                        <a:rPr lang="en-US" sz="1600" b="0" i="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 and 5</a:t>
                      </a:r>
                      <a:r>
                        <a:rPr lang="en-US" sz="1600" b="0" i="0" baseline="3000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th</a:t>
                      </a:r>
                      <a:r>
                        <a:rPr lang="en-US" sz="1600" b="0" i="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 meetings</a:t>
                      </a:r>
                    </a:p>
                  </a:txBody>
                  <a:tcPr marL="90446" marR="90446" marT="45223" marB="45223">
                    <a:solidFill>
                      <a:srgbClr val="B57BA8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By 5</a:t>
                      </a:r>
                      <a:r>
                        <a:rPr lang="en-US" sz="1600" b="0" i="0" baseline="3000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th</a:t>
                      </a:r>
                      <a:r>
                        <a:rPr lang="en-US" sz="1600" b="0" i="0" dirty="0">
                          <a:solidFill>
                            <a:srgbClr val="445369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 meeting and beyond</a:t>
                      </a:r>
                    </a:p>
                    <a:p>
                      <a:pPr algn="ctr"/>
                      <a:endParaRPr lang="en-US" sz="1600" b="0" i="0" dirty="0">
                        <a:solidFill>
                          <a:srgbClr val="445369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L="90446" marR="90446" marT="45223" marB="45223">
                    <a:solidFill>
                      <a:srgbClr val="B57BA8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Frame 7"/>
          <p:cNvSpPr/>
          <p:nvPr/>
        </p:nvSpPr>
        <p:spPr>
          <a:xfrm>
            <a:off x="-6786" y="3455618"/>
            <a:ext cx="12192000" cy="1324623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8ADAD1-1B3F-6D41-AE7C-85F9482568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4326" y="60415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4000"/>
    </mc:Choice>
    <mc:Fallback>
      <p:transition spd="slow" advClick="0" advTm="3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lowchart: Process 347"/>
          <p:cNvSpPr/>
          <p:nvPr/>
        </p:nvSpPr>
        <p:spPr bwMode="auto">
          <a:xfrm>
            <a:off x="3998214" y="1570421"/>
            <a:ext cx="1868106" cy="565521"/>
          </a:xfrm>
          <a:prstGeom prst="flowChartProcess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 sz="1385" b="1" kern="0" dirty="0">
              <a:solidFill>
                <a:schemeClr val="accent3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613495" y="4136234"/>
            <a:ext cx="10597612" cy="407874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bg1"/>
            </a:solidFill>
            <a:prstDash val="solid"/>
          </a:ln>
          <a:effectLst/>
          <a:extLst/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 sz="1846" kern="0" dirty="0">
              <a:solidFill>
                <a:srgbClr val="0094C8"/>
              </a:solidFill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448288" y="1934045"/>
            <a:ext cx="42202" cy="4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1846" dirty="0">
              <a:solidFill>
                <a:srgbClr val="0094C8"/>
              </a:solidFill>
              <a:latin typeface="Arial" charset="0"/>
            </a:endParaRPr>
          </a:p>
        </p:txBody>
      </p:sp>
      <p:sp>
        <p:nvSpPr>
          <p:cNvPr id="32" name="Flowchart: Process 278"/>
          <p:cNvSpPr/>
          <p:nvPr/>
        </p:nvSpPr>
        <p:spPr bwMode="auto">
          <a:xfrm>
            <a:off x="2563267" y="2929338"/>
            <a:ext cx="844062" cy="565521"/>
          </a:xfrm>
          <a:prstGeom prst="flowChartProcess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 sz="923" kern="0" dirty="0">
              <a:solidFill>
                <a:srgbClr val="0094C8"/>
              </a:solidFill>
              <a:latin typeface="Calibri"/>
            </a:endParaRPr>
          </a:p>
        </p:txBody>
      </p:sp>
      <p:sp>
        <p:nvSpPr>
          <p:cNvPr id="33" name="Flowchart: Process 347"/>
          <p:cNvSpPr/>
          <p:nvPr/>
        </p:nvSpPr>
        <p:spPr bwMode="auto">
          <a:xfrm>
            <a:off x="3998214" y="1570421"/>
            <a:ext cx="1868106" cy="565521"/>
          </a:xfrm>
          <a:prstGeom prst="flowChartProcess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 sz="1385" b="1" kern="0" dirty="0">
              <a:solidFill>
                <a:schemeClr val="accent3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36" name="Estrella de 5 puntas 83"/>
          <p:cNvSpPr/>
          <p:nvPr/>
        </p:nvSpPr>
        <p:spPr bwMode="auto">
          <a:xfrm>
            <a:off x="8173133" y="2865877"/>
            <a:ext cx="332345" cy="297611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1846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7" name="Flowchart: Process 325"/>
          <p:cNvSpPr/>
          <p:nvPr/>
        </p:nvSpPr>
        <p:spPr bwMode="auto">
          <a:xfrm>
            <a:off x="4449183" y="4772380"/>
            <a:ext cx="1417137" cy="565521"/>
          </a:xfrm>
          <a:prstGeom prst="flowChartProcess">
            <a:avLst/>
          </a:prstGeom>
          <a:noFill/>
          <a:ln>
            <a:noFill/>
          </a:ln>
          <a:effectLst/>
          <a:extLst/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000" b="1" kern="0" dirty="0">
                <a:solidFill>
                  <a:srgbClr val="445369"/>
                </a:solidFill>
                <a:latin typeface="+mj-lt"/>
              </a:rPr>
              <a:t>5th</a:t>
            </a:r>
          </a:p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000" b="1" kern="0" dirty="0">
                <a:solidFill>
                  <a:srgbClr val="445369"/>
                </a:solidFill>
                <a:latin typeface="+mj-lt"/>
              </a:rPr>
              <a:t>Meeting</a:t>
            </a:r>
          </a:p>
        </p:txBody>
      </p:sp>
      <p:sp>
        <p:nvSpPr>
          <p:cNvPr id="38" name="Bent Arrow 37"/>
          <p:cNvSpPr/>
          <p:nvPr/>
        </p:nvSpPr>
        <p:spPr bwMode="auto">
          <a:xfrm>
            <a:off x="3909891" y="2370678"/>
            <a:ext cx="411920" cy="1748143"/>
          </a:xfrm>
          <a:prstGeom prst="bentArrow">
            <a:avLst>
              <a:gd name="adj1" fmla="val 25000"/>
              <a:gd name="adj2" fmla="val 18345"/>
              <a:gd name="adj3" fmla="val 25000"/>
              <a:gd name="adj4" fmla="val 43750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rgbClr val="8397B0"/>
            </a:solidFill>
            <a:prstDash val="solid"/>
          </a:ln>
          <a:effectLst/>
          <a:extLst/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 sz="923" kern="0" dirty="0">
              <a:solidFill>
                <a:srgbClr val="8397B0"/>
              </a:solidFill>
              <a:latin typeface="Calibri"/>
            </a:endParaRPr>
          </a:p>
        </p:txBody>
      </p:sp>
      <p:sp>
        <p:nvSpPr>
          <p:cNvPr id="39" name="CuadroTexto 88"/>
          <p:cNvSpPr txBox="1"/>
          <p:nvPr/>
        </p:nvSpPr>
        <p:spPr>
          <a:xfrm>
            <a:off x="751803" y="2276392"/>
            <a:ext cx="2655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B57BA8"/>
                </a:solidFill>
                <a:latin typeface="+mj-lt"/>
              </a:rPr>
              <a:t>1-pager</a:t>
            </a:r>
            <a:endParaRPr lang="es-ES_tradnl" sz="2000" b="1" dirty="0">
              <a:solidFill>
                <a:srgbClr val="B57BA8"/>
              </a:solidFill>
              <a:latin typeface="+mj-lt"/>
            </a:endParaRPr>
          </a:p>
        </p:txBody>
      </p:sp>
      <p:sp>
        <p:nvSpPr>
          <p:cNvPr id="48" name="Bent Arrow 47"/>
          <p:cNvSpPr/>
          <p:nvPr/>
        </p:nvSpPr>
        <p:spPr bwMode="auto">
          <a:xfrm>
            <a:off x="1017765" y="2378675"/>
            <a:ext cx="440334" cy="1744383"/>
          </a:xfrm>
          <a:prstGeom prst="bentArrow">
            <a:avLst>
              <a:gd name="adj1" fmla="val 25000"/>
              <a:gd name="adj2" fmla="val 18345"/>
              <a:gd name="adj3" fmla="val 25000"/>
              <a:gd name="adj4" fmla="val 43750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rgbClr val="8397B0"/>
            </a:solidFill>
            <a:prstDash val="solid"/>
          </a:ln>
          <a:effectLst/>
          <a:extLst/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 sz="923" kern="0" dirty="0">
              <a:solidFill>
                <a:srgbClr val="8397B0"/>
              </a:solidFill>
              <a:latin typeface="Calibri"/>
            </a:endParaRPr>
          </a:p>
        </p:txBody>
      </p:sp>
      <p:sp>
        <p:nvSpPr>
          <p:cNvPr id="49" name="CuadroTexto 88"/>
          <p:cNvSpPr txBox="1"/>
          <p:nvPr/>
        </p:nvSpPr>
        <p:spPr>
          <a:xfrm>
            <a:off x="9263277" y="2676079"/>
            <a:ext cx="2655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B57BA8"/>
                </a:solidFill>
                <a:latin typeface="+mj-lt"/>
              </a:rPr>
              <a:t>Dissemination strategies</a:t>
            </a:r>
            <a:endParaRPr lang="es-ES_tradnl" sz="2000" b="1" dirty="0">
              <a:solidFill>
                <a:srgbClr val="B57BA8"/>
              </a:solidFill>
              <a:latin typeface="+mj-lt"/>
            </a:endParaRPr>
          </a:p>
        </p:txBody>
      </p:sp>
      <p:sp>
        <p:nvSpPr>
          <p:cNvPr id="50" name="Flowchart: Process 325"/>
          <p:cNvSpPr/>
          <p:nvPr/>
        </p:nvSpPr>
        <p:spPr bwMode="auto">
          <a:xfrm>
            <a:off x="3245380" y="4772379"/>
            <a:ext cx="1417137" cy="565521"/>
          </a:xfrm>
          <a:prstGeom prst="flowChartProcess">
            <a:avLst/>
          </a:prstGeom>
          <a:noFill/>
          <a:ln>
            <a:noFill/>
          </a:ln>
          <a:effectLst/>
          <a:extLst/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000" b="1" kern="0" dirty="0">
                <a:solidFill>
                  <a:srgbClr val="445369"/>
                </a:solidFill>
                <a:latin typeface="+mj-lt"/>
              </a:rPr>
              <a:t>4th </a:t>
            </a:r>
          </a:p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000" b="1" kern="0" dirty="0">
                <a:solidFill>
                  <a:srgbClr val="445369"/>
                </a:solidFill>
                <a:latin typeface="+mj-lt"/>
              </a:rPr>
              <a:t>Meeting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5866320" y="5055140"/>
            <a:ext cx="5079184" cy="1"/>
          </a:xfrm>
          <a:prstGeom prst="straightConnector1">
            <a:avLst/>
          </a:prstGeom>
          <a:ln w="76200">
            <a:solidFill>
              <a:srgbClr val="4453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lowchart: Process 325"/>
          <p:cNvSpPr/>
          <p:nvPr/>
        </p:nvSpPr>
        <p:spPr bwMode="auto">
          <a:xfrm>
            <a:off x="1335268" y="4772379"/>
            <a:ext cx="1417137" cy="565521"/>
          </a:xfrm>
          <a:prstGeom prst="flowChartProcess">
            <a:avLst/>
          </a:prstGeom>
          <a:noFill/>
          <a:ln>
            <a:noFill/>
          </a:ln>
          <a:effectLst/>
          <a:extLst/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000" b="1" kern="0" dirty="0">
                <a:solidFill>
                  <a:srgbClr val="445369"/>
                </a:solidFill>
                <a:latin typeface="+mj-lt"/>
              </a:rPr>
              <a:t>2nd </a:t>
            </a:r>
          </a:p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000" b="1" kern="0" dirty="0">
                <a:solidFill>
                  <a:srgbClr val="445369"/>
                </a:solidFill>
                <a:latin typeface="+mj-lt"/>
              </a:rPr>
              <a:t>Meeting</a:t>
            </a:r>
          </a:p>
        </p:txBody>
      </p:sp>
      <p:sp>
        <p:nvSpPr>
          <p:cNvPr id="58" name="Flowchart: Process 325"/>
          <p:cNvSpPr/>
          <p:nvPr/>
        </p:nvSpPr>
        <p:spPr bwMode="auto">
          <a:xfrm>
            <a:off x="2262300" y="4772379"/>
            <a:ext cx="1417137" cy="565521"/>
          </a:xfrm>
          <a:prstGeom prst="flowChartProcess">
            <a:avLst/>
          </a:prstGeom>
          <a:noFill/>
          <a:ln>
            <a:noFill/>
          </a:ln>
          <a:effectLst/>
          <a:extLst/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000" b="1" kern="0" dirty="0">
                <a:solidFill>
                  <a:srgbClr val="445369"/>
                </a:solidFill>
                <a:latin typeface="+mj-lt"/>
              </a:rPr>
              <a:t>3rd </a:t>
            </a:r>
          </a:p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000" b="1" kern="0" dirty="0">
                <a:solidFill>
                  <a:srgbClr val="445369"/>
                </a:solidFill>
                <a:latin typeface="+mj-lt"/>
              </a:rPr>
              <a:t>Meeting</a:t>
            </a:r>
          </a:p>
        </p:txBody>
      </p:sp>
      <p:sp>
        <p:nvSpPr>
          <p:cNvPr id="59" name="CuadroTexto 88"/>
          <p:cNvSpPr txBox="1"/>
          <p:nvPr/>
        </p:nvSpPr>
        <p:spPr>
          <a:xfrm>
            <a:off x="3998214" y="2275359"/>
            <a:ext cx="195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B57BA8"/>
                </a:solidFill>
                <a:latin typeface="+mj-lt"/>
              </a:rPr>
              <a:t>Infograph</a:t>
            </a:r>
            <a:endParaRPr lang="es-ES_tradnl" sz="2000" b="1" dirty="0">
              <a:solidFill>
                <a:srgbClr val="B57BA8"/>
              </a:solidFill>
              <a:latin typeface="+mj-lt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5866320" y="2865877"/>
            <a:ext cx="3773626" cy="0"/>
          </a:xfrm>
          <a:prstGeom prst="straightConnector1">
            <a:avLst/>
          </a:prstGeom>
          <a:ln w="76200">
            <a:solidFill>
              <a:srgbClr val="4453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1397272" y="2929338"/>
            <a:ext cx="1355133" cy="18576"/>
          </a:xfrm>
          <a:prstGeom prst="straightConnector1">
            <a:avLst/>
          </a:prstGeom>
          <a:ln w="76200">
            <a:solidFill>
              <a:srgbClr val="4453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069841" y="4183444"/>
            <a:ext cx="0" cy="588935"/>
          </a:xfrm>
          <a:prstGeom prst="line">
            <a:avLst/>
          </a:prstGeom>
          <a:ln w="38100">
            <a:solidFill>
              <a:srgbClr val="B57B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041711" y="4213410"/>
            <a:ext cx="0" cy="588935"/>
          </a:xfrm>
          <a:prstGeom prst="line">
            <a:avLst/>
          </a:prstGeom>
          <a:ln w="38100">
            <a:solidFill>
              <a:srgbClr val="B57B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985298" y="4213409"/>
            <a:ext cx="0" cy="588935"/>
          </a:xfrm>
          <a:prstGeom prst="line">
            <a:avLst/>
          </a:prstGeom>
          <a:ln w="38100">
            <a:solidFill>
              <a:srgbClr val="B57B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953948" y="4213409"/>
            <a:ext cx="0" cy="588935"/>
          </a:xfrm>
          <a:prstGeom prst="line">
            <a:avLst/>
          </a:prstGeom>
          <a:ln w="38100">
            <a:solidFill>
              <a:srgbClr val="B57B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102079" y="4213931"/>
            <a:ext cx="0" cy="588935"/>
          </a:xfrm>
          <a:prstGeom prst="line">
            <a:avLst/>
          </a:prstGeom>
          <a:ln w="38100">
            <a:solidFill>
              <a:srgbClr val="B57B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67514" y="5848932"/>
            <a:ext cx="10597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445369"/>
                </a:solidFill>
                <a:latin typeface="+mj-lt"/>
              </a:rPr>
              <a:t>Suggested BBF </a:t>
            </a:r>
            <a:r>
              <a:rPr lang="en-US" sz="2000" b="1" dirty="0">
                <a:solidFill>
                  <a:srgbClr val="445369"/>
                </a:solidFill>
                <a:latin typeface="+mj-lt"/>
              </a:rPr>
              <a:t>brief development timeline</a:t>
            </a:r>
          </a:p>
        </p:txBody>
      </p:sp>
      <p:sp>
        <p:nvSpPr>
          <p:cNvPr id="29" name="Flowchart: Process 325"/>
          <p:cNvSpPr/>
          <p:nvPr/>
        </p:nvSpPr>
        <p:spPr bwMode="auto">
          <a:xfrm>
            <a:off x="300252" y="4760196"/>
            <a:ext cx="1417137" cy="565521"/>
          </a:xfrm>
          <a:prstGeom prst="flowChartProcess">
            <a:avLst/>
          </a:prstGeom>
          <a:noFill/>
          <a:ln>
            <a:noFill/>
          </a:ln>
          <a:effectLst/>
          <a:extLst/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000" b="1" kern="0">
                <a:solidFill>
                  <a:srgbClr val="445369"/>
                </a:solidFill>
                <a:latin typeface="+mj-lt"/>
              </a:rPr>
              <a:t>1st </a:t>
            </a:r>
            <a:endParaRPr lang="es-ES_tradnl" sz="2000" b="1" kern="0" dirty="0">
              <a:solidFill>
                <a:srgbClr val="445369"/>
              </a:solidFill>
              <a:latin typeface="+mj-lt"/>
            </a:endParaRPr>
          </a:p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000" b="1" kern="0" dirty="0">
                <a:solidFill>
                  <a:srgbClr val="445369"/>
                </a:solidFill>
                <a:latin typeface="+mj-lt"/>
              </a:rPr>
              <a:t>Meeting</a:t>
            </a:r>
          </a:p>
        </p:txBody>
      </p:sp>
      <p:sp>
        <p:nvSpPr>
          <p:cNvPr id="34" name="Frame 33"/>
          <p:cNvSpPr/>
          <p:nvPr/>
        </p:nvSpPr>
        <p:spPr>
          <a:xfrm>
            <a:off x="4373599" y="2213776"/>
            <a:ext cx="1190793" cy="579124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uadroTexto 88"/>
          <p:cNvSpPr txBox="1"/>
          <p:nvPr/>
        </p:nvSpPr>
        <p:spPr>
          <a:xfrm>
            <a:off x="3560342" y="2844252"/>
            <a:ext cx="2655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B57BA8"/>
                </a:solidFill>
                <a:latin typeface="+mj-lt"/>
              </a:rPr>
              <a:t>+ Policy Brief</a:t>
            </a:r>
            <a:endParaRPr lang="es-ES_tradnl" sz="2000" b="1" dirty="0">
              <a:solidFill>
                <a:srgbClr val="B57BA8"/>
              </a:solidFill>
              <a:latin typeface="+mj-lt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A56083-2D77-984F-82DD-59514E8FD4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9200" y="60489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90212"/>
      </p:ext>
    </p:extLst>
  </p:cSld>
  <p:clrMapOvr>
    <a:masterClrMapping/>
  </p:clrMapOvr>
  <p:transition advClick="0" advTm="145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 Light" charset="0"/>
                <a:ea typeface="Calibri Light" charset="0"/>
                <a:cs typeface="Calibri Light" charset="0"/>
              </a:rPr>
              <a:t>Aim of BBF </a:t>
            </a:r>
            <a:r>
              <a:rPr lang="en-US" b="1" dirty="0" err="1">
                <a:latin typeface="Calibri Light" charset="0"/>
                <a:ea typeface="Calibri Light" charset="0"/>
                <a:cs typeface="Calibri Light" charset="0"/>
              </a:rPr>
              <a:t>Infograph</a:t>
            </a:r>
            <a:endParaRPr lang="en-US" b="1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628900"/>
            <a:ext cx="6915912" cy="3124614"/>
          </a:xfrm>
        </p:spPr>
        <p:txBody>
          <a:bodyPr>
            <a:noAutofit/>
          </a:bodyPr>
          <a:lstStyle/>
          <a:p>
            <a:pPr lvl="1">
              <a:buClr>
                <a:srgbClr val="8397B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445369"/>
                </a:solidFill>
                <a:latin typeface="Calibri Light" charset="0"/>
                <a:ea typeface="Calibri Light" charset="0"/>
                <a:cs typeface="Calibri Light" charset="0"/>
              </a:rPr>
              <a:t>One page document</a:t>
            </a:r>
          </a:p>
          <a:p>
            <a:pPr lvl="1">
              <a:buClr>
                <a:srgbClr val="8397B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445369"/>
                </a:solidFill>
                <a:latin typeface="Calibri Light" charset="0"/>
                <a:ea typeface="Calibri Light" charset="0"/>
                <a:cs typeface="Calibri Light" charset="0"/>
              </a:rPr>
              <a:t>Disseminate policy recommendations to general population in given country.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7405-1AA8-4841-9E07-C00D5D730EC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943A07-7CB4-144A-A68C-07FD9571B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0981" y="1418752"/>
            <a:ext cx="3499103" cy="45182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FE9D63-8497-6241-BE9A-6492D82BF7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41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700"/>
    </mc:Choice>
    <mc:Fallback>
      <p:transition spd="slow" advClick="0" advTm="15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 Light" charset="0"/>
                <a:ea typeface="Calibri Light" charset="0"/>
                <a:cs typeface="Calibri Light" charset="0"/>
              </a:rPr>
              <a:t>Objectives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7405-1AA8-4841-9E07-C00D5D730EC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4"/>
          <p:cNvSpPr txBox="1">
            <a:spLocks noGrp="1"/>
          </p:cNvSpPr>
          <p:nvPr>
            <p:ph idx="1"/>
          </p:nvPr>
        </p:nvSpPr>
        <p:spPr>
          <a:xfrm>
            <a:off x="838200" y="2344847"/>
            <a:ext cx="10548486" cy="1294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8397B0"/>
              </a:buClr>
              <a:buAutoNum type="arabicPeriod"/>
            </a:pPr>
            <a:r>
              <a:rPr lang="en-US" sz="3600" dirty="0">
                <a:solidFill>
                  <a:srgbClr val="8397B0"/>
                </a:solidFill>
                <a:latin typeface="Calibri Light" charset="0"/>
                <a:ea typeface="Calibri Light" charset="0"/>
                <a:cs typeface="Calibri Light" charset="0"/>
              </a:rPr>
              <a:t>Review Aims of BFF </a:t>
            </a:r>
            <a:r>
              <a:rPr lang="en-US" sz="3600" dirty="0" err="1">
                <a:solidFill>
                  <a:srgbClr val="8397B0"/>
                </a:solidFill>
                <a:latin typeface="Calibri Light" charset="0"/>
                <a:ea typeface="Calibri Light" charset="0"/>
                <a:cs typeface="Calibri Light" charset="0"/>
              </a:rPr>
              <a:t>Infographs</a:t>
            </a:r>
            <a:endParaRPr lang="en-US" sz="3600" dirty="0">
              <a:solidFill>
                <a:srgbClr val="8397B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514350" indent="-514350">
              <a:buClr>
                <a:srgbClr val="8397B0"/>
              </a:buClr>
              <a:buAutoNum type="arabicPeriod"/>
            </a:pPr>
            <a:r>
              <a:rPr lang="en-US" sz="3600" dirty="0">
                <a:solidFill>
                  <a:srgbClr val="8397B0"/>
                </a:solidFill>
                <a:latin typeface="Calibri Light" charset="0"/>
                <a:ea typeface="Calibri Light" charset="0"/>
                <a:cs typeface="Calibri Light" charset="0"/>
              </a:rPr>
              <a:t>Describe Contents of BBF </a:t>
            </a:r>
            <a:r>
              <a:rPr lang="en-US" sz="3600" dirty="0" err="1">
                <a:solidFill>
                  <a:srgbClr val="8397B0"/>
                </a:solidFill>
                <a:latin typeface="Calibri Light" charset="0"/>
                <a:ea typeface="Calibri Light" charset="0"/>
                <a:cs typeface="Calibri Light" charset="0"/>
              </a:rPr>
              <a:t>Infographs</a:t>
            </a:r>
            <a:r>
              <a:rPr lang="en-US" sz="3600" dirty="0">
                <a:solidFill>
                  <a:srgbClr val="8397B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1DD085-68C3-0F45-9FCE-13FE17FA004D}"/>
              </a:ext>
            </a:extLst>
          </p:cNvPr>
          <p:cNvSpPr txBox="1"/>
          <p:nvPr/>
        </p:nvSpPr>
        <p:spPr>
          <a:xfrm>
            <a:off x="838200" y="3039326"/>
            <a:ext cx="8016636" cy="6002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146FE84-041C-B748-9F86-333036A862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11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500"/>
    </mc:Choice>
    <mc:Fallback>
      <p:transition spd="slow" advClick="0" advTm="5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9D73E-CA35-F448-93CE-C1BF966BB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7405-1AA8-4841-9E07-C00D5D730EC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A9A5FC-8A21-8240-B371-39F4DB5AFB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52178"/>
            <a:ext cx="5691634" cy="7318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Brief Explanation of BBF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3AABF3-8653-A848-95CD-F19689205C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2431" y="0"/>
            <a:ext cx="5315069" cy="68630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C79701C0-50D9-5D4C-99FD-F3A8613B0ACB}"/>
              </a:ext>
            </a:extLst>
          </p:cNvPr>
          <p:cNvSpPr/>
          <p:nvPr/>
        </p:nvSpPr>
        <p:spPr>
          <a:xfrm>
            <a:off x="5711513" y="840716"/>
            <a:ext cx="701039" cy="408992"/>
          </a:xfrm>
          <a:prstGeom prst="rightArrow">
            <a:avLst>
              <a:gd name="adj1" fmla="val 50000"/>
              <a:gd name="adj2" fmla="val 74301"/>
            </a:avLst>
          </a:prstGeom>
          <a:solidFill>
            <a:srgbClr val="B57BA8"/>
          </a:solidFill>
          <a:ln>
            <a:solidFill>
              <a:srgbClr val="B57B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77215A0F-A848-7F42-98A3-057249294B09}"/>
              </a:ext>
            </a:extLst>
          </p:cNvPr>
          <p:cNvSpPr/>
          <p:nvPr/>
        </p:nvSpPr>
        <p:spPr>
          <a:xfrm>
            <a:off x="5705095" y="1590260"/>
            <a:ext cx="707457" cy="3801816"/>
          </a:xfrm>
          <a:prstGeom prst="rightArrow">
            <a:avLst>
              <a:gd name="adj1" fmla="val 32223"/>
              <a:gd name="adj2" fmla="val 72299"/>
            </a:avLst>
          </a:prstGeom>
          <a:solidFill>
            <a:srgbClr val="B57BA8"/>
          </a:solidFill>
          <a:ln>
            <a:solidFill>
              <a:srgbClr val="B57B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7B106A16-CA2C-134E-A4EF-9FE56A0E608A}"/>
              </a:ext>
            </a:extLst>
          </p:cNvPr>
          <p:cNvSpPr/>
          <p:nvPr/>
        </p:nvSpPr>
        <p:spPr>
          <a:xfrm>
            <a:off x="5719838" y="5578824"/>
            <a:ext cx="692713" cy="653010"/>
          </a:xfrm>
          <a:prstGeom prst="rightArrow">
            <a:avLst>
              <a:gd name="adj1" fmla="val 50000"/>
              <a:gd name="adj2" fmla="val 45434"/>
            </a:avLst>
          </a:prstGeom>
          <a:solidFill>
            <a:srgbClr val="B57BA8"/>
          </a:solidFill>
          <a:ln>
            <a:solidFill>
              <a:srgbClr val="B57B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56150A6-FE74-8B47-A497-1339DECF16B5}"/>
              </a:ext>
            </a:extLst>
          </p:cNvPr>
          <p:cNvSpPr txBox="1">
            <a:spLocks/>
          </p:cNvSpPr>
          <p:nvPr/>
        </p:nvSpPr>
        <p:spPr>
          <a:xfrm>
            <a:off x="1237501" y="2691685"/>
            <a:ext cx="4482337" cy="1217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Priority</a:t>
            </a:r>
          </a:p>
          <a:p>
            <a:r>
              <a:rPr lang="en-US" dirty="0"/>
              <a:t>Recommendations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F672464-F866-604E-9565-0E90AB9B74CB}"/>
              </a:ext>
            </a:extLst>
          </p:cNvPr>
          <p:cNvSpPr txBox="1">
            <a:spLocks/>
          </p:cNvSpPr>
          <p:nvPr/>
        </p:nvSpPr>
        <p:spPr>
          <a:xfrm>
            <a:off x="384312" y="5601668"/>
            <a:ext cx="5335526" cy="73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Key Message or Quote</a:t>
            </a:r>
          </a:p>
        </p:txBody>
      </p:sp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890F2E-D334-FB41-8DF0-EBD1A38B8D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79200" y="60663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01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0"/>
    </mc:Choice>
    <mc:Fallback>
      <p:transition spd="slow" advClick="0" advTm="5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2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AB50A-5993-2D4F-A40F-9058DEFD3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Infograph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Example &amp;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76AB2-6ACA-584E-BA71-8D4633E9B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7405-1AA8-4841-9E07-C00D5D730EC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DEA6C7-F04B-E54E-8999-B79AE4599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233246" y="1362786"/>
            <a:ext cx="3587262" cy="46320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D04F40-B14C-EB46-9FB2-707CA2CDE5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808" y="1362786"/>
            <a:ext cx="3565806" cy="46242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D52F37-3FE7-134D-8115-903A155151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79200" y="59948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35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B47AA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21506</TotalTime>
  <Words>563</Words>
  <Application>Microsoft Macintosh PowerPoint</Application>
  <PresentationFormat>Widescreen</PresentationFormat>
  <Paragraphs>94</Paragraphs>
  <Slides>8</Slides>
  <Notes>8</Notes>
  <HiddenSlides>0</HiddenSlides>
  <MMClips>8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.AppleSystemUIFont</vt:lpstr>
      <vt:lpstr>.LucidaGrandeUI</vt:lpstr>
      <vt:lpstr>Arial</vt:lpstr>
      <vt:lpstr>Arial Black</vt:lpstr>
      <vt:lpstr>Calibri</vt:lpstr>
      <vt:lpstr>Calibri Light</vt:lpstr>
      <vt:lpstr>LucidaGrande</vt:lpstr>
      <vt:lpstr>Myriad Pro</vt:lpstr>
      <vt:lpstr>Wingdings</vt:lpstr>
      <vt:lpstr>Office Theme</vt:lpstr>
      <vt:lpstr>think-cell Slide</vt:lpstr>
      <vt:lpstr>PowerPoint Presentation</vt:lpstr>
      <vt:lpstr>Objectives </vt:lpstr>
      <vt:lpstr>Key Aspects of Different Briefs</vt:lpstr>
      <vt:lpstr>PowerPoint Presentation</vt:lpstr>
      <vt:lpstr>Aim of BBF Infograph</vt:lpstr>
      <vt:lpstr>Objectives </vt:lpstr>
      <vt:lpstr>Brief Explanation of BBF</vt:lpstr>
      <vt:lpstr>Infograph Example &amp; Template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Carroll, Grace</cp:lastModifiedBy>
  <cp:revision>517</cp:revision>
  <dcterms:created xsi:type="dcterms:W3CDTF">2016-10-26T16:35:43Z</dcterms:created>
  <dcterms:modified xsi:type="dcterms:W3CDTF">2018-06-23T15:39:38Z</dcterms:modified>
</cp:coreProperties>
</file>