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m4a" ContentType="audio/mp4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492" r:id="rId2"/>
    <p:sldId id="465" r:id="rId3"/>
    <p:sldId id="464" r:id="rId4"/>
    <p:sldId id="530" r:id="rId5"/>
    <p:sldId id="514" r:id="rId6"/>
    <p:sldId id="513" r:id="rId7"/>
    <p:sldId id="517" r:id="rId8"/>
    <p:sldId id="518" r:id="rId9"/>
    <p:sldId id="519" r:id="rId10"/>
    <p:sldId id="516" r:id="rId11"/>
    <p:sldId id="520" r:id="rId12"/>
    <p:sldId id="521" r:id="rId13"/>
    <p:sldId id="522" r:id="rId14"/>
    <p:sldId id="523" r:id="rId15"/>
    <p:sldId id="524" r:id="rId16"/>
    <p:sldId id="525" r:id="rId17"/>
    <p:sldId id="526" r:id="rId18"/>
    <p:sldId id="527" r:id="rId19"/>
    <p:sldId id="528" r:id="rId20"/>
    <p:sldId id="5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ce Carroll" initials="GC" lastIdx="1" clrIdx="0">
    <p:extLst/>
  </p:cmAuthor>
  <p:cmAuthor id="2" name="Grace Carroll" initials="GC [2]" lastIdx="1" clrIdx="1">
    <p:extLst/>
  </p:cmAuthor>
  <p:cmAuthor id="3" name="Grace Carroll" initials="GC [3]" lastIdx="1" clrIdx="2">
    <p:extLst/>
  </p:cmAuthor>
  <p:cmAuthor id="4" name="Grace Carroll" initials="GC [4]" lastIdx="1" clrIdx="3">
    <p:extLst/>
  </p:cmAuthor>
  <p:cmAuthor id="5" name="Grace Carroll" initials="GC [5]" lastIdx="1" clrIdx="4">
    <p:extLst/>
  </p:cmAuthor>
  <p:cmAuthor id="6" name="Grace Carroll" initials="GC [6]" lastIdx="1" clrIdx="5">
    <p:extLst/>
  </p:cmAuthor>
  <p:cmAuthor id="7" name="Grace Carroll" initials="GC [7]" lastIdx="1" clrIdx="6">
    <p:extLst/>
  </p:cmAuthor>
  <p:cmAuthor id="8" name="Grace Carroll" initials="GC [8]" lastIdx="1" clrIdx="7">
    <p:extLst/>
  </p:cmAuthor>
  <p:cmAuthor id="9" name="Grace Carroll" initials="GC [9]" lastIdx="1" clrIdx="8">
    <p:extLst/>
  </p:cmAuthor>
  <p:cmAuthor id="10" name="Grace Carroll" initials="GC [10]" lastIdx="1" clrIdx="9">
    <p:extLst/>
  </p:cmAuthor>
  <p:cmAuthor id="11" name="Grace Carroll" initials="GC [11]" lastIdx="1" clrIdx="10">
    <p:extLst/>
  </p:cmAuthor>
  <p:cmAuthor id="12" name="Grace Carroll" initials="GC [12]" lastIdx="1" clrIdx="11">
    <p:extLst/>
  </p:cmAuthor>
  <p:cmAuthor id="13" name="Grace Carroll" initials="GC [13]" lastIdx="1" clrIdx="12">
    <p:extLst/>
  </p:cmAuthor>
  <p:cmAuthor id="14" name="Grace Carroll" initials="GC [14]" lastIdx="1" clrIdx="13">
    <p:extLst/>
  </p:cmAuthor>
  <p:cmAuthor id="15" name="Grace Carroll" initials="GC [15]" lastIdx="1" clrIdx="14">
    <p:extLst/>
  </p:cmAuthor>
  <p:cmAuthor id="16" name="Grace Carroll" initials="GC [16]" lastIdx="1" clrIdx="15">
    <p:extLst/>
  </p:cmAuthor>
  <p:cmAuthor id="17" name="Grace Carroll" initials="GC [17]" lastIdx="1" clrIdx="16">
    <p:extLst/>
  </p:cmAuthor>
  <p:cmAuthor id="18" name="Grace Carroll" initials="GC [18]" lastIdx="1" clrIdx="17">
    <p:extLst/>
  </p:cmAuthor>
  <p:cmAuthor id="19" name="Grace Carroll" initials="GC [19]" lastIdx="1" clrIdx="18">
    <p:extLst/>
  </p:cmAuthor>
  <p:cmAuthor id="20" name="Grace Carroll" initials="GC [20]" lastIdx="1" clrIdx="19">
    <p:extLst/>
  </p:cmAuthor>
  <p:cmAuthor id="21" name="Microsoft Office User" initials="Office" lastIdx="33" clrIdx="20">
    <p:extLst/>
  </p:cmAuthor>
  <p:cmAuthor id="22" name="Microsoft Office User" initials="Office [2]" lastIdx="1" clrIdx="21">
    <p:extLst/>
  </p:cmAuthor>
  <p:cmAuthor id="23" name="Microsoft Office User" initials="Office [3]" lastIdx="1" clrIdx="22">
    <p:extLst/>
  </p:cmAuthor>
  <p:cmAuthor id="24" name="Microsoft Office User" initials="Office [4]" lastIdx="1" clrIdx="23">
    <p:extLst/>
  </p:cmAuthor>
  <p:cmAuthor id="25" name="Microsoft Office User" initials="Office [5]" lastIdx="1" clrIdx="24">
    <p:extLst/>
  </p:cmAuthor>
  <p:cmAuthor id="26" name="Buccini, Gabriela" initials="BG" lastIdx="9" clrIdx="2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7BA8"/>
    <a:srgbClr val="8397B0"/>
    <a:srgbClr val="445369"/>
    <a:srgbClr val="ADB8CA"/>
    <a:srgbClr val="44536A"/>
    <a:srgbClr val="59A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767" autoAdjust="0"/>
    <p:restoredTop sz="83642" autoAdjust="0"/>
  </p:normalViewPr>
  <p:slideViewPr>
    <p:cSldViewPr snapToGrid="0" snapToObjects="1">
      <p:cViewPr varScale="1">
        <p:scale>
          <a:sx n="92" d="100"/>
          <a:sy n="92" d="100"/>
        </p:scale>
        <p:origin x="10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1AC5F920-752B-4E0E-B7E3-AF7E06F6CEAC}"/>
    <pc:docChg chg="modSld">
      <pc:chgData name="" userId="" providerId="" clId="Web-{1AC5F920-752B-4E0E-B7E3-AF7E06F6CEAC}" dt="2018-06-15T13:33:53.657" v="17"/>
      <pc:docMkLst>
        <pc:docMk/>
      </pc:docMkLst>
      <pc:sldChg chg="modSp">
        <pc:chgData name="" userId="" providerId="" clId="Web-{1AC5F920-752B-4E0E-B7E3-AF7E06F6CEAC}" dt="2018-06-15T13:18:38.285" v="10" actId="20577"/>
        <pc:sldMkLst>
          <pc:docMk/>
          <pc:sldMk cId="1257870069" sldId="492"/>
        </pc:sldMkLst>
        <pc:spChg chg="mod">
          <ac:chgData name="" userId="" providerId="" clId="Web-{1AC5F920-752B-4E0E-B7E3-AF7E06F6CEAC}" dt="2018-06-15T13:18:38.285" v="10" actId="20577"/>
          <ac:spMkLst>
            <pc:docMk/>
            <pc:sldMk cId="1257870069" sldId="492"/>
            <ac:spMk id="3" creationId="{00000000-0000-0000-0000-000000000000}"/>
          </ac:spMkLst>
        </pc:spChg>
      </pc:sldChg>
      <pc:sldChg chg="modNotes">
        <pc:chgData name="" userId="" providerId="" clId="Web-{1AC5F920-752B-4E0E-B7E3-AF7E06F6CEAC}" dt="2018-06-15T13:21:24.113" v="13"/>
        <pc:sldMkLst>
          <pc:docMk/>
          <pc:sldMk cId="414241146" sldId="517"/>
        </pc:sldMkLst>
      </pc:sldChg>
      <pc:sldChg chg="modNotes">
        <pc:chgData name="" userId="" providerId="" clId="Web-{1AC5F920-752B-4E0E-B7E3-AF7E06F6CEAC}" dt="2018-06-15T13:33:53.657" v="17"/>
        <pc:sldMkLst>
          <pc:docMk/>
          <pc:sldMk cId="1717384449" sldId="52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EDF369-D5E9-BE49-875F-D0E8CE682F3A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215AEA98-5A6E-C147-AAF1-AF0AA65DFDFB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Facts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BC3964ED-3AE9-2D46-823D-4C88B9FFB349}" type="par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BE6BAC9-4033-9744-A587-BF900BAD9D65}" type="sib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9F4BD524-C0AD-7945-8C99-0CBEB24887C3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Conclusion/</a:t>
          </a:r>
        </a:p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Next Steps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6B381DAB-CBCC-7843-8379-CF5D61F2F3CC}" type="par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EA6A200-B290-854F-8739-E339A53D18B3}" type="sib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D0339196-143A-5D49-8222-DF48BD75DC4C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Visuals</a:t>
          </a:r>
        </a:p>
      </dgm:t>
    </dgm:pt>
    <dgm:pt modelId="{2032F579-6D8D-B841-AD47-048F76168E64}" type="par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1329784B-FB1D-184E-84BF-B3DE5BDEA2B6}" type="sib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021182DE-21B2-464C-B52D-D236D97A3BCC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Introduction/</a:t>
          </a:r>
        </a:p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Background</a:t>
          </a:r>
        </a:p>
      </dgm:t>
    </dgm:pt>
    <dgm:pt modelId="{E5FFCF31-8F1D-6542-BC80-D8B2DAE7E0FA}" type="parTrans" cxnId="{4FCCC93D-6320-634A-BE5D-0D14DB7FC84D}">
      <dgm:prSet/>
      <dgm:spPr/>
    </dgm:pt>
    <dgm:pt modelId="{5DE3EEFB-8635-E744-A45B-7A7EC0085AEE}" type="sibTrans" cxnId="{4FCCC93D-6320-634A-BE5D-0D14DB7FC84D}">
      <dgm:prSet/>
      <dgm:spPr/>
    </dgm:pt>
    <dgm:pt modelId="{F8067BCE-8EB9-DA4B-A9FB-989BCC07F658}" type="pres">
      <dgm:prSet presAssocID="{33EDF369-D5E9-BE49-875F-D0E8CE682F3A}" presName="CompostProcess" presStyleCnt="0">
        <dgm:presLayoutVars>
          <dgm:dir/>
          <dgm:resizeHandles val="exact"/>
        </dgm:presLayoutVars>
      </dgm:prSet>
      <dgm:spPr/>
    </dgm:pt>
    <dgm:pt modelId="{DC424E20-5F1C-9444-8432-3CC59A265413}" type="pres">
      <dgm:prSet presAssocID="{33EDF369-D5E9-BE49-875F-D0E8CE682F3A}" presName="arrow" presStyleLbl="bgShp" presStyleIdx="0" presStyleCnt="1"/>
      <dgm:spPr/>
    </dgm:pt>
    <dgm:pt modelId="{B3F82B5C-7B56-5E4A-9831-113436E9EDB9}" type="pres">
      <dgm:prSet presAssocID="{33EDF369-D5E9-BE49-875F-D0E8CE682F3A}" presName="linearProcess" presStyleCnt="0"/>
      <dgm:spPr/>
    </dgm:pt>
    <dgm:pt modelId="{D7429375-C5A4-AC4B-8254-E89B31B4E567}" type="pres">
      <dgm:prSet presAssocID="{021182DE-21B2-464C-B52D-D236D97A3BCC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4DA3F-B83E-894E-AD07-09EDB356DF26}" type="pres">
      <dgm:prSet presAssocID="{5DE3EEFB-8635-E744-A45B-7A7EC0085AEE}" presName="sibTrans" presStyleCnt="0"/>
      <dgm:spPr/>
    </dgm:pt>
    <dgm:pt modelId="{1CEB78F6-DDE8-1946-B4F8-9ED649BF2562}" type="pres">
      <dgm:prSet presAssocID="{215AEA98-5A6E-C147-AAF1-AF0AA65DFDFB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C3D07-E498-7241-B8FE-5EA2BC73D89F}" type="pres">
      <dgm:prSet presAssocID="{8BE6BAC9-4033-9744-A587-BF900BAD9D65}" presName="sibTrans" presStyleCnt="0"/>
      <dgm:spPr/>
    </dgm:pt>
    <dgm:pt modelId="{6B5DEAA2-F5B6-F440-9956-25C1FC0325F6}" type="pres">
      <dgm:prSet presAssocID="{D0339196-143A-5D49-8222-DF48BD75DC4C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FD3B0-289F-5443-99F6-9F3F2A9645FD}" type="pres">
      <dgm:prSet presAssocID="{1329784B-FB1D-184E-84BF-B3DE5BDEA2B6}" presName="sibTrans" presStyleCnt="0"/>
      <dgm:spPr/>
    </dgm:pt>
    <dgm:pt modelId="{16533E4D-5E06-9B42-83E3-6BB1A6DF740A}" type="pres">
      <dgm:prSet presAssocID="{9F4BD524-C0AD-7945-8C99-0CBEB24887C3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8CC10F-4244-9640-856D-B4A2416E385F}" type="presOf" srcId="{33EDF369-D5E9-BE49-875F-D0E8CE682F3A}" destId="{F8067BCE-8EB9-DA4B-A9FB-989BCC07F658}" srcOrd="0" destOrd="0" presId="urn:microsoft.com/office/officeart/2005/8/layout/hProcess9"/>
    <dgm:cxn modelId="{D8441FC9-4B91-FF43-851D-487D4B4ACBF1}" type="presOf" srcId="{D0339196-143A-5D49-8222-DF48BD75DC4C}" destId="{6B5DEAA2-F5B6-F440-9956-25C1FC0325F6}" srcOrd="0" destOrd="0" presId="urn:microsoft.com/office/officeart/2005/8/layout/hProcess9"/>
    <dgm:cxn modelId="{777CE7CD-0EA1-974E-BD3A-A135B6198232}" srcId="{33EDF369-D5E9-BE49-875F-D0E8CE682F3A}" destId="{D0339196-143A-5D49-8222-DF48BD75DC4C}" srcOrd="2" destOrd="0" parTransId="{2032F579-6D8D-B841-AD47-048F76168E64}" sibTransId="{1329784B-FB1D-184E-84BF-B3DE5BDEA2B6}"/>
    <dgm:cxn modelId="{509F58EF-B170-3F4B-A058-BCA140EC34B7}" srcId="{33EDF369-D5E9-BE49-875F-D0E8CE682F3A}" destId="{9F4BD524-C0AD-7945-8C99-0CBEB24887C3}" srcOrd="3" destOrd="0" parTransId="{6B381DAB-CBCC-7843-8379-CF5D61F2F3CC}" sibTransId="{8EA6A200-B290-854F-8739-E339A53D18B3}"/>
    <dgm:cxn modelId="{E0C85EFA-F320-7F45-924E-BE5587DC6D9B}" srcId="{33EDF369-D5E9-BE49-875F-D0E8CE682F3A}" destId="{215AEA98-5A6E-C147-AAF1-AF0AA65DFDFB}" srcOrd="1" destOrd="0" parTransId="{BC3964ED-3AE9-2D46-823D-4C88B9FFB349}" sibTransId="{8BE6BAC9-4033-9744-A587-BF900BAD9D65}"/>
    <dgm:cxn modelId="{BB794626-2D86-9F43-A190-F66A0D8DE236}" type="presOf" srcId="{021182DE-21B2-464C-B52D-D236D97A3BCC}" destId="{D7429375-C5A4-AC4B-8254-E89B31B4E567}" srcOrd="0" destOrd="0" presId="urn:microsoft.com/office/officeart/2005/8/layout/hProcess9"/>
    <dgm:cxn modelId="{21E8DB85-2B6E-4A40-A962-FA85A0DD339A}" type="presOf" srcId="{215AEA98-5A6E-C147-AAF1-AF0AA65DFDFB}" destId="{1CEB78F6-DDE8-1946-B4F8-9ED649BF2562}" srcOrd="0" destOrd="0" presId="urn:microsoft.com/office/officeart/2005/8/layout/hProcess9"/>
    <dgm:cxn modelId="{4FCCC93D-6320-634A-BE5D-0D14DB7FC84D}" srcId="{33EDF369-D5E9-BE49-875F-D0E8CE682F3A}" destId="{021182DE-21B2-464C-B52D-D236D97A3BCC}" srcOrd="0" destOrd="0" parTransId="{E5FFCF31-8F1D-6542-BC80-D8B2DAE7E0FA}" sibTransId="{5DE3EEFB-8635-E744-A45B-7A7EC0085AEE}"/>
    <dgm:cxn modelId="{25DE81D4-8A83-5048-84F5-637C22064732}" type="presOf" srcId="{9F4BD524-C0AD-7945-8C99-0CBEB24887C3}" destId="{16533E4D-5E06-9B42-83E3-6BB1A6DF740A}" srcOrd="0" destOrd="0" presId="urn:microsoft.com/office/officeart/2005/8/layout/hProcess9"/>
    <dgm:cxn modelId="{87B23D59-958B-E742-9E08-4023121FA880}" type="presParOf" srcId="{F8067BCE-8EB9-DA4B-A9FB-989BCC07F658}" destId="{DC424E20-5F1C-9444-8432-3CC59A265413}" srcOrd="0" destOrd="0" presId="urn:microsoft.com/office/officeart/2005/8/layout/hProcess9"/>
    <dgm:cxn modelId="{A3685EFF-8137-A34B-8229-D9F7608DB8D1}" type="presParOf" srcId="{F8067BCE-8EB9-DA4B-A9FB-989BCC07F658}" destId="{B3F82B5C-7B56-5E4A-9831-113436E9EDB9}" srcOrd="1" destOrd="0" presId="urn:microsoft.com/office/officeart/2005/8/layout/hProcess9"/>
    <dgm:cxn modelId="{77529E18-0D2B-B549-A534-C5775C70800B}" type="presParOf" srcId="{B3F82B5C-7B56-5E4A-9831-113436E9EDB9}" destId="{D7429375-C5A4-AC4B-8254-E89B31B4E567}" srcOrd="0" destOrd="0" presId="urn:microsoft.com/office/officeart/2005/8/layout/hProcess9"/>
    <dgm:cxn modelId="{E3870530-B7B4-3641-8166-98B8D35BC438}" type="presParOf" srcId="{B3F82B5C-7B56-5E4A-9831-113436E9EDB9}" destId="{6544DA3F-B83E-894E-AD07-09EDB356DF26}" srcOrd="1" destOrd="0" presId="urn:microsoft.com/office/officeart/2005/8/layout/hProcess9"/>
    <dgm:cxn modelId="{AF7102D2-E3E5-3844-87A7-F85B33FE91E5}" type="presParOf" srcId="{B3F82B5C-7B56-5E4A-9831-113436E9EDB9}" destId="{1CEB78F6-DDE8-1946-B4F8-9ED649BF2562}" srcOrd="2" destOrd="0" presId="urn:microsoft.com/office/officeart/2005/8/layout/hProcess9"/>
    <dgm:cxn modelId="{0245040B-18F9-E74C-8388-6B6C46477781}" type="presParOf" srcId="{B3F82B5C-7B56-5E4A-9831-113436E9EDB9}" destId="{0E7C3D07-E498-7241-B8FE-5EA2BC73D89F}" srcOrd="3" destOrd="0" presId="urn:microsoft.com/office/officeart/2005/8/layout/hProcess9"/>
    <dgm:cxn modelId="{8AAC0B52-3309-B942-ADE1-4A31D6FD794A}" type="presParOf" srcId="{B3F82B5C-7B56-5E4A-9831-113436E9EDB9}" destId="{6B5DEAA2-F5B6-F440-9956-25C1FC0325F6}" srcOrd="4" destOrd="0" presId="urn:microsoft.com/office/officeart/2005/8/layout/hProcess9"/>
    <dgm:cxn modelId="{75FDCE7B-5531-814D-BEDB-05E8DFAFCA90}" type="presParOf" srcId="{B3F82B5C-7B56-5E4A-9831-113436E9EDB9}" destId="{B96FD3B0-289F-5443-99F6-9F3F2A9645FD}" srcOrd="5" destOrd="0" presId="urn:microsoft.com/office/officeart/2005/8/layout/hProcess9"/>
    <dgm:cxn modelId="{6498D22B-6AF0-AA40-B721-0328D65A5B3C}" type="presParOf" srcId="{B3F82B5C-7B56-5E4A-9831-113436E9EDB9}" destId="{16533E4D-5E06-9B42-83E3-6BB1A6DF740A}" srcOrd="6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EDF369-D5E9-BE49-875F-D0E8CE682F3A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215AEA98-5A6E-C147-AAF1-AF0AA65DFDFB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Facts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BC3964ED-3AE9-2D46-823D-4C88B9FFB349}" type="par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BE6BAC9-4033-9744-A587-BF900BAD9D65}" type="sib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9F4BD524-C0AD-7945-8C99-0CBEB24887C3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Conclusion/</a:t>
          </a:r>
        </a:p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Next Steps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6B381DAB-CBCC-7843-8379-CF5D61F2F3CC}" type="par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EA6A200-B290-854F-8739-E339A53D18B3}" type="sib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D0339196-143A-5D49-8222-DF48BD75DC4C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Visuals</a:t>
          </a:r>
        </a:p>
      </dgm:t>
    </dgm:pt>
    <dgm:pt modelId="{2032F579-6D8D-B841-AD47-048F76168E64}" type="par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1329784B-FB1D-184E-84BF-B3DE5BDEA2B6}" type="sib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021182DE-21B2-464C-B52D-D236D97A3BCC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Introduction/</a:t>
          </a:r>
        </a:p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Background</a:t>
          </a:r>
        </a:p>
      </dgm:t>
    </dgm:pt>
    <dgm:pt modelId="{E5FFCF31-8F1D-6542-BC80-D8B2DAE7E0FA}" type="parTrans" cxnId="{4FCCC93D-6320-634A-BE5D-0D14DB7FC84D}">
      <dgm:prSet/>
      <dgm:spPr/>
    </dgm:pt>
    <dgm:pt modelId="{5DE3EEFB-8635-E744-A45B-7A7EC0085AEE}" type="sibTrans" cxnId="{4FCCC93D-6320-634A-BE5D-0D14DB7FC84D}">
      <dgm:prSet/>
      <dgm:spPr/>
    </dgm:pt>
    <dgm:pt modelId="{F8067BCE-8EB9-DA4B-A9FB-989BCC07F658}" type="pres">
      <dgm:prSet presAssocID="{33EDF369-D5E9-BE49-875F-D0E8CE682F3A}" presName="CompostProcess" presStyleCnt="0">
        <dgm:presLayoutVars>
          <dgm:dir/>
          <dgm:resizeHandles val="exact"/>
        </dgm:presLayoutVars>
      </dgm:prSet>
      <dgm:spPr/>
    </dgm:pt>
    <dgm:pt modelId="{DC424E20-5F1C-9444-8432-3CC59A265413}" type="pres">
      <dgm:prSet presAssocID="{33EDF369-D5E9-BE49-875F-D0E8CE682F3A}" presName="arrow" presStyleLbl="bgShp" presStyleIdx="0" presStyleCnt="1"/>
      <dgm:spPr/>
    </dgm:pt>
    <dgm:pt modelId="{B3F82B5C-7B56-5E4A-9831-113436E9EDB9}" type="pres">
      <dgm:prSet presAssocID="{33EDF369-D5E9-BE49-875F-D0E8CE682F3A}" presName="linearProcess" presStyleCnt="0"/>
      <dgm:spPr/>
    </dgm:pt>
    <dgm:pt modelId="{D7429375-C5A4-AC4B-8254-E89B31B4E567}" type="pres">
      <dgm:prSet presAssocID="{021182DE-21B2-464C-B52D-D236D97A3BCC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4DA3F-B83E-894E-AD07-09EDB356DF26}" type="pres">
      <dgm:prSet presAssocID="{5DE3EEFB-8635-E744-A45B-7A7EC0085AEE}" presName="sibTrans" presStyleCnt="0"/>
      <dgm:spPr/>
    </dgm:pt>
    <dgm:pt modelId="{1CEB78F6-DDE8-1946-B4F8-9ED649BF2562}" type="pres">
      <dgm:prSet presAssocID="{215AEA98-5A6E-C147-AAF1-AF0AA65DFDFB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C3D07-E498-7241-B8FE-5EA2BC73D89F}" type="pres">
      <dgm:prSet presAssocID="{8BE6BAC9-4033-9744-A587-BF900BAD9D65}" presName="sibTrans" presStyleCnt="0"/>
      <dgm:spPr/>
    </dgm:pt>
    <dgm:pt modelId="{6B5DEAA2-F5B6-F440-9956-25C1FC0325F6}" type="pres">
      <dgm:prSet presAssocID="{D0339196-143A-5D49-8222-DF48BD75DC4C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FD3B0-289F-5443-99F6-9F3F2A9645FD}" type="pres">
      <dgm:prSet presAssocID="{1329784B-FB1D-184E-84BF-B3DE5BDEA2B6}" presName="sibTrans" presStyleCnt="0"/>
      <dgm:spPr/>
    </dgm:pt>
    <dgm:pt modelId="{16533E4D-5E06-9B42-83E3-6BB1A6DF740A}" type="pres">
      <dgm:prSet presAssocID="{9F4BD524-C0AD-7945-8C99-0CBEB24887C3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7CE7CD-0EA1-974E-BD3A-A135B6198232}" srcId="{33EDF369-D5E9-BE49-875F-D0E8CE682F3A}" destId="{D0339196-143A-5D49-8222-DF48BD75DC4C}" srcOrd="2" destOrd="0" parTransId="{2032F579-6D8D-B841-AD47-048F76168E64}" sibTransId="{1329784B-FB1D-184E-84BF-B3DE5BDEA2B6}"/>
    <dgm:cxn modelId="{1A663BBF-C6E1-AF4A-AA46-53C621AE39A1}" type="presOf" srcId="{33EDF369-D5E9-BE49-875F-D0E8CE682F3A}" destId="{F8067BCE-8EB9-DA4B-A9FB-989BCC07F658}" srcOrd="0" destOrd="0" presId="urn:microsoft.com/office/officeart/2005/8/layout/hProcess9"/>
    <dgm:cxn modelId="{509F58EF-B170-3F4B-A058-BCA140EC34B7}" srcId="{33EDF369-D5E9-BE49-875F-D0E8CE682F3A}" destId="{9F4BD524-C0AD-7945-8C99-0CBEB24887C3}" srcOrd="3" destOrd="0" parTransId="{6B381DAB-CBCC-7843-8379-CF5D61F2F3CC}" sibTransId="{8EA6A200-B290-854F-8739-E339A53D18B3}"/>
    <dgm:cxn modelId="{E0C85EFA-F320-7F45-924E-BE5587DC6D9B}" srcId="{33EDF369-D5E9-BE49-875F-D0E8CE682F3A}" destId="{215AEA98-5A6E-C147-AAF1-AF0AA65DFDFB}" srcOrd="1" destOrd="0" parTransId="{BC3964ED-3AE9-2D46-823D-4C88B9FFB349}" sibTransId="{8BE6BAC9-4033-9744-A587-BF900BAD9D65}"/>
    <dgm:cxn modelId="{EE2785DB-2CD3-5E4E-B254-4C276D2B86C9}" type="presOf" srcId="{9F4BD524-C0AD-7945-8C99-0CBEB24887C3}" destId="{16533E4D-5E06-9B42-83E3-6BB1A6DF740A}" srcOrd="0" destOrd="0" presId="urn:microsoft.com/office/officeart/2005/8/layout/hProcess9"/>
    <dgm:cxn modelId="{DD53804A-C16F-0343-9322-CCE9769F9AD4}" type="presOf" srcId="{021182DE-21B2-464C-B52D-D236D97A3BCC}" destId="{D7429375-C5A4-AC4B-8254-E89B31B4E567}" srcOrd="0" destOrd="0" presId="urn:microsoft.com/office/officeart/2005/8/layout/hProcess9"/>
    <dgm:cxn modelId="{4FCCC93D-6320-634A-BE5D-0D14DB7FC84D}" srcId="{33EDF369-D5E9-BE49-875F-D0E8CE682F3A}" destId="{021182DE-21B2-464C-B52D-D236D97A3BCC}" srcOrd="0" destOrd="0" parTransId="{E5FFCF31-8F1D-6542-BC80-D8B2DAE7E0FA}" sibTransId="{5DE3EEFB-8635-E744-A45B-7A7EC0085AEE}"/>
    <dgm:cxn modelId="{99587793-20DD-954C-91EC-63E93463F208}" type="presOf" srcId="{D0339196-143A-5D49-8222-DF48BD75DC4C}" destId="{6B5DEAA2-F5B6-F440-9956-25C1FC0325F6}" srcOrd="0" destOrd="0" presId="urn:microsoft.com/office/officeart/2005/8/layout/hProcess9"/>
    <dgm:cxn modelId="{8FF5BCA0-568D-1341-ACCA-BAA261F0E2D4}" type="presOf" srcId="{215AEA98-5A6E-C147-AAF1-AF0AA65DFDFB}" destId="{1CEB78F6-DDE8-1946-B4F8-9ED649BF2562}" srcOrd="0" destOrd="0" presId="urn:microsoft.com/office/officeart/2005/8/layout/hProcess9"/>
    <dgm:cxn modelId="{F9F8C3AC-1EB1-C048-9030-E07FCADCDD31}" type="presParOf" srcId="{F8067BCE-8EB9-DA4B-A9FB-989BCC07F658}" destId="{DC424E20-5F1C-9444-8432-3CC59A265413}" srcOrd="0" destOrd="0" presId="urn:microsoft.com/office/officeart/2005/8/layout/hProcess9"/>
    <dgm:cxn modelId="{EC37DF9F-107B-704E-B0FF-77B82086A565}" type="presParOf" srcId="{F8067BCE-8EB9-DA4B-A9FB-989BCC07F658}" destId="{B3F82B5C-7B56-5E4A-9831-113436E9EDB9}" srcOrd="1" destOrd="0" presId="urn:microsoft.com/office/officeart/2005/8/layout/hProcess9"/>
    <dgm:cxn modelId="{7F259046-6F01-3B49-A555-FB754D6BD399}" type="presParOf" srcId="{B3F82B5C-7B56-5E4A-9831-113436E9EDB9}" destId="{D7429375-C5A4-AC4B-8254-E89B31B4E567}" srcOrd="0" destOrd="0" presId="urn:microsoft.com/office/officeart/2005/8/layout/hProcess9"/>
    <dgm:cxn modelId="{BDF3114D-BAD8-6840-A48F-475FF6151689}" type="presParOf" srcId="{B3F82B5C-7B56-5E4A-9831-113436E9EDB9}" destId="{6544DA3F-B83E-894E-AD07-09EDB356DF26}" srcOrd="1" destOrd="0" presId="urn:microsoft.com/office/officeart/2005/8/layout/hProcess9"/>
    <dgm:cxn modelId="{C28792DB-3BA0-8544-AD21-1405050F7343}" type="presParOf" srcId="{B3F82B5C-7B56-5E4A-9831-113436E9EDB9}" destId="{1CEB78F6-DDE8-1946-B4F8-9ED649BF2562}" srcOrd="2" destOrd="0" presId="urn:microsoft.com/office/officeart/2005/8/layout/hProcess9"/>
    <dgm:cxn modelId="{6311EAF0-30BC-6149-8ADB-62143857FB33}" type="presParOf" srcId="{B3F82B5C-7B56-5E4A-9831-113436E9EDB9}" destId="{0E7C3D07-E498-7241-B8FE-5EA2BC73D89F}" srcOrd="3" destOrd="0" presId="urn:microsoft.com/office/officeart/2005/8/layout/hProcess9"/>
    <dgm:cxn modelId="{1975C6E9-840E-E34D-8817-932E0DAAFDFD}" type="presParOf" srcId="{B3F82B5C-7B56-5E4A-9831-113436E9EDB9}" destId="{6B5DEAA2-F5B6-F440-9956-25C1FC0325F6}" srcOrd="4" destOrd="0" presId="urn:microsoft.com/office/officeart/2005/8/layout/hProcess9"/>
    <dgm:cxn modelId="{34BD86D0-6A93-7F48-8741-8A7956366D2A}" type="presParOf" srcId="{B3F82B5C-7B56-5E4A-9831-113436E9EDB9}" destId="{B96FD3B0-289F-5443-99F6-9F3F2A9645FD}" srcOrd="5" destOrd="0" presId="urn:microsoft.com/office/officeart/2005/8/layout/hProcess9"/>
    <dgm:cxn modelId="{31F8BF38-CBE9-754D-B215-1EEF9C7383F6}" type="presParOf" srcId="{B3F82B5C-7B56-5E4A-9831-113436E9EDB9}" destId="{16533E4D-5E06-9B42-83E3-6BB1A6DF740A}" srcOrd="6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EDF369-D5E9-BE49-875F-D0E8CE682F3A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215AEA98-5A6E-C147-AAF1-AF0AA65DFDFB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Facts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BC3964ED-3AE9-2D46-823D-4C88B9FFB349}" type="par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BE6BAC9-4033-9744-A587-BF900BAD9D65}" type="sib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9F4BD524-C0AD-7945-8C99-0CBEB24887C3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Conclusion/</a:t>
          </a:r>
        </a:p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Next Steps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6B381DAB-CBCC-7843-8379-CF5D61F2F3CC}" type="par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EA6A200-B290-854F-8739-E339A53D18B3}" type="sib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D0339196-143A-5D49-8222-DF48BD75DC4C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Visuals</a:t>
          </a:r>
        </a:p>
      </dgm:t>
    </dgm:pt>
    <dgm:pt modelId="{2032F579-6D8D-B841-AD47-048F76168E64}" type="par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1329784B-FB1D-184E-84BF-B3DE5BDEA2B6}" type="sib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021182DE-21B2-464C-B52D-D236D97A3BCC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Introduction/</a:t>
          </a:r>
        </a:p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Background</a:t>
          </a:r>
        </a:p>
      </dgm:t>
    </dgm:pt>
    <dgm:pt modelId="{E5FFCF31-8F1D-6542-BC80-D8B2DAE7E0FA}" type="parTrans" cxnId="{4FCCC93D-6320-634A-BE5D-0D14DB7FC84D}">
      <dgm:prSet/>
      <dgm:spPr/>
      <dgm:t>
        <a:bodyPr/>
        <a:lstStyle/>
        <a:p>
          <a:endParaRPr lang="en-US"/>
        </a:p>
      </dgm:t>
    </dgm:pt>
    <dgm:pt modelId="{5DE3EEFB-8635-E744-A45B-7A7EC0085AEE}" type="sibTrans" cxnId="{4FCCC93D-6320-634A-BE5D-0D14DB7FC84D}">
      <dgm:prSet/>
      <dgm:spPr/>
      <dgm:t>
        <a:bodyPr/>
        <a:lstStyle/>
        <a:p>
          <a:endParaRPr lang="en-US"/>
        </a:p>
      </dgm:t>
    </dgm:pt>
    <dgm:pt modelId="{F8067BCE-8EB9-DA4B-A9FB-989BCC07F658}" type="pres">
      <dgm:prSet presAssocID="{33EDF369-D5E9-BE49-875F-D0E8CE682F3A}" presName="CompostProcess" presStyleCnt="0">
        <dgm:presLayoutVars>
          <dgm:dir/>
          <dgm:resizeHandles val="exact"/>
        </dgm:presLayoutVars>
      </dgm:prSet>
      <dgm:spPr/>
    </dgm:pt>
    <dgm:pt modelId="{DC424E20-5F1C-9444-8432-3CC59A265413}" type="pres">
      <dgm:prSet presAssocID="{33EDF369-D5E9-BE49-875F-D0E8CE682F3A}" presName="arrow" presStyleLbl="bgShp" presStyleIdx="0" presStyleCnt="1"/>
      <dgm:spPr/>
    </dgm:pt>
    <dgm:pt modelId="{B3F82B5C-7B56-5E4A-9831-113436E9EDB9}" type="pres">
      <dgm:prSet presAssocID="{33EDF369-D5E9-BE49-875F-D0E8CE682F3A}" presName="linearProcess" presStyleCnt="0"/>
      <dgm:spPr/>
    </dgm:pt>
    <dgm:pt modelId="{D7429375-C5A4-AC4B-8254-E89B31B4E567}" type="pres">
      <dgm:prSet presAssocID="{021182DE-21B2-464C-B52D-D236D97A3BCC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4DA3F-B83E-894E-AD07-09EDB356DF26}" type="pres">
      <dgm:prSet presAssocID="{5DE3EEFB-8635-E744-A45B-7A7EC0085AEE}" presName="sibTrans" presStyleCnt="0"/>
      <dgm:spPr/>
    </dgm:pt>
    <dgm:pt modelId="{1CEB78F6-DDE8-1946-B4F8-9ED649BF2562}" type="pres">
      <dgm:prSet presAssocID="{215AEA98-5A6E-C147-AAF1-AF0AA65DFDFB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C3D07-E498-7241-B8FE-5EA2BC73D89F}" type="pres">
      <dgm:prSet presAssocID="{8BE6BAC9-4033-9744-A587-BF900BAD9D65}" presName="sibTrans" presStyleCnt="0"/>
      <dgm:spPr/>
    </dgm:pt>
    <dgm:pt modelId="{6B5DEAA2-F5B6-F440-9956-25C1FC0325F6}" type="pres">
      <dgm:prSet presAssocID="{D0339196-143A-5D49-8222-DF48BD75DC4C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FD3B0-289F-5443-99F6-9F3F2A9645FD}" type="pres">
      <dgm:prSet presAssocID="{1329784B-FB1D-184E-84BF-B3DE5BDEA2B6}" presName="sibTrans" presStyleCnt="0"/>
      <dgm:spPr/>
    </dgm:pt>
    <dgm:pt modelId="{16533E4D-5E06-9B42-83E3-6BB1A6DF740A}" type="pres">
      <dgm:prSet presAssocID="{9F4BD524-C0AD-7945-8C99-0CBEB24887C3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7CE7CD-0EA1-974E-BD3A-A135B6198232}" srcId="{33EDF369-D5E9-BE49-875F-D0E8CE682F3A}" destId="{D0339196-143A-5D49-8222-DF48BD75DC4C}" srcOrd="2" destOrd="0" parTransId="{2032F579-6D8D-B841-AD47-048F76168E64}" sibTransId="{1329784B-FB1D-184E-84BF-B3DE5BDEA2B6}"/>
    <dgm:cxn modelId="{18171E93-F8C6-9A46-9210-D3AEA4E45698}" type="presOf" srcId="{021182DE-21B2-464C-B52D-D236D97A3BCC}" destId="{D7429375-C5A4-AC4B-8254-E89B31B4E567}" srcOrd="0" destOrd="0" presId="urn:microsoft.com/office/officeart/2005/8/layout/hProcess9"/>
    <dgm:cxn modelId="{509F58EF-B170-3F4B-A058-BCA140EC34B7}" srcId="{33EDF369-D5E9-BE49-875F-D0E8CE682F3A}" destId="{9F4BD524-C0AD-7945-8C99-0CBEB24887C3}" srcOrd="3" destOrd="0" parTransId="{6B381DAB-CBCC-7843-8379-CF5D61F2F3CC}" sibTransId="{8EA6A200-B290-854F-8739-E339A53D18B3}"/>
    <dgm:cxn modelId="{E0C85EFA-F320-7F45-924E-BE5587DC6D9B}" srcId="{33EDF369-D5E9-BE49-875F-D0E8CE682F3A}" destId="{215AEA98-5A6E-C147-AAF1-AF0AA65DFDFB}" srcOrd="1" destOrd="0" parTransId="{BC3964ED-3AE9-2D46-823D-4C88B9FFB349}" sibTransId="{8BE6BAC9-4033-9744-A587-BF900BAD9D65}"/>
    <dgm:cxn modelId="{9334BF24-94F2-9A4E-B583-FF556F19D97E}" type="presOf" srcId="{33EDF369-D5E9-BE49-875F-D0E8CE682F3A}" destId="{F8067BCE-8EB9-DA4B-A9FB-989BCC07F658}" srcOrd="0" destOrd="0" presId="urn:microsoft.com/office/officeart/2005/8/layout/hProcess9"/>
    <dgm:cxn modelId="{1F0241FA-47AD-2046-8334-DF5AB7AC53CA}" type="presOf" srcId="{D0339196-143A-5D49-8222-DF48BD75DC4C}" destId="{6B5DEAA2-F5B6-F440-9956-25C1FC0325F6}" srcOrd="0" destOrd="0" presId="urn:microsoft.com/office/officeart/2005/8/layout/hProcess9"/>
    <dgm:cxn modelId="{4FCCC93D-6320-634A-BE5D-0D14DB7FC84D}" srcId="{33EDF369-D5E9-BE49-875F-D0E8CE682F3A}" destId="{021182DE-21B2-464C-B52D-D236D97A3BCC}" srcOrd="0" destOrd="0" parTransId="{E5FFCF31-8F1D-6542-BC80-D8B2DAE7E0FA}" sibTransId="{5DE3EEFB-8635-E744-A45B-7A7EC0085AEE}"/>
    <dgm:cxn modelId="{D5D78A29-698D-454D-A52C-DE7A16440EF2}" type="presOf" srcId="{9F4BD524-C0AD-7945-8C99-0CBEB24887C3}" destId="{16533E4D-5E06-9B42-83E3-6BB1A6DF740A}" srcOrd="0" destOrd="0" presId="urn:microsoft.com/office/officeart/2005/8/layout/hProcess9"/>
    <dgm:cxn modelId="{4DA850C4-29C7-4049-BF5B-D7FAD98FFB20}" type="presOf" srcId="{215AEA98-5A6E-C147-AAF1-AF0AA65DFDFB}" destId="{1CEB78F6-DDE8-1946-B4F8-9ED649BF2562}" srcOrd="0" destOrd="0" presId="urn:microsoft.com/office/officeart/2005/8/layout/hProcess9"/>
    <dgm:cxn modelId="{56AA3043-F530-B44E-B251-C13CF42FB8A9}" type="presParOf" srcId="{F8067BCE-8EB9-DA4B-A9FB-989BCC07F658}" destId="{DC424E20-5F1C-9444-8432-3CC59A265413}" srcOrd="0" destOrd="0" presId="urn:microsoft.com/office/officeart/2005/8/layout/hProcess9"/>
    <dgm:cxn modelId="{9B5054E8-BB32-2A45-9599-57B6603BBB6A}" type="presParOf" srcId="{F8067BCE-8EB9-DA4B-A9FB-989BCC07F658}" destId="{B3F82B5C-7B56-5E4A-9831-113436E9EDB9}" srcOrd="1" destOrd="0" presId="urn:microsoft.com/office/officeart/2005/8/layout/hProcess9"/>
    <dgm:cxn modelId="{7ECE19AF-698C-5349-98FE-30FBB33A314E}" type="presParOf" srcId="{B3F82B5C-7B56-5E4A-9831-113436E9EDB9}" destId="{D7429375-C5A4-AC4B-8254-E89B31B4E567}" srcOrd="0" destOrd="0" presId="urn:microsoft.com/office/officeart/2005/8/layout/hProcess9"/>
    <dgm:cxn modelId="{8B7EA1DA-70DB-5741-AB9B-8C814322C97C}" type="presParOf" srcId="{B3F82B5C-7B56-5E4A-9831-113436E9EDB9}" destId="{6544DA3F-B83E-894E-AD07-09EDB356DF26}" srcOrd="1" destOrd="0" presId="urn:microsoft.com/office/officeart/2005/8/layout/hProcess9"/>
    <dgm:cxn modelId="{3994F53C-380D-CD4F-AB2A-3213641AB683}" type="presParOf" srcId="{B3F82B5C-7B56-5E4A-9831-113436E9EDB9}" destId="{1CEB78F6-DDE8-1946-B4F8-9ED649BF2562}" srcOrd="2" destOrd="0" presId="urn:microsoft.com/office/officeart/2005/8/layout/hProcess9"/>
    <dgm:cxn modelId="{55C47DE8-5CD6-034F-AB4A-2193AD307F29}" type="presParOf" srcId="{B3F82B5C-7B56-5E4A-9831-113436E9EDB9}" destId="{0E7C3D07-E498-7241-B8FE-5EA2BC73D89F}" srcOrd="3" destOrd="0" presId="urn:microsoft.com/office/officeart/2005/8/layout/hProcess9"/>
    <dgm:cxn modelId="{D06CCFB4-9F62-B643-91A7-7DED8669BE29}" type="presParOf" srcId="{B3F82B5C-7B56-5E4A-9831-113436E9EDB9}" destId="{6B5DEAA2-F5B6-F440-9956-25C1FC0325F6}" srcOrd="4" destOrd="0" presId="urn:microsoft.com/office/officeart/2005/8/layout/hProcess9"/>
    <dgm:cxn modelId="{1AED3D1F-0884-4845-9D1C-A5D737B6F326}" type="presParOf" srcId="{B3F82B5C-7B56-5E4A-9831-113436E9EDB9}" destId="{B96FD3B0-289F-5443-99F6-9F3F2A9645FD}" srcOrd="5" destOrd="0" presId="urn:microsoft.com/office/officeart/2005/8/layout/hProcess9"/>
    <dgm:cxn modelId="{8493C259-8B43-5349-A27A-8B1E1F04AAC8}" type="presParOf" srcId="{B3F82B5C-7B56-5E4A-9831-113436E9EDB9}" destId="{16533E4D-5E06-9B42-83E3-6BB1A6DF740A}" srcOrd="6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EDF369-D5E9-BE49-875F-D0E8CE682F3A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215AEA98-5A6E-C147-AAF1-AF0AA65DFDFB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Facts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BC3964ED-3AE9-2D46-823D-4C88B9FFB349}" type="par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BE6BAC9-4033-9744-A587-BF900BAD9D65}" type="sib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9F4BD524-C0AD-7945-8C99-0CBEB24887C3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Conclusion/</a:t>
          </a:r>
        </a:p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Next Steps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6B381DAB-CBCC-7843-8379-CF5D61F2F3CC}" type="par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EA6A200-B290-854F-8739-E339A53D18B3}" type="sib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D0339196-143A-5D49-8222-DF48BD75DC4C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Visuals</a:t>
          </a:r>
        </a:p>
      </dgm:t>
    </dgm:pt>
    <dgm:pt modelId="{2032F579-6D8D-B841-AD47-048F76168E64}" type="par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1329784B-FB1D-184E-84BF-B3DE5BDEA2B6}" type="sib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021182DE-21B2-464C-B52D-D236D97A3BCC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Introduction/</a:t>
          </a:r>
        </a:p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Background</a:t>
          </a:r>
        </a:p>
      </dgm:t>
    </dgm:pt>
    <dgm:pt modelId="{E5FFCF31-8F1D-6542-BC80-D8B2DAE7E0FA}" type="parTrans" cxnId="{4FCCC93D-6320-634A-BE5D-0D14DB7FC84D}">
      <dgm:prSet/>
      <dgm:spPr/>
      <dgm:t>
        <a:bodyPr/>
        <a:lstStyle/>
        <a:p>
          <a:endParaRPr lang="en-US"/>
        </a:p>
      </dgm:t>
    </dgm:pt>
    <dgm:pt modelId="{5DE3EEFB-8635-E744-A45B-7A7EC0085AEE}" type="sibTrans" cxnId="{4FCCC93D-6320-634A-BE5D-0D14DB7FC84D}">
      <dgm:prSet/>
      <dgm:spPr/>
      <dgm:t>
        <a:bodyPr/>
        <a:lstStyle/>
        <a:p>
          <a:endParaRPr lang="en-US"/>
        </a:p>
      </dgm:t>
    </dgm:pt>
    <dgm:pt modelId="{F8067BCE-8EB9-DA4B-A9FB-989BCC07F658}" type="pres">
      <dgm:prSet presAssocID="{33EDF369-D5E9-BE49-875F-D0E8CE682F3A}" presName="CompostProcess" presStyleCnt="0">
        <dgm:presLayoutVars>
          <dgm:dir/>
          <dgm:resizeHandles val="exact"/>
        </dgm:presLayoutVars>
      </dgm:prSet>
      <dgm:spPr/>
    </dgm:pt>
    <dgm:pt modelId="{DC424E20-5F1C-9444-8432-3CC59A265413}" type="pres">
      <dgm:prSet presAssocID="{33EDF369-D5E9-BE49-875F-D0E8CE682F3A}" presName="arrow" presStyleLbl="bgShp" presStyleIdx="0" presStyleCnt="1"/>
      <dgm:spPr/>
    </dgm:pt>
    <dgm:pt modelId="{B3F82B5C-7B56-5E4A-9831-113436E9EDB9}" type="pres">
      <dgm:prSet presAssocID="{33EDF369-D5E9-BE49-875F-D0E8CE682F3A}" presName="linearProcess" presStyleCnt="0"/>
      <dgm:spPr/>
    </dgm:pt>
    <dgm:pt modelId="{D7429375-C5A4-AC4B-8254-E89B31B4E567}" type="pres">
      <dgm:prSet presAssocID="{021182DE-21B2-464C-B52D-D236D97A3BCC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4DA3F-B83E-894E-AD07-09EDB356DF26}" type="pres">
      <dgm:prSet presAssocID="{5DE3EEFB-8635-E744-A45B-7A7EC0085AEE}" presName="sibTrans" presStyleCnt="0"/>
      <dgm:spPr/>
    </dgm:pt>
    <dgm:pt modelId="{1CEB78F6-DDE8-1946-B4F8-9ED649BF2562}" type="pres">
      <dgm:prSet presAssocID="{215AEA98-5A6E-C147-AAF1-AF0AA65DFDFB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C3D07-E498-7241-B8FE-5EA2BC73D89F}" type="pres">
      <dgm:prSet presAssocID="{8BE6BAC9-4033-9744-A587-BF900BAD9D65}" presName="sibTrans" presStyleCnt="0"/>
      <dgm:spPr/>
    </dgm:pt>
    <dgm:pt modelId="{6B5DEAA2-F5B6-F440-9956-25C1FC0325F6}" type="pres">
      <dgm:prSet presAssocID="{D0339196-143A-5D49-8222-DF48BD75DC4C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FD3B0-289F-5443-99F6-9F3F2A9645FD}" type="pres">
      <dgm:prSet presAssocID="{1329784B-FB1D-184E-84BF-B3DE5BDEA2B6}" presName="sibTrans" presStyleCnt="0"/>
      <dgm:spPr/>
    </dgm:pt>
    <dgm:pt modelId="{16533E4D-5E06-9B42-83E3-6BB1A6DF740A}" type="pres">
      <dgm:prSet presAssocID="{9F4BD524-C0AD-7945-8C99-0CBEB24887C3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456AD5-D865-9D40-A6A9-B5EB0B47EB1C}" type="presOf" srcId="{9F4BD524-C0AD-7945-8C99-0CBEB24887C3}" destId="{16533E4D-5E06-9B42-83E3-6BB1A6DF740A}" srcOrd="0" destOrd="0" presId="urn:microsoft.com/office/officeart/2005/8/layout/hProcess9"/>
    <dgm:cxn modelId="{DE69B0D8-4E72-A449-9FFA-F86208C3883E}" type="presOf" srcId="{D0339196-143A-5D49-8222-DF48BD75DC4C}" destId="{6B5DEAA2-F5B6-F440-9956-25C1FC0325F6}" srcOrd="0" destOrd="0" presId="urn:microsoft.com/office/officeart/2005/8/layout/hProcess9"/>
    <dgm:cxn modelId="{4FCCC93D-6320-634A-BE5D-0D14DB7FC84D}" srcId="{33EDF369-D5E9-BE49-875F-D0E8CE682F3A}" destId="{021182DE-21B2-464C-B52D-D236D97A3BCC}" srcOrd="0" destOrd="0" parTransId="{E5FFCF31-8F1D-6542-BC80-D8B2DAE7E0FA}" sibTransId="{5DE3EEFB-8635-E744-A45B-7A7EC0085AEE}"/>
    <dgm:cxn modelId="{509F58EF-B170-3F4B-A058-BCA140EC34B7}" srcId="{33EDF369-D5E9-BE49-875F-D0E8CE682F3A}" destId="{9F4BD524-C0AD-7945-8C99-0CBEB24887C3}" srcOrd="3" destOrd="0" parTransId="{6B381DAB-CBCC-7843-8379-CF5D61F2F3CC}" sibTransId="{8EA6A200-B290-854F-8739-E339A53D18B3}"/>
    <dgm:cxn modelId="{E0C85EFA-F320-7F45-924E-BE5587DC6D9B}" srcId="{33EDF369-D5E9-BE49-875F-D0E8CE682F3A}" destId="{215AEA98-5A6E-C147-AAF1-AF0AA65DFDFB}" srcOrd="1" destOrd="0" parTransId="{BC3964ED-3AE9-2D46-823D-4C88B9FFB349}" sibTransId="{8BE6BAC9-4033-9744-A587-BF900BAD9D65}"/>
    <dgm:cxn modelId="{777CE7CD-0EA1-974E-BD3A-A135B6198232}" srcId="{33EDF369-D5E9-BE49-875F-D0E8CE682F3A}" destId="{D0339196-143A-5D49-8222-DF48BD75DC4C}" srcOrd="2" destOrd="0" parTransId="{2032F579-6D8D-B841-AD47-048F76168E64}" sibTransId="{1329784B-FB1D-184E-84BF-B3DE5BDEA2B6}"/>
    <dgm:cxn modelId="{7B1BEE55-CD14-4941-B5A3-59B296501C30}" type="presOf" srcId="{021182DE-21B2-464C-B52D-D236D97A3BCC}" destId="{D7429375-C5A4-AC4B-8254-E89B31B4E567}" srcOrd="0" destOrd="0" presId="urn:microsoft.com/office/officeart/2005/8/layout/hProcess9"/>
    <dgm:cxn modelId="{9C425619-98FA-684F-A1FC-FE3943340A6F}" type="presOf" srcId="{33EDF369-D5E9-BE49-875F-D0E8CE682F3A}" destId="{F8067BCE-8EB9-DA4B-A9FB-989BCC07F658}" srcOrd="0" destOrd="0" presId="urn:microsoft.com/office/officeart/2005/8/layout/hProcess9"/>
    <dgm:cxn modelId="{8A04A2CA-79A1-7C40-9D82-28285AFC273A}" type="presOf" srcId="{215AEA98-5A6E-C147-AAF1-AF0AA65DFDFB}" destId="{1CEB78F6-DDE8-1946-B4F8-9ED649BF2562}" srcOrd="0" destOrd="0" presId="urn:microsoft.com/office/officeart/2005/8/layout/hProcess9"/>
    <dgm:cxn modelId="{79ED0C94-FCDB-9D4C-B01E-D8F592AE0D29}" type="presParOf" srcId="{F8067BCE-8EB9-DA4B-A9FB-989BCC07F658}" destId="{DC424E20-5F1C-9444-8432-3CC59A265413}" srcOrd="0" destOrd="0" presId="urn:microsoft.com/office/officeart/2005/8/layout/hProcess9"/>
    <dgm:cxn modelId="{C90F1DE5-9F7B-5D4B-8AFF-9F8934F4C52E}" type="presParOf" srcId="{F8067BCE-8EB9-DA4B-A9FB-989BCC07F658}" destId="{B3F82B5C-7B56-5E4A-9831-113436E9EDB9}" srcOrd="1" destOrd="0" presId="urn:microsoft.com/office/officeart/2005/8/layout/hProcess9"/>
    <dgm:cxn modelId="{758DD7E2-4094-8B4B-AA35-5B816AE9182B}" type="presParOf" srcId="{B3F82B5C-7B56-5E4A-9831-113436E9EDB9}" destId="{D7429375-C5A4-AC4B-8254-E89B31B4E567}" srcOrd="0" destOrd="0" presId="urn:microsoft.com/office/officeart/2005/8/layout/hProcess9"/>
    <dgm:cxn modelId="{ED0C205F-CED3-2747-B02E-8F8925F7AB66}" type="presParOf" srcId="{B3F82B5C-7B56-5E4A-9831-113436E9EDB9}" destId="{6544DA3F-B83E-894E-AD07-09EDB356DF26}" srcOrd="1" destOrd="0" presId="urn:microsoft.com/office/officeart/2005/8/layout/hProcess9"/>
    <dgm:cxn modelId="{44D0A4D0-5E62-5848-B7D7-6E4DA42F2EF0}" type="presParOf" srcId="{B3F82B5C-7B56-5E4A-9831-113436E9EDB9}" destId="{1CEB78F6-DDE8-1946-B4F8-9ED649BF2562}" srcOrd="2" destOrd="0" presId="urn:microsoft.com/office/officeart/2005/8/layout/hProcess9"/>
    <dgm:cxn modelId="{13503C74-BA2B-7045-80AB-15FF40D98842}" type="presParOf" srcId="{B3F82B5C-7B56-5E4A-9831-113436E9EDB9}" destId="{0E7C3D07-E498-7241-B8FE-5EA2BC73D89F}" srcOrd="3" destOrd="0" presId="urn:microsoft.com/office/officeart/2005/8/layout/hProcess9"/>
    <dgm:cxn modelId="{1E6ECA56-34D4-9A4C-B6FD-1D270B396EF1}" type="presParOf" srcId="{B3F82B5C-7B56-5E4A-9831-113436E9EDB9}" destId="{6B5DEAA2-F5B6-F440-9956-25C1FC0325F6}" srcOrd="4" destOrd="0" presId="urn:microsoft.com/office/officeart/2005/8/layout/hProcess9"/>
    <dgm:cxn modelId="{8813C749-5603-3B4F-A103-6A4825082D68}" type="presParOf" srcId="{B3F82B5C-7B56-5E4A-9831-113436E9EDB9}" destId="{B96FD3B0-289F-5443-99F6-9F3F2A9645FD}" srcOrd="5" destOrd="0" presId="urn:microsoft.com/office/officeart/2005/8/layout/hProcess9"/>
    <dgm:cxn modelId="{911D9F5A-7982-544B-B237-7F49781FC4A4}" type="presParOf" srcId="{B3F82B5C-7B56-5E4A-9831-113436E9EDB9}" destId="{16533E4D-5E06-9B42-83E3-6BB1A6DF740A}" srcOrd="6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EDF369-D5E9-BE49-875F-D0E8CE682F3A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215AEA98-5A6E-C147-AAF1-AF0AA65DFDFB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Facts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BC3964ED-3AE9-2D46-823D-4C88B9FFB349}" type="par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BE6BAC9-4033-9744-A587-BF900BAD9D65}" type="sib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9F4BD524-C0AD-7945-8C99-0CBEB24887C3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Conclusion/Next Steps</a:t>
          </a:r>
        </a:p>
      </dgm:t>
    </dgm:pt>
    <dgm:pt modelId="{6B381DAB-CBCC-7843-8379-CF5D61F2F3CC}" type="par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EA6A200-B290-854F-8739-E339A53D18B3}" type="sib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D0339196-143A-5D49-8222-DF48BD75DC4C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Visuals</a:t>
          </a:r>
        </a:p>
      </dgm:t>
    </dgm:pt>
    <dgm:pt modelId="{2032F579-6D8D-B841-AD47-048F76168E64}" type="par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1329784B-FB1D-184E-84BF-B3DE5BDEA2B6}" type="sib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021182DE-21B2-464C-B52D-D236D97A3BCC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Introduction/</a:t>
          </a:r>
        </a:p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Background</a:t>
          </a:r>
        </a:p>
      </dgm:t>
    </dgm:pt>
    <dgm:pt modelId="{E5FFCF31-8F1D-6542-BC80-D8B2DAE7E0FA}" type="parTrans" cxnId="{4FCCC93D-6320-634A-BE5D-0D14DB7FC84D}">
      <dgm:prSet/>
      <dgm:spPr/>
      <dgm:t>
        <a:bodyPr/>
        <a:lstStyle/>
        <a:p>
          <a:endParaRPr lang="en-US"/>
        </a:p>
      </dgm:t>
    </dgm:pt>
    <dgm:pt modelId="{5DE3EEFB-8635-E744-A45B-7A7EC0085AEE}" type="sibTrans" cxnId="{4FCCC93D-6320-634A-BE5D-0D14DB7FC84D}">
      <dgm:prSet/>
      <dgm:spPr/>
      <dgm:t>
        <a:bodyPr/>
        <a:lstStyle/>
        <a:p>
          <a:endParaRPr lang="en-US"/>
        </a:p>
      </dgm:t>
    </dgm:pt>
    <dgm:pt modelId="{F8067BCE-8EB9-DA4B-A9FB-989BCC07F658}" type="pres">
      <dgm:prSet presAssocID="{33EDF369-D5E9-BE49-875F-D0E8CE682F3A}" presName="CompostProcess" presStyleCnt="0">
        <dgm:presLayoutVars>
          <dgm:dir/>
          <dgm:resizeHandles val="exact"/>
        </dgm:presLayoutVars>
      </dgm:prSet>
      <dgm:spPr/>
    </dgm:pt>
    <dgm:pt modelId="{DC424E20-5F1C-9444-8432-3CC59A265413}" type="pres">
      <dgm:prSet presAssocID="{33EDF369-D5E9-BE49-875F-D0E8CE682F3A}" presName="arrow" presStyleLbl="bgShp" presStyleIdx="0" presStyleCnt="1"/>
      <dgm:spPr/>
    </dgm:pt>
    <dgm:pt modelId="{B3F82B5C-7B56-5E4A-9831-113436E9EDB9}" type="pres">
      <dgm:prSet presAssocID="{33EDF369-D5E9-BE49-875F-D0E8CE682F3A}" presName="linearProcess" presStyleCnt="0"/>
      <dgm:spPr/>
    </dgm:pt>
    <dgm:pt modelId="{D7429375-C5A4-AC4B-8254-E89B31B4E567}" type="pres">
      <dgm:prSet presAssocID="{021182DE-21B2-464C-B52D-D236D97A3BCC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4DA3F-B83E-894E-AD07-09EDB356DF26}" type="pres">
      <dgm:prSet presAssocID="{5DE3EEFB-8635-E744-A45B-7A7EC0085AEE}" presName="sibTrans" presStyleCnt="0"/>
      <dgm:spPr/>
    </dgm:pt>
    <dgm:pt modelId="{1CEB78F6-DDE8-1946-B4F8-9ED649BF2562}" type="pres">
      <dgm:prSet presAssocID="{215AEA98-5A6E-C147-AAF1-AF0AA65DFDFB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C3D07-E498-7241-B8FE-5EA2BC73D89F}" type="pres">
      <dgm:prSet presAssocID="{8BE6BAC9-4033-9744-A587-BF900BAD9D65}" presName="sibTrans" presStyleCnt="0"/>
      <dgm:spPr/>
    </dgm:pt>
    <dgm:pt modelId="{6B5DEAA2-F5B6-F440-9956-25C1FC0325F6}" type="pres">
      <dgm:prSet presAssocID="{D0339196-143A-5D49-8222-DF48BD75DC4C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FD3B0-289F-5443-99F6-9F3F2A9645FD}" type="pres">
      <dgm:prSet presAssocID="{1329784B-FB1D-184E-84BF-B3DE5BDEA2B6}" presName="sibTrans" presStyleCnt="0"/>
      <dgm:spPr/>
    </dgm:pt>
    <dgm:pt modelId="{16533E4D-5E06-9B42-83E3-6BB1A6DF740A}" type="pres">
      <dgm:prSet presAssocID="{9F4BD524-C0AD-7945-8C99-0CBEB24887C3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78CA97-61C6-F14D-9580-0FCF427EF938}" type="presOf" srcId="{D0339196-143A-5D49-8222-DF48BD75DC4C}" destId="{6B5DEAA2-F5B6-F440-9956-25C1FC0325F6}" srcOrd="0" destOrd="0" presId="urn:microsoft.com/office/officeart/2005/8/layout/hProcess9"/>
    <dgm:cxn modelId="{777CE7CD-0EA1-974E-BD3A-A135B6198232}" srcId="{33EDF369-D5E9-BE49-875F-D0E8CE682F3A}" destId="{D0339196-143A-5D49-8222-DF48BD75DC4C}" srcOrd="2" destOrd="0" parTransId="{2032F579-6D8D-B841-AD47-048F76168E64}" sibTransId="{1329784B-FB1D-184E-84BF-B3DE5BDEA2B6}"/>
    <dgm:cxn modelId="{509F58EF-B170-3F4B-A058-BCA140EC34B7}" srcId="{33EDF369-D5E9-BE49-875F-D0E8CE682F3A}" destId="{9F4BD524-C0AD-7945-8C99-0CBEB24887C3}" srcOrd="3" destOrd="0" parTransId="{6B381DAB-CBCC-7843-8379-CF5D61F2F3CC}" sibTransId="{8EA6A200-B290-854F-8739-E339A53D18B3}"/>
    <dgm:cxn modelId="{E0C85EFA-F320-7F45-924E-BE5587DC6D9B}" srcId="{33EDF369-D5E9-BE49-875F-D0E8CE682F3A}" destId="{215AEA98-5A6E-C147-AAF1-AF0AA65DFDFB}" srcOrd="1" destOrd="0" parTransId="{BC3964ED-3AE9-2D46-823D-4C88B9FFB349}" sibTransId="{8BE6BAC9-4033-9744-A587-BF900BAD9D65}"/>
    <dgm:cxn modelId="{D74FF4CE-E1E1-7D40-A660-267E81B41539}" type="presOf" srcId="{33EDF369-D5E9-BE49-875F-D0E8CE682F3A}" destId="{F8067BCE-8EB9-DA4B-A9FB-989BCC07F658}" srcOrd="0" destOrd="0" presId="urn:microsoft.com/office/officeart/2005/8/layout/hProcess9"/>
    <dgm:cxn modelId="{49B8E0B6-7F19-DE42-A626-EA0001D532A4}" type="presOf" srcId="{021182DE-21B2-464C-B52D-D236D97A3BCC}" destId="{D7429375-C5A4-AC4B-8254-E89B31B4E567}" srcOrd="0" destOrd="0" presId="urn:microsoft.com/office/officeart/2005/8/layout/hProcess9"/>
    <dgm:cxn modelId="{4FCCC93D-6320-634A-BE5D-0D14DB7FC84D}" srcId="{33EDF369-D5E9-BE49-875F-D0E8CE682F3A}" destId="{021182DE-21B2-464C-B52D-D236D97A3BCC}" srcOrd="0" destOrd="0" parTransId="{E5FFCF31-8F1D-6542-BC80-D8B2DAE7E0FA}" sibTransId="{5DE3EEFB-8635-E744-A45B-7A7EC0085AEE}"/>
    <dgm:cxn modelId="{6C73E702-5472-4E48-9EA3-EC76E1994337}" type="presOf" srcId="{9F4BD524-C0AD-7945-8C99-0CBEB24887C3}" destId="{16533E4D-5E06-9B42-83E3-6BB1A6DF740A}" srcOrd="0" destOrd="0" presId="urn:microsoft.com/office/officeart/2005/8/layout/hProcess9"/>
    <dgm:cxn modelId="{3F5681F9-A98B-0D4C-89A1-BE5C737C028D}" type="presOf" srcId="{215AEA98-5A6E-C147-AAF1-AF0AA65DFDFB}" destId="{1CEB78F6-DDE8-1946-B4F8-9ED649BF2562}" srcOrd="0" destOrd="0" presId="urn:microsoft.com/office/officeart/2005/8/layout/hProcess9"/>
    <dgm:cxn modelId="{D1F4C4C8-B699-9940-815D-0EB1DFEC6C65}" type="presParOf" srcId="{F8067BCE-8EB9-DA4B-A9FB-989BCC07F658}" destId="{DC424E20-5F1C-9444-8432-3CC59A265413}" srcOrd="0" destOrd="0" presId="urn:microsoft.com/office/officeart/2005/8/layout/hProcess9"/>
    <dgm:cxn modelId="{70C2A99F-3E22-8349-BA38-47859AF86B86}" type="presParOf" srcId="{F8067BCE-8EB9-DA4B-A9FB-989BCC07F658}" destId="{B3F82B5C-7B56-5E4A-9831-113436E9EDB9}" srcOrd="1" destOrd="0" presId="urn:microsoft.com/office/officeart/2005/8/layout/hProcess9"/>
    <dgm:cxn modelId="{955F0BF1-F623-604B-9A93-9F4CF64BC79E}" type="presParOf" srcId="{B3F82B5C-7B56-5E4A-9831-113436E9EDB9}" destId="{D7429375-C5A4-AC4B-8254-E89B31B4E567}" srcOrd="0" destOrd="0" presId="urn:microsoft.com/office/officeart/2005/8/layout/hProcess9"/>
    <dgm:cxn modelId="{8D1E21CA-E500-F146-A6F0-D5500A20D4F8}" type="presParOf" srcId="{B3F82B5C-7B56-5E4A-9831-113436E9EDB9}" destId="{6544DA3F-B83E-894E-AD07-09EDB356DF26}" srcOrd="1" destOrd="0" presId="urn:microsoft.com/office/officeart/2005/8/layout/hProcess9"/>
    <dgm:cxn modelId="{FA5F8F57-4719-E843-B80D-1507D724B2A7}" type="presParOf" srcId="{B3F82B5C-7B56-5E4A-9831-113436E9EDB9}" destId="{1CEB78F6-DDE8-1946-B4F8-9ED649BF2562}" srcOrd="2" destOrd="0" presId="urn:microsoft.com/office/officeart/2005/8/layout/hProcess9"/>
    <dgm:cxn modelId="{62F2E866-28F2-9D48-BBAE-CAF08AAC5B98}" type="presParOf" srcId="{B3F82B5C-7B56-5E4A-9831-113436E9EDB9}" destId="{0E7C3D07-E498-7241-B8FE-5EA2BC73D89F}" srcOrd="3" destOrd="0" presId="urn:microsoft.com/office/officeart/2005/8/layout/hProcess9"/>
    <dgm:cxn modelId="{BC275180-458A-8D42-9F86-931F33604703}" type="presParOf" srcId="{B3F82B5C-7B56-5E4A-9831-113436E9EDB9}" destId="{6B5DEAA2-F5B6-F440-9956-25C1FC0325F6}" srcOrd="4" destOrd="0" presId="urn:microsoft.com/office/officeart/2005/8/layout/hProcess9"/>
    <dgm:cxn modelId="{22D07CC9-233F-2C44-A7EB-AD3FEFB36BF2}" type="presParOf" srcId="{B3F82B5C-7B56-5E4A-9831-113436E9EDB9}" destId="{B96FD3B0-289F-5443-99F6-9F3F2A9645FD}" srcOrd="5" destOrd="0" presId="urn:microsoft.com/office/officeart/2005/8/layout/hProcess9"/>
    <dgm:cxn modelId="{D452712F-1F40-EB49-BE8B-9FD973540ABB}" type="presParOf" srcId="{B3F82B5C-7B56-5E4A-9831-113436E9EDB9}" destId="{16533E4D-5E06-9B42-83E3-6BB1A6DF740A}" srcOrd="6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24E20-5F1C-9444-8432-3CC59A265413}">
      <dsp:nvSpPr>
        <dsp:cNvPr id="0" name=""/>
        <dsp:cNvSpPr/>
      </dsp:nvSpPr>
      <dsp:spPr>
        <a:xfrm>
          <a:off x="914399" y="0"/>
          <a:ext cx="10363200" cy="45540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429375-C5A4-AC4B-8254-E89B31B4E567}">
      <dsp:nvSpPr>
        <dsp:cNvPr id="0" name=""/>
        <dsp:cNvSpPr/>
      </dsp:nvSpPr>
      <dsp:spPr>
        <a:xfrm>
          <a:off x="818" y="1366221"/>
          <a:ext cx="283372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Introduction/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Background</a:t>
          </a:r>
        </a:p>
      </dsp:txBody>
      <dsp:txXfrm>
        <a:off x="89743" y="1455146"/>
        <a:ext cx="2655874" cy="1643778"/>
      </dsp:txXfrm>
    </dsp:sp>
    <dsp:sp modelId="{1CEB78F6-DDE8-1946-B4F8-9ED649BF2562}">
      <dsp:nvSpPr>
        <dsp:cNvPr id="0" name=""/>
        <dsp:cNvSpPr/>
      </dsp:nvSpPr>
      <dsp:spPr>
        <a:xfrm>
          <a:off x="3119697" y="1366221"/>
          <a:ext cx="283372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</a:t>
          </a:r>
          <a:r>
            <a:rPr lang="en-US" sz="30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Facts</a:t>
          </a:r>
          <a:endParaRPr lang="en-US" sz="30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3208622" y="1455146"/>
        <a:ext cx="2655874" cy="1643778"/>
      </dsp:txXfrm>
    </dsp:sp>
    <dsp:sp modelId="{6B5DEAA2-F5B6-F440-9956-25C1FC0325F6}">
      <dsp:nvSpPr>
        <dsp:cNvPr id="0" name=""/>
        <dsp:cNvSpPr/>
      </dsp:nvSpPr>
      <dsp:spPr>
        <a:xfrm>
          <a:off x="6238577" y="1366221"/>
          <a:ext cx="283372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Visuals</a:t>
          </a:r>
        </a:p>
      </dsp:txBody>
      <dsp:txXfrm>
        <a:off x="6327502" y="1455146"/>
        <a:ext cx="2655874" cy="1643778"/>
      </dsp:txXfrm>
    </dsp:sp>
    <dsp:sp modelId="{16533E4D-5E06-9B42-83E3-6BB1A6DF740A}">
      <dsp:nvSpPr>
        <dsp:cNvPr id="0" name=""/>
        <dsp:cNvSpPr/>
      </dsp:nvSpPr>
      <dsp:spPr>
        <a:xfrm>
          <a:off x="9357456" y="1366221"/>
          <a:ext cx="283372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</a:t>
          </a:r>
          <a:r>
            <a:rPr lang="en-US" sz="30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Conclusion/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Next Steps</a:t>
          </a:r>
          <a:endParaRPr lang="en-US" sz="30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9446381" y="1455146"/>
        <a:ext cx="2655874" cy="16437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24E20-5F1C-9444-8432-3CC59A265413}">
      <dsp:nvSpPr>
        <dsp:cNvPr id="0" name=""/>
        <dsp:cNvSpPr/>
      </dsp:nvSpPr>
      <dsp:spPr>
        <a:xfrm>
          <a:off x="914399" y="0"/>
          <a:ext cx="10363200" cy="45540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429375-C5A4-AC4B-8254-E89B31B4E567}">
      <dsp:nvSpPr>
        <dsp:cNvPr id="0" name=""/>
        <dsp:cNvSpPr/>
      </dsp:nvSpPr>
      <dsp:spPr>
        <a:xfrm>
          <a:off x="818" y="1366221"/>
          <a:ext cx="283372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Introduction/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Background</a:t>
          </a:r>
        </a:p>
      </dsp:txBody>
      <dsp:txXfrm>
        <a:off x="89743" y="1455146"/>
        <a:ext cx="2655874" cy="1643778"/>
      </dsp:txXfrm>
    </dsp:sp>
    <dsp:sp modelId="{1CEB78F6-DDE8-1946-B4F8-9ED649BF2562}">
      <dsp:nvSpPr>
        <dsp:cNvPr id="0" name=""/>
        <dsp:cNvSpPr/>
      </dsp:nvSpPr>
      <dsp:spPr>
        <a:xfrm>
          <a:off x="3119697" y="1366221"/>
          <a:ext cx="283372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</a:t>
          </a:r>
          <a:r>
            <a:rPr lang="en-US" sz="30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Facts</a:t>
          </a:r>
          <a:endParaRPr lang="en-US" sz="30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3208622" y="1455146"/>
        <a:ext cx="2655874" cy="1643778"/>
      </dsp:txXfrm>
    </dsp:sp>
    <dsp:sp modelId="{6B5DEAA2-F5B6-F440-9956-25C1FC0325F6}">
      <dsp:nvSpPr>
        <dsp:cNvPr id="0" name=""/>
        <dsp:cNvSpPr/>
      </dsp:nvSpPr>
      <dsp:spPr>
        <a:xfrm>
          <a:off x="6238577" y="1366221"/>
          <a:ext cx="283372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Visuals</a:t>
          </a:r>
        </a:p>
      </dsp:txBody>
      <dsp:txXfrm>
        <a:off x="6327502" y="1455146"/>
        <a:ext cx="2655874" cy="1643778"/>
      </dsp:txXfrm>
    </dsp:sp>
    <dsp:sp modelId="{16533E4D-5E06-9B42-83E3-6BB1A6DF740A}">
      <dsp:nvSpPr>
        <dsp:cNvPr id="0" name=""/>
        <dsp:cNvSpPr/>
      </dsp:nvSpPr>
      <dsp:spPr>
        <a:xfrm>
          <a:off x="9357456" y="1366221"/>
          <a:ext cx="283372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</a:t>
          </a:r>
          <a:r>
            <a:rPr lang="en-US" sz="30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Conclusion/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Next Steps</a:t>
          </a:r>
          <a:endParaRPr lang="en-US" sz="30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9446381" y="1455146"/>
        <a:ext cx="2655874" cy="16437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24E20-5F1C-9444-8432-3CC59A265413}">
      <dsp:nvSpPr>
        <dsp:cNvPr id="0" name=""/>
        <dsp:cNvSpPr/>
      </dsp:nvSpPr>
      <dsp:spPr>
        <a:xfrm>
          <a:off x="914399" y="0"/>
          <a:ext cx="10363200" cy="45540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429375-C5A4-AC4B-8254-E89B31B4E567}">
      <dsp:nvSpPr>
        <dsp:cNvPr id="0" name=""/>
        <dsp:cNvSpPr/>
      </dsp:nvSpPr>
      <dsp:spPr>
        <a:xfrm>
          <a:off x="818" y="1366221"/>
          <a:ext cx="283372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Introduction/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Background</a:t>
          </a:r>
        </a:p>
      </dsp:txBody>
      <dsp:txXfrm>
        <a:off x="89743" y="1455146"/>
        <a:ext cx="2655874" cy="1643778"/>
      </dsp:txXfrm>
    </dsp:sp>
    <dsp:sp modelId="{1CEB78F6-DDE8-1946-B4F8-9ED649BF2562}">
      <dsp:nvSpPr>
        <dsp:cNvPr id="0" name=""/>
        <dsp:cNvSpPr/>
      </dsp:nvSpPr>
      <dsp:spPr>
        <a:xfrm>
          <a:off x="3119697" y="1366221"/>
          <a:ext cx="283372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</a:t>
          </a:r>
          <a:r>
            <a:rPr lang="en-US" sz="30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Facts</a:t>
          </a:r>
          <a:endParaRPr lang="en-US" sz="30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3208622" y="1455146"/>
        <a:ext cx="2655874" cy="1643778"/>
      </dsp:txXfrm>
    </dsp:sp>
    <dsp:sp modelId="{6B5DEAA2-F5B6-F440-9956-25C1FC0325F6}">
      <dsp:nvSpPr>
        <dsp:cNvPr id="0" name=""/>
        <dsp:cNvSpPr/>
      </dsp:nvSpPr>
      <dsp:spPr>
        <a:xfrm>
          <a:off x="6238577" y="1366221"/>
          <a:ext cx="283372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Visuals</a:t>
          </a:r>
        </a:p>
      </dsp:txBody>
      <dsp:txXfrm>
        <a:off x="6327502" y="1455146"/>
        <a:ext cx="2655874" cy="1643778"/>
      </dsp:txXfrm>
    </dsp:sp>
    <dsp:sp modelId="{16533E4D-5E06-9B42-83E3-6BB1A6DF740A}">
      <dsp:nvSpPr>
        <dsp:cNvPr id="0" name=""/>
        <dsp:cNvSpPr/>
      </dsp:nvSpPr>
      <dsp:spPr>
        <a:xfrm>
          <a:off x="9357456" y="1366221"/>
          <a:ext cx="283372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</a:t>
          </a:r>
          <a:r>
            <a:rPr lang="en-US" sz="30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Conclusion/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Next Steps</a:t>
          </a:r>
          <a:endParaRPr lang="en-US" sz="30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9446381" y="1455146"/>
        <a:ext cx="2655874" cy="16437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24E20-5F1C-9444-8432-3CC59A265413}">
      <dsp:nvSpPr>
        <dsp:cNvPr id="0" name=""/>
        <dsp:cNvSpPr/>
      </dsp:nvSpPr>
      <dsp:spPr>
        <a:xfrm>
          <a:off x="914399" y="0"/>
          <a:ext cx="10363200" cy="45540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429375-C5A4-AC4B-8254-E89B31B4E567}">
      <dsp:nvSpPr>
        <dsp:cNvPr id="0" name=""/>
        <dsp:cNvSpPr/>
      </dsp:nvSpPr>
      <dsp:spPr>
        <a:xfrm>
          <a:off x="818" y="1366221"/>
          <a:ext cx="283372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Introduction/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Background</a:t>
          </a:r>
        </a:p>
      </dsp:txBody>
      <dsp:txXfrm>
        <a:off x="89743" y="1455146"/>
        <a:ext cx="2655874" cy="1643778"/>
      </dsp:txXfrm>
    </dsp:sp>
    <dsp:sp modelId="{1CEB78F6-DDE8-1946-B4F8-9ED649BF2562}">
      <dsp:nvSpPr>
        <dsp:cNvPr id="0" name=""/>
        <dsp:cNvSpPr/>
      </dsp:nvSpPr>
      <dsp:spPr>
        <a:xfrm>
          <a:off x="3119697" y="1366221"/>
          <a:ext cx="283372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</a:t>
          </a:r>
          <a:r>
            <a:rPr lang="en-US" sz="30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Facts</a:t>
          </a:r>
          <a:endParaRPr lang="en-US" sz="30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3208622" y="1455146"/>
        <a:ext cx="2655874" cy="1643778"/>
      </dsp:txXfrm>
    </dsp:sp>
    <dsp:sp modelId="{6B5DEAA2-F5B6-F440-9956-25C1FC0325F6}">
      <dsp:nvSpPr>
        <dsp:cNvPr id="0" name=""/>
        <dsp:cNvSpPr/>
      </dsp:nvSpPr>
      <dsp:spPr>
        <a:xfrm>
          <a:off x="6238577" y="1366221"/>
          <a:ext cx="283372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Visuals</a:t>
          </a:r>
        </a:p>
      </dsp:txBody>
      <dsp:txXfrm>
        <a:off x="6327502" y="1455146"/>
        <a:ext cx="2655874" cy="1643778"/>
      </dsp:txXfrm>
    </dsp:sp>
    <dsp:sp modelId="{16533E4D-5E06-9B42-83E3-6BB1A6DF740A}">
      <dsp:nvSpPr>
        <dsp:cNvPr id="0" name=""/>
        <dsp:cNvSpPr/>
      </dsp:nvSpPr>
      <dsp:spPr>
        <a:xfrm>
          <a:off x="9357456" y="1366221"/>
          <a:ext cx="283372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</a:t>
          </a:r>
          <a:r>
            <a:rPr lang="en-US" sz="30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Conclusion/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Next Steps</a:t>
          </a:r>
          <a:endParaRPr lang="en-US" sz="30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9446381" y="1455146"/>
        <a:ext cx="2655874" cy="16437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24E20-5F1C-9444-8432-3CC59A265413}">
      <dsp:nvSpPr>
        <dsp:cNvPr id="0" name=""/>
        <dsp:cNvSpPr/>
      </dsp:nvSpPr>
      <dsp:spPr>
        <a:xfrm>
          <a:off x="914399" y="0"/>
          <a:ext cx="10363200" cy="45540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429375-C5A4-AC4B-8254-E89B31B4E567}">
      <dsp:nvSpPr>
        <dsp:cNvPr id="0" name=""/>
        <dsp:cNvSpPr/>
      </dsp:nvSpPr>
      <dsp:spPr>
        <a:xfrm>
          <a:off x="818" y="1366221"/>
          <a:ext cx="283372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Introduction/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Background</a:t>
          </a:r>
        </a:p>
      </dsp:txBody>
      <dsp:txXfrm>
        <a:off x="89743" y="1455146"/>
        <a:ext cx="2655874" cy="1643778"/>
      </dsp:txXfrm>
    </dsp:sp>
    <dsp:sp modelId="{1CEB78F6-DDE8-1946-B4F8-9ED649BF2562}">
      <dsp:nvSpPr>
        <dsp:cNvPr id="0" name=""/>
        <dsp:cNvSpPr/>
      </dsp:nvSpPr>
      <dsp:spPr>
        <a:xfrm>
          <a:off x="3119697" y="1366221"/>
          <a:ext cx="283372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</a:t>
          </a:r>
          <a:r>
            <a:rPr lang="en-US" sz="28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Facts</a:t>
          </a:r>
          <a:endParaRPr lang="en-US" sz="28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3208622" y="1455146"/>
        <a:ext cx="2655874" cy="1643778"/>
      </dsp:txXfrm>
    </dsp:sp>
    <dsp:sp modelId="{6B5DEAA2-F5B6-F440-9956-25C1FC0325F6}">
      <dsp:nvSpPr>
        <dsp:cNvPr id="0" name=""/>
        <dsp:cNvSpPr/>
      </dsp:nvSpPr>
      <dsp:spPr>
        <a:xfrm>
          <a:off x="6238577" y="1366221"/>
          <a:ext cx="283372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Visuals</a:t>
          </a:r>
        </a:p>
      </dsp:txBody>
      <dsp:txXfrm>
        <a:off x="6327502" y="1455146"/>
        <a:ext cx="2655874" cy="1643778"/>
      </dsp:txXfrm>
    </dsp:sp>
    <dsp:sp modelId="{16533E4D-5E06-9B42-83E3-6BB1A6DF740A}">
      <dsp:nvSpPr>
        <dsp:cNvPr id="0" name=""/>
        <dsp:cNvSpPr/>
      </dsp:nvSpPr>
      <dsp:spPr>
        <a:xfrm>
          <a:off x="9357456" y="1366221"/>
          <a:ext cx="283372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</a:t>
          </a:r>
          <a:r>
            <a:rPr lang="en-US" sz="28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Conclusion/Next Steps</a:t>
          </a:r>
        </a:p>
      </dsp:txBody>
      <dsp:txXfrm>
        <a:off x="9446381" y="1455146"/>
        <a:ext cx="2655874" cy="1643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F5C73-F315-194A-A984-1B667223224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4F5E2-1892-7246-BC67-21CE6164C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9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Now, we are going to </a:t>
            </a:r>
            <a:r>
              <a:rPr lang="en-US" dirty="0" smtClean="0"/>
              <a:t>discuss </a:t>
            </a:r>
            <a:r>
              <a:rPr lang="en-US" dirty="0"/>
              <a:t>how to write</a:t>
            </a:r>
            <a:r>
              <a:rPr lang="en-US" baseline="0" dirty="0"/>
              <a:t> a policy 1-pager for use with BBF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28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Here is an example of a 1-pager that Ghana used to communicate its core ideas to policy makers in a succinct and efficient way 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We highlight the introduction here, which describes the state of breastfeeding practices in Ghana, indicating low breastfeeding rates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[Describe]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63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Next, we will discuss the content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52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Presenting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ontent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involves 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evidence to support your perspectives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47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We</a:t>
            </a:r>
            <a:r>
              <a:rPr lang="en-US" baseline="0" dirty="0" smtClean="0"/>
              <a:t> </a:t>
            </a:r>
            <a:r>
              <a:rPr lang="en-US" dirty="0" smtClean="0"/>
              <a:t>highlight </a:t>
            </a:r>
            <a:r>
              <a:rPr lang="en-US" dirty="0"/>
              <a:t>the data used</a:t>
            </a:r>
            <a:r>
              <a:rPr lang="en-US" baseline="0" dirty="0"/>
              <a:t> in that same 1-pager from Ghana </a:t>
            </a:r>
            <a:r>
              <a:rPr lang="en-US" baseline="0" dirty="0" smtClean="0"/>
              <a:t>here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Data included in the brief include what BBF looks like in the country</a:t>
            </a:r>
            <a:endParaRPr lang="en-US" baseline="0" dirty="0"/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[Describe]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8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Then, we</a:t>
            </a:r>
            <a:r>
              <a:rPr lang="en-US" baseline="0" dirty="0"/>
              <a:t> will talk about visual aids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92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sz="800" kern="1200" dirty="0">
                <a:solidFill>
                  <a:srgbClr val="8397B0"/>
                </a:solidFill>
                <a:latin typeface="+mn-lt"/>
                <a:ea typeface="+mn-ea"/>
                <a:cs typeface="+mn-cs"/>
              </a:rPr>
              <a:t> Include charts, graphs, text boxes, photographs, or other images to break up the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5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We</a:t>
            </a:r>
            <a:r>
              <a:rPr lang="en-US" baseline="0" dirty="0" smtClean="0"/>
              <a:t> </a:t>
            </a:r>
            <a:r>
              <a:rPr lang="en-US" dirty="0" smtClean="0"/>
              <a:t>highlight </a:t>
            </a:r>
            <a:r>
              <a:rPr lang="en-US" dirty="0"/>
              <a:t>the images here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[Describe]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43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Then, we</a:t>
            </a:r>
            <a:r>
              <a:rPr lang="en-US" baseline="0" dirty="0"/>
              <a:t> will talk about the conclusion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62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 with a summary statement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 how this might have benefits for the population of interest</a:t>
            </a:r>
          </a:p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dirty="0" smtClean="0"/>
              <a:t> </a:t>
            </a:r>
            <a:r>
              <a:rPr lang="en-US" b="0" i="0" kern="1200" baseline="0" dirty="0" smtClean="0">
                <a:effectLst/>
                <a:latin typeface="+mn-lt"/>
                <a:ea typeface="+mn-ea"/>
                <a:cs typeface="+mn-cs"/>
              </a:rPr>
              <a:t>You should also include contact information in this document; this could be added to the </a:t>
            </a:r>
            <a:r>
              <a:rPr lang="en-US" dirty="0" smtClean="0">
                <a:cs typeface="Calibri"/>
              </a:rPr>
              <a:t>back, effectively</a:t>
            </a:r>
            <a:r>
              <a:rPr lang="en-US" baseline="0" dirty="0" smtClean="0">
                <a:cs typeface="Calibri"/>
              </a:rPr>
              <a:t> making the "1-pager" a "1-2 pager"</a:t>
            </a:r>
            <a:endParaRPr lang="en-US" kern="1200" dirty="0" smtClean="0">
              <a:latin typeface="+mn-lt"/>
              <a:ea typeface="+mn-ea"/>
              <a:cs typeface="+mn-cs"/>
            </a:endParaRPr>
          </a:p>
          <a:p>
            <a:pPr>
              <a:buClr>
                <a:srgbClr val="8397B0"/>
              </a:buClr>
              <a:buFont typeface="Arial" charset="0"/>
              <a:buChar char="•"/>
            </a:pPr>
            <a:endParaRPr lang="en-US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18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We</a:t>
            </a:r>
            <a:r>
              <a:rPr lang="en-US" baseline="0" dirty="0" smtClean="0"/>
              <a:t> </a:t>
            </a:r>
            <a:r>
              <a:rPr lang="en-US" dirty="0" smtClean="0"/>
              <a:t>highlight the conclusion, or “next steps”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ik.e</a:t>
            </a:r>
            <a:r>
              <a:rPr lang="en-US" baseline="0" dirty="0" smtClean="0"/>
              <a:t>., future directions), </a:t>
            </a: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20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[CLICK] First, we will outline key aspects of policy 1-pagers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[CLICK] Then,</a:t>
            </a:r>
            <a:r>
              <a:rPr lang="en-US" baseline="0" dirty="0"/>
              <a:t> we will delineate policy 1-pager aims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[CLICK] Next,</a:t>
            </a:r>
            <a:r>
              <a:rPr lang="en-US" baseline="0" dirty="0"/>
              <a:t> we will describe steps to writing a successful policy 1-pager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27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We have provided an example of a 1-pager and template that can be used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The </a:t>
            </a:r>
            <a:r>
              <a:rPr lang="en-US" baseline="0" dirty="0"/>
              <a:t>next section of </a:t>
            </a:r>
            <a:r>
              <a:rPr lang="en-US" baseline="0" dirty="0" smtClean="0"/>
              <a:t>this </a:t>
            </a:r>
            <a:r>
              <a:rPr lang="en-US" baseline="0" dirty="0"/>
              <a:t>training </a:t>
            </a:r>
            <a:r>
              <a:rPr lang="en-US" baseline="0" dirty="0" smtClean="0"/>
              <a:t>series will </a:t>
            </a:r>
            <a:r>
              <a:rPr lang="en-US" baseline="0" dirty="0"/>
              <a:t>focus on the </a:t>
            </a:r>
            <a:r>
              <a:rPr lang="en-US" baseline="0" dirty="0" err="1"/>
              <a:t>infograph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02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As discussed, there are many different types of briefs</a:t>
            </a:r>
            <a:r>
              <a:rPr lang="en-US" baseline="0" dirty="0" smtClean="0"/>
              <a:t> that communicate policy ideas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As we mentioned, a policy 1-pager [CLICK] is aimed at engaging stakeholders, and not only after a policy recommendation has been developed; policy 1-pagers can be prepared between the BBF 1st and 2nd meetings and used throughout the 5-meeting process and beyond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One or more 1-pagers can be prepared and disseminated, depending on what is to be communicated to stakeholders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important to note here that,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countries that have already begun the 5-meeting process, and therefore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unable to engage stakeholders via the development and dissemination of a policy 1-pager for BBF, there may be other ways to engage stakeholders further along in the BBF 5-meeting process; in reassessments, policy 1-pagers should be developed early on 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67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Here, I present the</a:t>
            </a:r>
            <a:r>
              <a:rPr lang="en-US" baseline="0" dirty="0" smtClean="0"/>
              <a:t> same</a:t>
            </a:r>
            <a:r>
              <a:rPr lang="en-US" dirty="0" smtClean="0"/>
              <a:t> timeline</a:t>
            </a:r>
            <a:r>
              <a:rPr lang="en-US" baseline="0" dirty="0" smtClean="0"/>
              <a:t> you saw in the “Background” section of this training of recommended activities to complete during the BBF 5-meeting process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In terms of when throughout the BBF 5-meeting</a:t>
            </a:r>
            <a:r>
              <a:rPr lang="en-US" baseline="0" dirty="0" smtClean="0"/>
              <a:t> p</a:t>
            </a:r>
            <a:r>
              <a:rPr lang="en-US" dirty="0" smtClean="0"/>
              <a:t>rocess</a:t>
            </a:r>
            <a:r>
              <a:rPr lang="en-US" baseline="0" dirty="0" smtClean="0"/>
              <a:t> the different forms of briefs should be developed and disseminated,</a:t>
            </a:r>
            <a:r>
              <a:rPr lang="en-US" dirty="0" smtClean="0"/>
              <a:t> we recommend</a:t>
            </a:r>
            <a:r>
              <a:rPr lang="en-US" baseline="0" dirty="0" smtClean="0"/>
              <a:t> first developing and disseminating policy 1-pagers shortly after the first meeting [CLICK], since they are intended to engage stakeholders from the beginning of the 5-meeting process; they can be used, however, throughout the 5-meeting process and beyond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50324-60D8-C546-A568-BB22B1EBF35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64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you might be wondering: what exactly is a policy 1-pager?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1-pager is a practical tool used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communicate research findings – or, in the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 of BBF,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BBFI scores and gaps – to policymakers,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is usually done as part of a larger communication strategy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Izumi and colleagues,1-pagers can help translate evidence into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action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idea of translating science into practical action represents the essence of implementation science [CLICK]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8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Policy 1-pagers are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meant to serve as a “communication tool in policy advocacy”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Shorter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 other forms of policy documents or briefs, 1-pagers contain only the most pertinent information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 be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used in multiple settings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specific content may vary, 1-pagers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contain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Policy Statement: one sentence describing policy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required to address issue of concern; it should state a specific action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Institutional or organizational background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Research findings (i.e., BBFI scores and gaps)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Policy recommendations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Contact information</a:t>
            </a: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70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  <a:defRPr/>
            </a:pPr>
            <a:r>
              <a:rPr lang="en-US" dirty="0" smtClean="0"/>
              <a:t>Adapted</a:t>
            </a:r>
            <a:r>
              <a:rPr lang="en-US" baseline="0" dirty="0" smtClean="0"/>
              <a:t> from the University of Michigan and colleagues, th</a:t>
            </a:r>
            <a:r>
              <a:rPr lang="en-US" dirty="0" smtClean="0"/>
              <a:t>ese are the 4</a:t>
            </a:r>
            <a:r>
              <a:rPr lang="en-US" baseline="0" dirty="0" smtClean="0"/>
              <a:t> steps involved in writing a policy 1-pager: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baseline="0" dirty="0" smtClean="0"/>
              <a:t>1. Introduction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baseline="0" dirty="0" smtClean="0"/>
              <a:t>2. Facts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baseline="0" dirty="0" smtClean="0"/>
              <a:t>3. Visuals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baseline="0" dirty="0" smtClean="0"/>
              <a:t>4. Conclusion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First, we will provide</a:t>
            </a:r>
            <a:r>
              <a:rPr lang="en-US" baseline="0" dirty="0"/>
              <a:t> an overview of</a:t>
            </a:r>
            <a:r>
              <a:rPr lang="en-US" dirty="0"/>
              <a:t> the </a:t>
            </a:r>
            <a:r>
              <a:rPr lang="en-US" dirty="0" smtClean="0"/>
              <a:t>Introduction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63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recommend writing a brief overview of the issue to provide context: state the problem you are addressing, its impacts, and the objective you hope to achieve.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important to identify your key point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31282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" y="3375437"/>
            <a:ext cx="6727497" cy="235159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986914"/>
            <a:ext cx="12192000" cy="871086"/>
          </a:xfrm>
          <a:prstGeom prst="rect">
            <a:avLst/>
          </a:prstGeom>
          <a:solidFill>
            <a:srgbClr val="44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9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3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35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33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"/>
            <a:ext cx="12192000" cy="31282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1" y="3375437"/>
            <a:ext cx="6727497" cy="235159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986914"/>
            <a:ext cx="12192000" cy="871086"/>
          </a:xfrm>
          <a:prstGeom prst="rect">
            <a:avLst/>
          </a:prstGeom>
          <a:solidFill>
            <a:srgbClr val="44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62815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perat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58" y="1594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" y="1594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3986" y="4869160"/>
            <a:ext cx="11152695" cy="1080120"/>
          </a:xfrm>
        </p:spPr>
        <p:txBody>
          <a:bodyPr anchor="b">
            <a:noAutofit/>
          </a:bodyPr>
          <a:lstStyle>
            <a:lvl1pPr algn="r">
              <a:defRPr sz="4062" b="1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>
              <a:defRPr sz="2215">
                <a:solidFill>
                  <a:schemeClr val="tx1"/>
                </a:solidFill>
              </a:defRPr>
            </a:lvl2pPr>
            <a:lvl3pPr>
              <a:defRPr sz="2215">
                <a:solidFill>
                  <a:schemeClr val="tx1"/>
                </a:solidFill>
              </a:defRPr>
            </a:lvl3pPr>
            <a:lvl4pPr>
              <a:defRPr sz="2215">
                <a:solidFill>
                  <a:schemeClr val="tx1"/>
                </a:solidFill>
              </a:defRPr>
            </a:lvl4pPr>
            <a:lvl5pPr>
              <a:defRPr sz="2215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This is a test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3986" y="5891787"/>
            <a:ext cx="11152695" cy="536137"/>
          </a:xfrm>
        </p:spPr>
        <p:txBody>
          <a:bodyPr anchor="t">
            <a:noAutofit/>
          </a:bodyPr>
          <a:lstStyle>
            <a:lvl1pPr algn="r">
              <a:defRPr sz="1846" b="1" baseline="0">
                <a:solidFill>
                  <a:schemeClr val="tx1"/>
                </a:solidFill>
                <a:latin typeface="+mj-lt"/>
              </a:defRPr>
            </a:lvl1pPr>
            <a:lvl2pPr>
              <a:defRPr sz="2215">
                <a:solidFill>
                  <a:schemeClr val="tx1"/>
                </a:solidFill>
              </a:defRPr>
            </a:lvl2pPr>
            <a:lvl3pPr>
              <a:defRPr sz="2215">
                <a:solidFill>
                  <a:schemeClr val="tx1"/>
                </a:solidFill>
              </a:defRPr>
            </a:lvl3pPr>
            <a:lvl4pPr>
              <a:defRPr sz="2215">
                <a:solidFill>
                  <a:schemeClr val="tx1"/>
                </a:solidFill>
              </a:defRPr>
            </a:lvl4pPr>
            <a:lvl5pPr>
              <a:defRPr sz="2215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And this is a test sub-title</a:t>
            </a:r>
          </a:p>
        </p:txBody>
      </p:sp>
      <p:pic>
        <p:nvPicPr>
          <p:cNvPr id="16" name="Afbeelding 3"/>
          <p:cNvPicPr>
            <a:picLocks noChangeAspect="1"/>
          </p:cNvPicPr>
          <p:nvPr userDrawn="1"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1" y="188640"/>
            <a:ext cx="636416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1434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3764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5986914"/>
            <a:ext cx="12192000" cy="871086"/>
          </a:xfrm>
          <a:prstGeom prst="rect">
            <a:avLst/>
          </a:prstGeom>
          <a:solidFill>
            <a:srgbClr val="44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1008"/>
            <a:ext cx="9537834" cy="732154"/>
          </a:xfrm>
        </p:spPr>
        <p:txBody>
          <a:bodyPr/>
          <a:lstStyle>
            <a:lvl1pPr fontAlgn="t">
              <a:lnSpc>
                <a:spcPts val="4600"/>
              </a:lnSpc>
              <a:defRPr b="0" i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48486" cy="3997659"/>
          </a:xfrm>
        </p:spPr>
        <p:txBody>
          <a:bodyPr>
            <a:normAutofit/>
          </a:bodyPr>
          <a:lstStyle>
            <a:lvl1pPr marL="274320" indent="-274320">
              <a:spcAft>
                <a:spcPts val="600"/>
              </a:spcAft>
              <a:buClr>
                <a:srgbClr val="B57BA8"/>
              </a:buClr>
              <a:buFont typeface=".LucidaGrandeUI" charset="0"/>
              <a:buChar char="▸"/>
              <a:defRPr sz="3400" b="0" i="0">
                <a:latin typeface="Myriad Pro" charset="0"/>
                <a:ea typeface="Myriad Pro" charset="0"/>
                <a:cs typeface="Myriad Pro" charset="0"/>
              </a:defRPr>
            </a:lvl1pPr>
            <a:lvl2pPr marL="914400" indent="-274320">
              <a:spcAft>
                <a:spcPts val="600"/>
              </a:spcAft>
              <a:buClr>
                <a:srgbClr val="B57BA8"/>
              </a:buClr>
              <a:buSzPct val="100000"/>
              <a:buFont typeface=".AppleSystemUIFont" charset="-120"/>
              <a:buChar char="›"/>
              <a:defRPr sz="3400" b="0" i="0">
                <a:latin typeface="Myriad Pro" charset="0"/>
                <a:ea typeface="Myriad Pro" charset="0"/>
                <a:cs typeface="Myriad Pro" charset="0"/>
              </a:defRPr>
            </a:lvl2pPr>
            <a:lvl3pPr marL="1371600" indent="-274320">
              <a:spcAft>
                <a:spcPts val="600"/>
              </a:spcAft>
              <a:buClr>
                <a:srgbClr val="B57BA8"/>
              </a:buClr>
              <a:buSzPct val="100000"/>
              <a:buFont typeface="LucidaGrande" charset="0"/>
              <a:buChar char="»"/>
              <a:defRPr sz="3400" b="0" i="0">
                <a:latin typeface="Myriad Pro" charset="0"/>
                <a:ea typeface="Myriad Pro" charset="0"/>
                <a:cs typeface="Myriad Pro" charset="0"/>
              </a:defRPr>
            </a:lvl3pPr>
            <a:lvl4pPr marL="1828800" indent="-457200">
              <a:spcAft>
                <a:spcPts val="600"/>
              </a:spcAft>
              <a:buClr>
                <a:srgbClr val="B57BA8"/>
              </a:buClr>
              <a:buFont typeface="Wingdings" charset="2"/>
              <a:buChar char="§"/>
              <a:defRPr sz="3400" b="0" i="0">
                <a:latin typeface="Myriad Pro" charset="0"/>
                <a:ea typeface="Myriad Pro" charset="0"/>
                <a:cs typeface="Myriad Pro" charset="0"/>
              </a:defRPr>
            </a:lvl4pPr>
            <a:lvl5pPr marL="2286000" indent="-457200">
              <a:spcAft>
                <a:spcPts val="600"/>
              </a:spcAft>
              <a:buClr>
                <a:srgbClr val="B57BA8"/>
              </a:buClr>
              <a:buFont typeface="Wingdings" charset="2"/>
              <a:buChar char="§"/>
              <a:defRPr sz="3400" b="0" i="0"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734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4935" y="6356350"/>
            <a:ext cx="80659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3410" y="6356350"/>
            <a:ext cx="9466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8A7405-1AA8-4841-9E07-C00D5D730E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0597415" y="0"/>
            <a:ext cx="1594585" cy="1376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88" y="218973"/>
            <a:ext cx="1025692" cy="11189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31282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986914"/>
            <a:ext cx="12192000" cy="871086"/>
          </a:xfrm>
          <a:prstGeom prst="rect">
            <a:avLst/>
          </a:prstGeom>
          <a:solidFill>
            <a:srgbClr val="44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06224" y="3468460"/>
            <a:ext cx="7241948" cy="639083"/>
          </a:xfrm>
          <a:ln>
            <a:noFill/>
          </a:ln>
        </p:spPr>
        <p:txBody>
          <a:bodyPr/>
          <a:lstStyle>
            <a:lvl1pPr marL="0" indent="0">
              <a:buNone/>
              <a:defRPr sz="4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06224" y="4259490"/>
            <a:ext cx="7241948" cy="967028"/>
          </a:xfrm>
          <a:ln>
            <a:noFill/>
          </a:ln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Affiliation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224" y="6291491"/>
            <a:ext cx="4999490" cy="421368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11, 2017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0597415" y="0"/>
            <a:ext cx="1594585" cy="31282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88" y="218973"/>
            <a:ext cx="1025692" cy="11189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31282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986914"/>
            <a:ext cx="12192000" cy="871086"/>
          </a:xfrm>
          <a:prstGeom prst="rect">
            <a:avLst/>
          </a:prstGeom>
          <a:solidFill>
            <a:srgbClr val="44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13481" y="2055785"/>
            <a:ext cx="9694862" cy="639083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5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06224" y="3401084"/>
            <a:ext cx="7241948" cy="639083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224" y="6291491"/>
            <a:ext cx="4999490" cy="421368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11, 2017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06224" y="4192113"/>
            <a:ext cx="7241948" cy="967028"/>
          </a:xfrm>
          <a:ln>
            <a:noFill/>
          </a:ln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Affiliation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0597415" y="-1"/>
            <a:ext cx="1594585" cy="31185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88" y="218973"/>
            <a:ext cx="1025692" cy="11189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4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5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9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6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5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2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3" r:id="rId14"/>
    <p:sldLayoutId id="214748366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diagramData" Target="../diagrams/data3.xml"/><Relationship Id="rId6" Type="http://schemas.openxmlformats.org/officeDocument/2006/relationships/diagramLayout" Target="../diagrams/layout3.xml"/><Relationship Id="rId7" Type="http://schemas.openxmlformats.org/officeDocument/2006/relationships/diagramQuickStyle" Target="../diagrams/quickStyle3.xml"/><Relationship Id="rId8" Type="http://schemas.openxmlformats.org/officeDocument/2006/relationships/diagramColors" Target="../diagrams/colors3.xml"/><Relationship Id="rId9" Type="http://schemas.microsoft.com/office/2007/relationships/diagramDrawing" Target="../diagrams/drawing3.xml"/><Relationship Id="rId10" Type="http://schemas.openxmlformats.org/officeDocument/2006/relationships/image" Target="../media/image6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6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diagramData" Target="../diagrams/data4.xml"/><Relationship Id="rId6" Type="http://schemas.openxmlformats.org/officeDocument/2006/relationships/diagramLayout" Target="../diagrams/layout4.xml"/><Relationship Id="rId7" Type="http://schemas.openxmlformats.org/officeDocument/2006/relationships/diagramQuickStyle" Target="../diagrams/quickStyle4.xml"/><Relationship Id="rId8" Type="http://schemas.openxmlformats.org/officeDocument/2006/relationships/diagramColors" Target="../diagrams/colors4.xml"/><Relationship Id="rId9" Type="http://schemas.microsoft.com/office/2007/relationships/diagramDrawing" Target="../diagrams/drawing4.xml"/><Relationship Id="rId10" Type="http://schemas.openxmlformats.org/officeDocument/2006/relationships/image" Target="../media/image6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6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diagramData" Target="../diagrams/data5.xml"/><Relationship Id="rId6" Type="http://schemas.openxmlformats.org/officeDocument/2006/relationships/diagramLayout" Target="../diagrams/layout5.xml"/><Relationship Id="rId7" Type="http://schemas.openxmlformats.org/officeDocument/2006/relationships/diagramQuickStyle" Target="../diagrams/quickStyle5.xml"/><Relationship Id="rId8" Type="http://schemas.openxmlformats.org/officeDocument/2006/relationships/diagramColors" Target="../diagrams/colors5.xml"/><Relationship Id="rId9" Type="http://schemas.microsoft.com/office/2007/relationships/diagramDrawing" Target="../diagrams/drawing5.xml"/><Relationship Id="rId10" Type="http://schemas.openxmlformats.org/officeDocument/2006/relationships/image" Target="../media/image6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6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6.png"/><Relationship Id="rId1" Type="http://schemas.openxmlformats.org/officeDocument/2006/relationships/tags" Target="../tags/tag2.xml"/><Relationship Id="rId2" Type="http://schemas.microsoft.com/office/2007/relationships/media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6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6.png"/><Relationship Id="rId1" Type="http://schemas.openxmlformats.org/officeDocument/2006/relationships/tags" Target="../tags/tag3.xml"/><Relationship Id="rId2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4" Type="http://schemas.openxmlformats.org/officeDocument/2006/relationships/slideLayout" Target="../slideLayouts/slideLayout15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6.png"/><Relationship Id="rId1" Type="http://schemas.openxmlformats.org/officeDocument/2006/relationships/tags" Target="../tags/tag4.xml"/><Relationship Id="rId2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6.png"/><Relationship Id="rId1" Type="http://schemas.openxmlformats.org/officeDocument/2006/relationships/tags" Target="../tags/tag5.xml"/><Relationship Id="rId2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.xml"/><Relationship Id="rId6" Type="http://schemas.openxmlformats.org/officeDocument/2006/relationships/image" Target="../media/image6.png"/><Relationship Id="rId1" Type="http://schemas.openxmlformats.org/officeDocument/2006/relationships/tags" Target="../tags/tag6.xml"/><Relationship Id="rId2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6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0" Type="http://schemas.openxmlformats.org/officeDocument/2006/relationships/image" Target="../media/image6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6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08312"/>
            <a:ext cx="1219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2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534" y="2210521"/>
            <a:ext cx="121920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rPr>
              <a:t>Part I. Policy 1-Pager</a:t>
            </a:r>
            <a:endParaRPr lang="en-US" sz="3600" b="1" dirty="0">
              <a:solidFill>
                <a:schemeClr val="bg1"/>
              </a:solidFill>
              <a:latin typeface="+mj-lt"/>
              <a:ea typeface="Calibri Light" charset="0"/>
              <a:cs typeface="Calibri Light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0486273" y="6370639"/>
            <a:ext cx="946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50" y="3161126"/>
            <a:ext cx="3267700" cy="2682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965634-70DC-F74E-8DAB-8F64E4278BA5}"/>
              </a:ext>
            </a:extLst>
          </p:cNvPr>
          <p:cNvSpPr txBox="1"/>
          <p:nvPr/>
        </p:nvSpPr>
        <p:spPr>
          <a:xfrm>
            <a:off x="320040" y="287952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rPr>
              <a:t>Becoming Breastfeeding Friendly (BBF) </a:t>
            </a:r>
            <a:endParaRPr lang="en-US" sz="3600" dirty="0">
              <a:solidFill>
                <a:schemeClr val="bg1"/>
              </a:solidFill>
              <a:latin typeface="+mj-lt"/>
              <a:ea typeface="Calibri Light" charset="0"/>
              <a:cs typeface="Calibri Light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rPr>
              <a:t>Brief Development Guidance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7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3"/>
    </mc:Choice>
    <mc:Fallback>
      <p:transition spd="slow" advTm="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950854" y="1726005"/>
            <a:ext cx="1301676" cy="1021976"/>
          </a:xfrm>
          <a:prstGeom prst="straightConnector1">
            <a:avLst/>
          </a:prstGeom>
          <a:ln w="76200">
            <a:solidFill>
              <a:srgbClr val="B57B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9409696">
            <a:off x="1471613" y="1301239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B57BA8"/>
                </a:solidFill>
              </a:rPr>
              <a:t>Introduction/Background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D3BCB-EA37-544A-9A9D-104542D12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860" y="0"/>
            <a:ext cx="5288280" cy="68580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6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62"/>
    </mc:Choice>
    <mc:Fallback>
      <p:transition spd="slow" advTm="2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Steps to Policy 1-Pager Writing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02110418"/>
              </p:ext>
            </p:extLst>
          </p:nvPr>
        </p:nvGraphicFramePr>
        <p:xfrm>
          <a:off x="0" y="1398495"/>
          <a:ext cx="12192000" cy="455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2630" y="6121311"/>
            <a:ext cx="10508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Adapted from: Institute for Healthcare Policy and Innovation. University of Michigan. http://</a:t>
            </a:r>
            <a:r>
              <a:rPr lang="en-US" sz="1100" dirty="0" err="1">
                <a:solidFill>
                  <a:schemeClr val="bg1"/>
                </a:solidFill>
              </a:rPr>
              <a:t>ihpi.umich.edu</a:t>
            </a:r>
            <a:r>
              <a:rPr lang="en-US" sz="1100" dirty="0">
                <a:solidFill>
                  <a:schemeClr val="bg1"/>
                </a:solidFill>
              </a:rPr>
              <a:t>/</a:t>
            </a:r>
            <a:r>
              <a:rPr lang="en-US" sz="1100" dirty="0" err="1">
                <a:solidFill>
                  <a:schemeClr val="bg1"/>
                </a:solidFill>
              </a:rPr>
              <a:t>ihpis</a:t>
            </a:r>
            <a:r>
              <a:rPr lang="en-US" sz="1100" dirty="0">
                <a:solidFill>
                  <a:schemeClr val="bg1"/>
                </a:solidFill>
              </a:rPr>
              <a:t>-guide-creating-one-pager-policymakers-other-stakeholders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8"/>
    </mc:Choice>
    <mc:Fallback>
      <p:transition spd="slow" advTm="2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dirty="0">
                <a:solidFill>
                  <a:srgbClr val="8397B0"/>
                </a:solidFill>
                <a:latin typeface="+mj-lt"/>
              </a:rPr>
              <a:t>Use evidence to support your perspectives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471008"/>
            <a:ext cx="9537834" cy="732154"/>
          </a:xfrm>
        </p:spPr>
        <p:txBody>
          <a:bodyPr/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Steps to Policy 1-Pager Writing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630" y="6121311"/>
            <a:ext cx="10508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Adapted from: Institute for Healthcare Policy and Innovation. University of Michigan. http://</a:t>
            </a:r>
            <a:r>
              <a:rPr lang="en-US" sz="1100" dirty="0" err="1">
                <a:solidFill>
                  <a:schemeClr val="bg1"/>
                </a:solidFill>
              </a:rPr>
              <a:t>ihpi.umich.edu</a:t>
            </a:r>
            <a:r>
              <a:rPr lang="en-US" sz="1100" dirty="0">
                <a:solidFill>
                  <a:schemeClr val="bg1"/>
                </a:solidFill>
              </a:rPr>
              <a:t>/</a:t>
            </a:r>
            <a:r>
              <a:rPr lang="en-US" sz="1100" dirty="0" err="1">
                <a:solidFill>
                  <a:schemeClr val="bg1"/>
                </a:solidFill>
              </a:rPr>
              <a:t>ihpis</a:t>
            </a:r>
            <a:r>
              <a:rPr lang="en-US" sz="1100" dirty="0">
                <a:solidFill>
                  <a:schemeClr val="bg1"/>
                </a:solidFill>
              </a:rPr>
              <a:t>-guide-creating-one-pager-policymakers-other-stakeholders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4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2"/>
    </mc:Choice>
    <mc:Fallback>
      <p:transition spd="slow" advTm="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967872" y="3374550"/>
            <a:ext cx="906201" cy="527180"/>
          </a:xfrm>
          <a:prstGeom prst="straightConnector1">
            <a:avLst/>
          </a:prstGeom>
          <a:ln w="76200">
            <a:solidFill>
              <a:srgbClr val="B57B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782140">
            <a:off x="8944811" y="3023415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B57BA8"/>
                </a:solidFill>
              </a:rPr>
              <a:t>Facts, Facts, Facts</a:t>
            </a:r>
            <a:endParaRPr lang="en-US" b="1" dirty="0">
              <a:solidFill>
                <a:srgbClr val="B57BA8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5398BD-D7AE-B14C-8C91-8459D6BD9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860" y="0"/>
            <a:ext cx="528828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1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5"/>
    </mc:Choice>
    <mc:Fallback>
      <p:transition spd="slow" advTm="10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Steps to Policy 1-Pager Writing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866703"/>
              </p:ext>
            </p:extLst>
          </p:nvPr>
        </p:nvGraphicFramePr>
        <p:xfrm>
          <a:off x="0" y="1398495"/>
          <a:ext cx="12192000" cy="455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2630" y="6121311"/>
            <a:ext cx="10508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Adapted from: Institute for Healthcare Policy and Innovation. University of Michigan. http://</a:t>
            </a:r>
            <a:r>
              <a:rPr lang="en-US" sz="1100" dirty="0" err="1">
                <a:solidFill>
                  <a:schemeClr val="bg1"/>
                </a:solidFill>
              </a:rPr>
              <a:t>ihpi.umich.edu</a:t>
            </a:r>
            <a:r>
              <a:rPr lang="en-US" sz="1100" dirty="0">
                <a:solidFill>
                  <a:schemeClr val="bg1"/>
                </a:solidFill>
              </a:rPr>
              <a:t>/</a:t>
            </a:r>
            <a:r>
              <a:rPr lang="en-US" sz="1100" dirty="0" err="1">
                <a:solidFill>
                  <a:schemeClr val="bg1"/>
                </a:solidFill>
              </a:rPr>
              <a:t>ihpis</a:t>
            </a:r>
            <a:r>
              <a:rPr lang="en-US" sz="1100" dirty="0">
                <a:solidFill>
                  <a:schemeClr val="bg1"/>
                </a:solidFill>
              </a:rPr>
              <a:t>-guide-creating-one-pager-policymakers-other-stakeholders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7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3"/>
    </mc:Choice>
    <mc:Fallback>
      <p:transition spd="slow" advTm="3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dirty="0">
                <a:solidFill>
                  <a:srgbClr val="8397B0"/>
                </a:solidFill>
                <a:latin typeface="+mj-lt"/>
              </a:rPr>
              <a:t>Include charts, graphs, text boxes, photographs, or other images to break up the text.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471008"/>
            <a:ext cx="9537834" cy="732154"/>
          </a:xfrm>
        </p:spPr>
        <p:txBody>
          <a:bodyPr/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Steps to Policy 1-Pager Writing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630" y="6121311"/>
            <a:ext cx="10508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Adapted from: Institute for Healthcare Policy and Innovation. University of Michigan. http://</a:t>
            </a:r>
            <a:r>
              <a:rPr lang="en-US" sz="1100" dirty="0" err="1">
                <a:solidFill>
                  <a:schemeClr val="bg1"/>
                </a:solidFill>
              </a:rPr>
              <a:t>ihpi.umich.edu</a:t>
            </a:r>
            <a:r>
              <a:rPr lang="en-US" sz="1100" dirty="0">
                <a:solidFill>
                  <a:schemeClr val="bg1"/>
                </a:solidFill>
              </a:rPr>
              <a:t>/</a:t>
            </a:r>
            <a:r>
              <a:rPr lang="en-US" sz="1100" dirty="0" err="1">
                <a:solidFill>
                  <a:schemeClr val="bg1"/>
                </a:solidFill>
              </a:rPr>
              <a:t>ihpis</a:t>
            </a:r>
            <a:r>
              <a:rPr lang="en-US" sz="1100" dirty="0">
                <a:solidFill>
                  <a:schemeClr val="bg1"/>
                </a:solidFill>
              </a:rPr>
              <a:t>-guide-creating-one-pager-policymakers-other-stakeholders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2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3"/>
    </mc:Choice>
    <mc:Fallback>
      <p:transition spd="slow" advTm="8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905612" y="1730828"/>
            <a:ext cx="906201" cy="527180"/>
          </a:xfrm>
          <a:prstGeom prst="straightConnector1">
            <a:avLst/>
          </a:prstGeom>
          <a:ln w="76200">
            <a:solidFill>
              <a:srgbClr val="B57B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444620" y="5069341"/>
            <a:ext cx="877077" cy="597158"/>
          </a:xfrm>
          <a:prstGeom prst="straightConnector1">
            <a:avLst/>
          </a:prstGeom>
          <a:ln w="76200">
            <a:solidFill>
              <a:srgbClr val="B57B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9409696">
            <a:off x="1784851" y="4774551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57BA8"/>
                </a:solidFill>
              </a:rPr>
              <a:t>Visuals</a:t>
            </a:r>
          </a:p>
        </p:txBody>
      </p:sp>
      <p:sp>
        <p:nvSpPr>
          <p:cNvPr id="12" name="TextBox 11"/>
          <p:cNvSpPr txBox="1"/>
          <p:nvPr/>
        </p:nvSpPr>
        <p:spPr>
          <a:xfrm rot="1861059">
            <a:off x="8890450" y="1546162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57BA8"/>
                </a:solidFill>
              </a:rPr>
              <a:t>Visuals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BC899D-B7C4-D344-B348-FC1350DAA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860" y="0"/>
            <a:ext cx="5288280" cy="68580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8930686" y="4907635"/>
            <a:ext cx="906201" cy="527180"/>
          </a:xfrm>
          <a:prstGeom prst="straightConnector1">
            <a:avLst/>
          </a:prstGeom>
          <a:ln w="76200">
            <a:solidFill>
              <a:srgbClr val="B57B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861059">
            <a:off x="8915524" y="4722969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B57BA8"/>
                </a:solidFill>
              </a:rPr>
              <a:t>Visuals</a:t>
            </a:r>
            <a:endParaRPr lang="en-US" b="1" dirty="0">
              <a:solidFill>
                <a:srgbClr val="B57BA8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332865" y="3445815"/>
            <a:ext cx="877077" cy="597158"/>
          </a:xfrm>
          <a:prstGeom prst="straightConnector1">
            <a:avLst/>
          </a:prstGeom>
          <a:ln w="76200">
            <a:solidFill>
              <a:srgbClr val="B57B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9409696">
            <a:off x="1673096" y="3151025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57BA8"/>
                </a:solidFill>
              </a:rPr>
              <a:t>Visuals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10"/>
    </mc:Choice>
    <mc:Fallback>
      <p:transition spd="slow" advTm="1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Steps to Policy 1-Pager Writing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6343666"/>
              </p:ext>
            </p:extLst>
          </p:nvPr>
        </p:nvGraphicFramePr>
        <p:xfrm>
          <a:off x="0" y="1398495"/>
          <a:ext cx="12192000" cy="455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2630" y="6121311"/>
            <a:ext cx="10508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Adapted from: Institute for Healthcare Policy and Innovation. University of Michigan. http://</a:t>
            </a:r>
            <a:r>
              <a:rPr lang="en-US" sz="1100" dirty="0" err="1">
                <a:solidFill>
                  <a:schemeClr val="bg1"/>
                </a:solidFill>
              </a:rPr>
              <a:t>ihpi.umich.edu</a:t>
            </a:r>
            <a:r>
              <a:rPr lang="en-US" sz="1100" dirty="0">
                <a:solidFill>
                  <a:schemeClr val="bg1"/>
                </a:solidFill>
              </a:rPr>
              <a:t>/</a:t>
            </a:r>
            <a:r>
              <a:rPr lang="en-US" sz="1100" dirty="0" err="1">
                <a:solidFill>
                  <a:schemeClr val="bg1"/>
                </a:solidFill>
              </a:rPr>
              <a:t>ihpis</a:t>
            </a:r>
            <a:r>
              <a:rPr lang="en-US" sz="1100" dirty="0">
                <a:solidFill>
                  <a:schemeClr val="bg1"/>
                </a:solidFill>
              </a:rPr>
              <a:t>-guide-creating-one-pager-policymakers-other-stakeholders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4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2"/>
    </mc:Choice>
    <mc:Fallback>
      <p:transition spd="slow" advTm="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sz="3600" dirty="0">
                <a:solidFill>
                  <a:srgbClr val="8397B0"/>
                </a:solidFill>
                <a:latin typeface="+mj-lt"/>
              </a:rPr>
              <a:t>End with a summary statement about how this might have benefits for the population of interest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471008"/>
            <a:ext cx="9537834" cy="732154"/>
          </a:xfrm>
        </p:spPr>
        <p:txBody>
          <a:bodyPr/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Steps to Policy 1-Pager Writing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630" y="6121311"/>
            <a:ext cx="10508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Adapted from: Institute for Healthcare Policy and Innovation. University of Michigan. http://</a:t>
            </a:r>
            <a:r>
              <a:rPr lang="en-US" sz="1100" dirty="0" err="1">
                <a:solidFill>
                  <a:schemeClr val="bg1"/>
                </a:solidFill>
              </a:rPr>
              <a:t>ihpi.umich.edu</a:t>
            </a:r>
            <a:r>
              <a:rPr lang="en-US" sz="1100" dirty="0">
                <a:solidFill>
                  <a:schemeClr val="bg1"/>
                </a:solidFill>
              </a:rPr>
              <a:t>/</a:t>
            </a:r>
            <a:r>
              <a:rPr lang="en-US" sz="1100" dirty="0" err="1">
                <a:solidFill>
                  <a:schemeClr val="bg1"/>
                </a:solidFill>
              </a:rPr>
              <a:t>ihpis</a:t>
            </a:r>
            <a:r>
              <a:rPr lang="en-US" sz="1100" dirty="0">
                <a:solidFill>
                  <a:schemeClr val="bg1"/>
                </a:solidFill>
              </a:rPr>
              <a:t>-guide-creating-one-pager-policymakers-other-stakeholders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8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59"/>
    </mc:Choice>
    <mc:Fallback>
      <p:transition spd="slow" advTm="16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31039" y="4913473"/>
            <a:ext cx="819495" cy="564330"/>
          </a:xfrm>
          <a:prstGeom prst="straightConnector1">
            <a:avLst/>
          </a:prstGeom>
          <a:ln w="76200">
            <a:solidFill>
              <a:srgbClr val="B57B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9385989">
            <a:off x="1796562" y="4590308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B57BA8"/>
                </a:solidFill>
              </a:rPr>
              <a:t>Conclusion/</a:t>
            </a:r>
          </a:p>
          <a:p>
            <a:pPr algn="ctr"/>
            <a:r>
              <a:rPr lang="en-US" b="1" dirty="0" smtClean="0">
                <a:solidFill>
                  <a:srgbClr val="B57BA8"/>
                </a:solidFill>
              </a:rPr>
              <a:t>Next Steps</a:t>
            </a:r>
            <a:endParaRPr lang="en-US" b="1" dirty="0">
              <a:solidFill>
                <a:srgbClr val="B57BA8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7EDA96-6893-C244-A13B-332597769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860" y="0"/>
            <a:ext cx="528828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0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2"/>
    </mc:Choice>
    <mc:Fallback>
      <p:transition spd="slow" advTm="7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j-lt"/>
                <a:ea typeface="Calibri Light" charset="0"/>
                <a:cs typeface="Calibri Light" charset="0"/>
              </a:rPr>
              <a:t>Objectives</a:t>
            </a:r>
            <a:endParaRPr lang="en-US" b="1" dirty="0">
              <a:latin typeface="+mj-lt"/>
              <a:ea typeface="Calibri Light" charset="0"/>
              <a:cs typeface="Calibri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4"/>
          <p:cNvSpPr txBox="1">
            <a:spLocks noGrp="1"/>
          </p:cNvSpPr>
          <p:nvPr>
            <p:ph idx="1"/>
          </p:nvPr>
        </p:nvSpPr>
        <p:spPr>
          <a:xfrm>
            <a:off x="838200" y="2698808"/>
            <a:ext cx="10548486" cy="199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8397B0"/>
              </a:buClr>
              <a:buAutoNum type="arabicPeriod"/>
            </a:pPr>
            <a:r>
              <a:rPr lang="en-US" sz="36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Outline key aspects of policy 1-pagers</a:t>
            </a:r>
          </a:p>
          <a:p>
            <a:pPr marL="514350" indent="-514350">
              <a:buClr>
                <a:srgbClr val="8397B0"/>
              </a:buClr>
              <a:buAutoNum type="arabicPeriod"/>
            </a:pPr>
            <a:r>
              <a:rPr lang="en-US" sz="36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Delineate policy 1-pager aims</a:t>
            </a:r>
          </a:p>
          <a:p>
            <a:pPr marL="514350" indent="-514350">
              <a:buClr>
                <a:srgbClr val="8397B0"/>
              </a:buClr>
              <a:buAutoNum type="arabicPeriod"/>
            </a:pPr>
            <a:r>
              <a:rPr lang="en-US" sz="36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Describe steps to writing a 1-pager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91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97"/>
    </mc:Choice>
    <mc:Fallback>
      <p:transition spd="slow" advTm="15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AB50A-5993-2D4F-A40F-9058DEFD3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Policy 1-Pager </a:t>
            </a:r>
            <a:r>
              <a:rPr lang="en-US" dirty="0">
                <a:latin typeface="+mj-lt"/>
              </a:rPr>
              <a:t>Example &amp; Template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076AB2-6ACA-584E-BA71-8D4633E9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CE1C86-C484-2644-A71D-65A513FDD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237" y="1371601"/>
            <a:ext cx="3527880" cy="4575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141AEA-57E4-934A-94C0-6CB7C6A88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9988" y="1371601"/>
            <a:ext cx="3569426" cy="4628939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63"/>
    </mc:Choice>
    <mc:Fallback>
      <p:transition spd="slow" advTm="10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64242"/>
              </p:ext>
            </p:extLst>
          </p:nvPr>
        </p:nvGraphicFramePr>
        <p:xfrm>
          <a:off x="104930" y="1351319"/>
          <a:ext cx="11968572" cy="4496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47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48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946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947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947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9947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94529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Type of brief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Length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Aim</a:t>
                      </a:r>
                    </a:p>
                  </a:txBody>
                  <a:tcPr marL="90446" marR="90446" marT="45223" marB="45223">
                    <a:solidFill>
                      <a:srgbClr val="8397B0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Potential audience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When</a:t>
                      </a:r>
                      <a:r>
                        <a:rPr lang="en-US" sz="1800" b="1" i="0" baseline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to prepare?</a:t>
                      </a:r>
                      <a:endParaRPr lang="en-US" sz="1800" b="1" i="0" dirty="0">
                        <a:solidFill>
                          <a:srgbClr val="445369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When to use?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6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397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Policy 1-pager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up</a:t>
                      </a:r>
                      <a:r>
                        <a:rPr lang="en-US" sz="1600" b="0" i="0" baseline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to 2 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pages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Engage </a:t>
                      </a: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stakeholders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8397B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Stakeholders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Between 1</a:t>
                      </a:r>
                      <a:r>
                        <a:rPr lang="en-US" sz="1600" b="0" i="0" baseline="3000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st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and 2nd meeting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Throughout the 5-meeting</a:t>
                      </a:r>
                      <a:r>
                        <a:rPr lang="en-US" sz="1600" b="0" i="0" baseline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process and beyond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397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err="1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Infograph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1 page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Disseminate policy recommendations and summarize all policy evidence</a:t>
                      </a:r>
                    </a:p>
                  </a:txBody>
                  <a:tcPr marL="90446" marR="90446" marT="45223" marB="45223">
                    <a:solidFill>
                      <a:srgbClr val="8397B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Stakeholders;</a:t>
                      </a:r>
                      <a:r>
                        <a:rPr lang="en-US" sz="1600" b="0" i="0" baseline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g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eneral</a:t>
                      </a:r>
                      <a:r>
                        <a:rPr lang="en-US" sz="1600" b="0" i="0" baseline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public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  <a:p>
                      <a:pPr algn="ctr"/>
                      <a:endParaRPr lang="en-US" sz="1600" b="0" i="0" dirty="0">
                        <a:solidFill>
                          <a:srgbClr val="445369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Between 4</a:t>
                      </a:r>
                      <a:r>
                        <a:rPr lang="en-US" sz="1600" b="0" i="0" baseline="3000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and 5</a:t>
                      </a:r>
                      <a:r>
                        <a:rPr lang="en-US" sz="1600" b="0" i="0" baseline="3000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meetings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By 5</a:t>
                      </a:r>
                      <a:r>
                        <a:rPr lang="en-US" sz="1600" b="0" i="0" baseline="3000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meeting and beyond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397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Policy brief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up to 4</a:t>
                      </a:r>
                      <a:r>
                        <a:rPr lang="en-US" sz="1600" b="0" i="0" baseline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pages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Disseminate prioritized recommendations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dirty="0">
                        <a:solidFill>
                          <a:srgbClr val="445369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8397B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Policymakers, journalists, senior advisers to policymakers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Between 4</a:t>
                      </a:r>
                      <a:r>
                        <a:rPr lang="en-US" sz="1600" b="0" i="0" baseline="3000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and 5</a:t>
                      </a:r>
                      <a:r>
                        <a:rPr lang="en-US" sz="1600" b="0" i="0" baseline="3000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meetings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By 5</a:t>
                      </a:r>
                      <a:r>
                        <a:rPr lang="en-US" sz="1600" b="0" i="0" baseline="3000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meeting and beyond</a:t>
                      </a:r>
                    </a:p>
                    <a:p>
                      <a:pPr algn="ctr"/>
                      <a:endParaRPr lang="en-US" sz="1600" b="0" i="0" dirty="0">
                        <a:solidFill>
                          <a:srgbClr val="445369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 Light" charset="0"/>
                <a:ea typeface="Calibri Light" charset="0"/>
                <a:cs typeface="Calibri Light" charset="0"/>
              </a:rPr>
              <a:t>Key Aspects of Different Briefs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4930" y="61409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Adapted from: Wong SL, Green LA, </a:t>
            </a:r>
            <a:r>
              <a:rPr lang="en-US" sz="11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Bazemore</a:t>
            </a: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AW, Miller BF. How to write a health policy brief. Families, Systems, &amp; Health. 2017 Mar;35(1):21. 7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0" y="2313830"/>
            <a:ext cx="12192000" cy="1285713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06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10"/>
    </mc:Choice>
    <mc:Fallback>
      <p:transition spd="slow" advTm="45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Process 347"/>
          <p:cNvSpPr/>
          <p:nvPr/>
        </p:nvSpPr>
        <p:spPr bwMode="auto">
          <a:xfrm>
            <a:off x="3998214" y="1570421"/>
            <a:ext cx="1868106" cy="565521"/>
          </a:xfrm>
          <a:prstGeom prst="flowChartProcess">
            <a:avLst/>
          </a:prstGeom>
          <a:noFill/>
          <a:ln w="9525" cap="flat" cmpd="sng" algn="ctr">
            <a:noFill/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1385" b="1" kern="0" dirty="0">
              <a:solidFill>
                <a:schemeClr val="accent3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613495" y="4136234"/>
            <a:ext cx="10597612" cy="407874"/>
          </a:xfrm>
          <a:prstGeom prst="round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1846" kern="0" dirty="0">
              <a:solidFill>
                <a:srgbClr val="0094C8"/>
              </a:solidFill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448288" y="1934045"/>
            <a:ext cx="42202" cy="4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846" dirty="0">
              <a:solidFill>
                <a:srgbClr val="0094C8"/>
              </a:solidFill>
              <a:latin typeface="Arial" charset="0"/>
            </a:endParaRPr>
          </a:p>
        </p:txBody>
      </p:sp>
      <p:sp>
        <p:nvSpPr>
          <p:cNvPr id="36" name="Flowchart: Process 278"/>
          <p:cNvSpPr/>
          <p:nvPr/>
        </p:nvSpPr>
        <p:spPr bwMode="auto">
          <a:xfrm>
            <a:off x="2563267" y="2929338"/>
            <a:ext cx="844062" cy="565521"/>
          </a:xfrm>
          <a:prstGeom prst="flowChartProcess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923" kern="0" dirty="0">
              <a:solidFill>
                <a:srgbClr val="0094C8"/>
              </a:solidFill>
              <a:latin typeface="Calibri"/>
            </a:endParaRPr>
          </a:p>
        </p:txBody>
      </p:sp>
      <p:sp>
        <p:nvSpPr>
          <p:cNvPr id="37" name="Flowchart: Process 347"/>
          <p:cNvSpPr/>
          <p:nvPr/>
        </p:nvSpPr>
        <p:spPr bwMode="auto">
          <a:xfrm>
            <a:off x="3998214" y="1570421"/>
            <a:ext cx="1868106" cy="565521"/>
          </a:xfrm>
          <a:prstGeom prst="flowChartProcess">
            <a:avLst/>
          </a:prstGeom>
          <a:noFill/>
          <a:ln w="9525" cap="flat" cmpd="sng" algn="ctr">
            <a:noFill/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1385" b="1" kern="0" dirty="0">
              <a:solidFill>
                <a:schemeClr val="accent3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38" name="Estrella de 5 puntas 83"/>
          <p:cNvSpPr/>
          <p:nvPr/>
        </p:nvSpPr>
        <p:spPr bwMode="auto">
          <a:xfrm>
            <a:off x="8173133" y="2865877"/>
            <a:ext cx="332345" cy="297611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846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9" name="Flowchart: Process 325"/>
          <p:cNvSpPr/>
          <p:nvPr/>
        </p:nvSpPr>
        <p:spPr bwMode="auto">
          <a:xfrm>
            <a:off x="4449183" y="4772380"/>
            <a:ext cx="1417137" cy="565521"/>
          </a:xfrm>
          <a:prstGeom prst="flowChartProcess">
            <a:avLst/>
          </a:prstGeom>
          <a:noFill/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5th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Meeting</a:t>
            </a:r>
          </a:p>
        </p:txBody>
      </p:sp>
      <p:sp>
        <p:nvSpPr>
          <p:cNvPr id="48" name="Bent Arrow 47"/>
          <p:cNvSpPr/>
          <p:nvPr/>
        </p:nvSpPr>
        <p:spPr bwMode="auto">
          <a:xfrm>
            <a:off x="3909891" y="2370678"/>
            <a:ext cx="411920" cy="1748143"/>
          </a:xfrm>
          <a:prstGeom prst="bentArrow">
            <a:avLst>
              <a:gd name="adj1" fmla="val 25000"/>
              <a:gd name="adj2" fmla="val 18345"/>
              <a:gd name="adj3" fmla="val 25000"/>
              <a:gd name="adj4" fmla="val 43750"/>
            </a:avLst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rgbClr val="8397B0"/>
            </a:solidFill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923" kern="0" dirty="0">
              <a:solidFill>
                <a:srgbClr val="8397B0"/>
              </a:solidFill>
              <a:latin typeface="Calibri"/>
            </a:endParaRPr>
          </a:p>
        </p:txBody>
      </p:sp>
      <p:sp>
        <p:nvSpPr>
          <p:cNvPr id="49" name="CuadroTexto 88"/>
          <p:cNvSpPr txBox="1"/>
          <p:nvPr/>
        </p:nvSpPr>
        <p:spPr>
          <a:xfrm>
            <a:off x="751803" y="2276392"/>
            <a:ext cx="2655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B57BA8"/>
                </a:solidFill>
                <a:latin typeface="+mj-lt"/>
              </a:rPr>
              <a:t>1-pager</a:t>
            </a:r>
            <a:endParaRPr lang="es-ES_tradnl" sz="2000" b="1" dirty="0">
              <a:solidFill>
                <a:srgbClr val="B57BA8"/>
              </a:solidFill>
              <a:latin typeface="+mj-lt"/>
            </a:endParaRPr>
          </a:p>
        </p:txBody>
      </p:sp>
      <p:sp>
        <p:nvSpPr>
          <p:cNvPr id="50" name="Bent Arrow 49"/>
          <p:cNvSpPr/>
          <p:nvPr/>
        </p:nvSpPr>
        <p:spPr bwMode="auto">
          <a:xfrm>
            <a:off x="1017765" y="2378675"/>
            <a:ext cx="440334" cy="1744383"/>
          </a:xfrm>
          <a:prstGeom prst="bentArrow">
            <a:avLst>
              <a:gd name="adj1" fmla="val 25000"/>
              <a:gd name="adj2" fmla="val 18345"/>
              <a:gd name="adj3" fmla="val 25000"/>
              <a:gd name="adj4" fmla="val 43750"/>
            </a:avLst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rgbClr val="8397B0"/>
            </a:solidFill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923" kern="0" dirty="0">
              <a:solidFill>
                <a:srgbClr val="8397B0"/>
              </a:solidFill>
              <a:latin typeface="Calibri"/>
            </a:endParaRPr>
          </a:p>
        </p:txBody>
      </p:sp>
      <p:sp>
        <p:nvSpPr>
          <p:cNvPr id="51" name="CuadroTexto 88"/>
          <p:cNvSpPr txBox="1"/>
          <p:nvPr/>
        </p:nvSpPr>
        <p:spPr>
          <a:xfrm>
            <a:off x="9263277" y="2676079"/>
            <a:ext cx="2655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B57BA8"/>
                </a:solidFill>
                <a:latin typeface="+mj-lt"/>
              </a:rPr>
              <a:t>Dissemination strategies</a:t>
            </a:r>
            <a:endParaRPr lang="es-ES_tradnl" sz="2000" b="1" dirty="0">
              <a:solidFill>
                <a:srgbClr val="B57BA8"/>
              </a:solidFill>
              <a:latin typeface="+mj-lt"/>
            </a:endParaRPr>
          </a:p>
        </p:txBody>
      </p:sp>
      <p:sp>
        <p:nvSpPr>
          <p:cNvPr id="52" name="Flowchart: Process 325"/>
          <p:cNvSpPr/>
          <p:nvPr/>
        </p:nvSpPr>
        <p:spPr bwMode="auto">
          <a:xfrm>
            <a:off x="3245380" y="4772379"/>
            <a:ext cx="1417137" cy="565521"/>
          </a:xfrm>
          <a:prstGeom prst="flowChartProcess">
            <a:avLst/>
          </a:prstGeom>
          <a:noFill/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4th 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Meeting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5866320" y="5055140"/>
            <a:ext cx="5079184" cy="1"/>
          </a:xfrm>
          <a:prstGeom prst="straightConnector1">
            <a:avLst/>
          </a:prstGeom>
          <a:ln w="76200">
            <a:solidFill>
              <a:srgbClr val="445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lowchart: Process 325"/>
          <p:cNvSpPr/>
          <p:nvPr/>
        </p:nvSpPr>
        <p:spPr bwMode="auto">
          <a:xfrm>
            <a:off x="1335268" y="4772379"/>
            <a:ext cx="1417137" cy="565521"/>
          </a:xfrm>
          <a:prstGeom prst="flowChartProcess">
            <a:avLst/>
          </a:prstGeom>
          <a:noFill/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2nd 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Meeting</a:t>
            </a:r>
          </a:p>
        </p:txBody>
      </p:sp>
      <p:sp>
        <p:nvSpPr>
          <p:cNvPr id="60" name="Flowchart: Process 325"/>
          <p:cNvSpPr/>
          <p:nvPr/>
        </p:nvSpPr>
        <p:spPr bwMode="auto">
          <a:xfrm>
            <a:off x="2262300" y="4772379"/>
            <a:ext cx="1417137" cy="565521"/>
          </a:xfrm>
          <a:prstGeom prst="flowChartProcess">
            <a:avLst/>
          </a:prstGeom>
          <a:noFill/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3rd 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Meeting</a:t>
            </a:r>
          </a:p>
        </p:txBody>
      </p:sp>
      <p:sp>
        <p:nvSpPr>
          <p:cNvPr id="61" name="CuadroTexto 88"/>
          <p:cNvSpPr txBox="1"/>
          <p:nvPr/>
        </p:nvSpPr>
        <p:spPr>
          <a:xfrm>
            <a:off x="3909891" y="2259776"/>
            <a:ext cx="195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B57BA8"/>
                </a:solidFill>
                <a:latin typeface="+mj-lt"/>
              </a:rPr>
              <a:t>Infograph</a:t>
            </a:r>
            <a:endParaRPr lang="es-ES_tradnl" sz="2000" b="1" dirty="0">
              <a:solidFill>
                <a:srgbClr val="B57BA8"/>
              </a:solidFill>
              <a:latin typeface="+mj-lt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5866320" y="2865877"/>
            <a:ext cx="3773626" cy="0"/>
          </a:xfrm>
          <a:prstGeom prst="straightConnector1">
            <a:avLst/>
          </a:prstGeom>
          <a:ln w="76200">
            <a:solidFill>
              <a:srgbClr val="445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069841" y="4183444"/>
            <a:ext cx="0" cy="588935"/>
          </a:xfrm>
          <a:prstGeom prst="line">
            <a:avLst/>
          </a:prstGeom>
          <a:ln w="38100">
            <a:solidFill>
              <a:srgbClr val="B57B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041711" y="4213410"/>
            <a:ext cx="0" cy="588935"/>
          </a:xfrm>
          <a:prstGeom prst="line">
            <a:avLst/>
          </a:prstGeom>
          <a:ln w="38100">
            <a:solidFill>
              <a:srgbClr val="B57B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985298" y="4213409"/>
            <a:ext cx="0" cy="588935"/>
          </a:xfrm>
          <a:prstGeom prst="line">
            <a:avLst/>
          </a:prstGeom>
          <a:ln w="38100">
            <a:solidFill>
              <a:srgbClr val="B57B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953948" y="4213409"/>
            <a:ext cx="0" cy="588935"/>
          </a:xfrm>
          <a:prstGeom prst="line">
            <a:avLst/>
          </a:prstGeom>
          <a:ln w="38100">
            <a:solidFill>
              <a:srgbClr val="B57B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102079" y="4213931"/>
            <a:ext cx="0" cy="588935"/>
          </a:xfrm>
          <a:prstGeom prst="line">
            <a:avLst/>
          </a:prstGeom>
          <a:ln w="38100">
            <a:solidFill>
              <a:srgbClr val="B57B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67514" y="5848932"/>
            <a:ext cx="10597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445369"/>
                </a:solidFill>
                <a:latin typeface="+mj-lt"/>
              </a:rPr>
              <a:t>Suggested BBF </a:t>
            </a:r>
            <a:r>
              <a:rPr lang="en-US" sz="2000" b="1" dirty="0">
                <a:solidFill>
                  <a:srgbClr val="445369"/>
                </a:solidFill>
                <a:latin typeface="+mj-lt"/>
              </a:rPr>
              <a:t>brief development timeline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1308837" y="2942485"/>
            <a:ext cx="1340055" cy="6508"/>
          </a:xfrm>
          <a:prstGeom prst="straightConnector1">
            <a:avLst/>
          </a:prstGeom>
          <a:ln w="76200">
            <a:solidFill>
              <a:srgbClr val="445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lowchart: Process 325"/>
          <p:cNvSpPr/>
          <p:nvPr/>
        </p:nvSpPr>
        <p:spPr bwMode="auto">
          <a:xfrm>
            <a:off x="300252" y="4760196"/>
            <a:ext cx="1417137" cy="565521"/>
          </a:xfrm>
          <a:prstGeom prst="flowChartProcess">
            <a:avLst/>
          </a:prstGeom>
          <a:noFill/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>
                <a:solidFill>
                  <a:srgbClr val="445369"/>
                </a:solidFill>
                <a:latin typeface="+mj-lt"/>
              </a:rPr>
              <a:t>1st </a:t>
            </a:r>
            <a:endParaRPr lang="es-ES_tradnl" sz="2000" b="1" kern="0" dirty="0">
              <a:solidFill>
                <a:srgbClr val="445369"/>
              </a:solidFill>
              <a:latin typeface="+mj-lt"/>
            </a:endParaRP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Meeting</a:t>
            </a:r>
          </a:p>
        </p:txBody>
      </p:sp>
      <p:sp>
        <p:nvSpPr>
          <p:cNvPr id="74" name="Frame 73"/>
          <p:cNvSpPr/>
          <p:nvPr/>
        </p:nvSpPr>
        <p:spPr>
          <a:xfrm>
            <a:off x="1520667" y="2170269"/>
            <a:ext cx="1128225" cy="579124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uadroTexto 88"/>
          <p:cNvSpPr txBox="1"/>
          <p:nvPr/>
        </p:nvSpPr>
        <p:spPr>
          <a:xfrm>
            <a:off x="3542616" y="2786599"/>
            <a:ext cx="2655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B57BA8"/>
                </a:solidFill>
                <a:latin typeface="+mj-lt"/>
              </a:rPr>
              <a:t>+ Policy Brief</a:t>
            </a:r>
            <a:endParaRPr lang="es-ES_tradnl" sz="2000" b="1" dirty="0">
              <a:solidFill>
                <a:srgbClr val="B57BA8"/>
              </a:solidFill>
              <a:latin typeface="+mj-lt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59914"/>
      </p:ext>
    </p:extLst>
  </p:cSld>
  <p:clrMapOvr>
    <a:masterClrMapping/>
  </p:clrMapOvr>
  <p:transition advTm="2660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What is a Policy 1-Pager?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2630" y="6121311"/>
            <a:ext cx="105089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Adapted from: Izumi BT, Schulz AJ, Israel BA, Reyes AG, Martin J, Lichtenstein RL, Wilson C, Sand SL. The one-pager: A practical policy advocacy tool for translating community-based participatory research into action. Progress in community health partnerships: research, education, and action. 2010;4(2):141.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9652" y="1614491"/>
            <a:ext cx="11823739" cy="4095490"/>
          </a:xfrm>
        </p:spPr>
        <p:txBody>
          <a:bodyPr>
            <a:noAutofit/>
          </a:bodyPr>
          <a:lstStyle/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8397B0"/>
                </a:solidFill>
                <a:latin typeface="+mj-lt"/>
              </a:rPr>
              <a:t>A 1</a:t>
            </a:r>
            <a:r>
              <a:rPr lang="en-US" sz="2400" dirty="0" smtClean="0">
                <a:solidFill>
                  <a:srgbClr val="8397B0"/>
                </a:solidFill>
                <a:latin typeface="+mj-lt"/>
              </a:rPr>
              <a:t>-pager </a:t>
            </a:r>
            <a:r>
              <a:rPr lang="en-US" sz="2400" dirty="0">
                <a:solidFill>
                  <a:srgbClr val="8397B0"/>
                </a:solidFill>
                <a:latin typeface="+mj-lt"/>
              </a:rPr>
              <a:t>is a practical tool used to communicate </a:t>
            </a:r>
            <a:r>
              <a:rPr lang="en-US" sz="2400" dirty="0" smtClean="0">
                <a:solidFill>
                  <a:srgbClr val="8397B0"/>
                </a:solidFill>
                <a:latin typeface="+mj-lt"/>
              </a:rPr>
              <a:t>research findings (in this case, BBFI scores and gaps) and other evidence, </a:t>
            </a:r>
            <a:r>
              <a:rPr lang="en-US" sz="2400" dirty="0">
                <a:solidFill>
                  <a:srgbClr val="8397B0"/>
                </a:solidFill>
                <a:latin typeface="+mj-lt"/>
              </a:rPr>
              <a:t>to </a:t>
            </a:r>
            <a:r>
              <a:rPr lang="en-US" sz="2400" dirty="0" smtClean="0">
                <a:solidFill>
                  <a:srgbClr val="8397B0"/>
                </a:solidFill>
                <a:latin typeface="+mj-lt"/>
              </a:rPr>
              <a:t>policymakers, and is usually </a:t>
            </a:r>
            <a:r>
              <a:rPr lang="en-US" sz="2400" dirty="0">
                <a:solidFill>
                  <a:srgbClr val="8397B0"/>
                </a:solidFill>
                <a:latin typeface="+mj-lt"/>
              </a:rPr>
              <a:t>done as part of a larger communication strategy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77" y="3086100"/>
            <a:ext cx="2730500" cy="2806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78" y="3145606"/>
            <a:ext cx="2887485" cy="27519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56267"/>
            <a:ext cx="2459583" cy="3136533"/>
          </a:xfrm>
          <a:prstGeom prst="rect">
            <a:avLst/>
          </a:prstGeom>
        </p:spPr>
      </p:pic>
      <p:sp>
        <p:nvSpPr>
          <p:cNvPr id="11" name="Plus 10"/>
          <p:cNvSpPr/>
          <p:nvPr/>
        </p:nvSpPr>
        <p:spPr>
          <a:xfrm>
            <a:off x="3723378" y="3607167"/>
            <a:ext cx="914400" cy="914400"/>
          </a:xfrm>
          <a:prstGeom prst="mathPlus">
            <a:avLst/>
          </a:prstGeom>
          <a:solidFill>
            <a:srgbClr val="B57BA8"/>
          </a:solidFill>
          <a:ln>
            <a:solidFill>
              <a:srgbClr val="B57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850505" y="4022256"/>
            <a:ext cx="1274164" cy="0"/>
          </a:xfrm>
          <a:prstGeom prst="straightConnector1">
            <a:avLst/>
          </a:prstGeom>
          <a:ln w="76200">
            <a:solidFill>
              <a:srgbClr val="B57B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287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0"/>
    </mc:Choice>
    <mc:Fallback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2630" y="6121311"/>
            <a:ext cx="105089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Adapted from: Izumi BT, Schulz AJ, Israel BA, Reyes AG, Martin J, Lichtenstein RL, Wilson C, Sand SL. The one-pager: A practical policy advocacy tool for translating community-based participatory research into action. Progress in community health partnerships: research, education, and action. 2010;4(2):141.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Policy 1-Pager Aims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5786" y="1658025"/>
            <a:ext cx="11823739" cy="4095490"/>
          </a:xfrm>
        </p:spPr>
        <p:txBody>
          <a:bodyPr>
            <a:noAutofit/>
          </a:bodyPr>
          <a:lstStyle/>
          <a:p>
            <a:pPr lvl="0">
              <a:buClr>
                <a:srgbClr val="8397B0"/>
              </a:buClr>
              <a:buFont typeface="Arial" charset="0"/>
              <a:buChar char="•"/>
            </a:pPr>
            <a:r>
              <a:rPr lang="en-US" sz="2300" b="1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Policy 1-pagers are intended to serve as a “communication tool in policy advocacy”</a:t>
            </a:r>
          </a:p>
          <a:p>
            <a:pPr lvl="0">
              <a:buClr>
                <a:srgbClr val="8397B0"/>
              </a:buClr>
              <a:buFont typeface="Arial" charset="0"/>
              <a:buChar char="•"/>
            </a:pPr>
            <a:r>
              <a:rPr lang="en-US" sz="2300" b="1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Shorter than other forms of policy documents or briefs, 1-pagers contain only the most pertinent information that guide discussions with the audience of interest </a:t>
            </a:r>
          </a:p>
          <a:p>
            <a:pPr lvl="0">
              <a:buClr>
                <a:srgbClr val="8397B0"/>
              </a:buClr>
              <a:buFont typeface="Arial" charset="0"/>
              <a:buChar char="•"/>
            </a:pPr>
            <a:r>
              <a:rPr lang="en-US" sz="2300" b="1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They can be used in multiple settings</a:t>
            </a:r>
          </a:p>
          <a:p>
            <a:pPr lvl="0">
              <a:buClr>
                <a:srgbClr val="8397B0"/>
              </a:buClr>
              <a:buFont typeface="Arial" charset="0"/>
              <a:buChar char="•"/>
            </a:pPr>
            <a:r>
              <a:rPr lang="en-US" sz="2300" b="1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They may contain: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97B0"/>
              </a:buClr>
              <a:buFont typeface="Arial" charset="0"/>
              <a:buChar char="•"/>
            </a:pPr>
            <a:r>
              <a:rPr lang="en-US" sz="23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Policy Statement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97B0"/>
              </a:buClr>
              <a:buFont typeface="Arial" charset="0"/>
              <a:buChar char="•"/>
            </a:pPr>
            <a:r>
              <a:rPr lang="en-US" sz="23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Institutional, organizational, or partnership background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97B0"/>
              </a:buClr>
              <a:buFont typeface="Arial" charset="0"/>
              <a:buChar char="•"/>
            </a:pPr>
            <a:r>
              <a:rPr lang="en-US" sz="23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Research </a:t>
            </a:r>
            <a:r>
              <a:rPr lang="en-US" sz="2300" dirty="0" smtClean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findings (i.e., BBFI scores and gaps)</a:t>
            </a:r>
            <a:endParaRPr lang="en-US" sz="2300" dirty="0">
              <a:solidFill>
                <a:srgbClr val="8397B0"/>
              </a:solidFill>
              <a:latin typeface="+mj-lt"/>
              <a:ea typeface="Calibri Light" charset="0"/>
              <a:cs typeface="Calibri Light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97B0"/>
              </a:buClr>
              <a:buFont typeface="Arial" charset="0"/>
              <a:buChar char="•"/>
            </a:pPr>
            <a:r>
              <a:rPr lang="en-US" sz="23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Policy recommendations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97B0"/>
              </a:buClr>
              <a:buFont typeface="Arial" charset="0"/>
              <a:buChar char="•"/>
            </a:pPr>
            <a:r>
              <a:rPr lang="en-US" sz="23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Contact information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58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54"/>
    </mc:Choice>
    <mc:Fallback>
      <p:transition spd="slow" advTm="40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Steps to Policy 1-Pager Writing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0090720"/>
              </p:ext>
            </p:extLst>
          </p:nvPr>
        </p:nvGraphicFramePr>
        <p:xfrm>
          <a:off x="0" y="1398495"/>
          <a:ext cx="12192000" cy="455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2630" y="6121311"/>
            <a:ext cx="10508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Adapted from: Institute for Healthcare Policy and Innovation. University of Michigan. http://</a:t>
            </a:r>
            <a:r>
              <a:rPr lang="en-US" sz="1100" dirty="0" err="1">
                <a:solidFill>
                  <a:schemeClr val="bg1"/>
                </a:solidFill>
              </a:rPr>
              <a:t>ihpi.umich.edu</a:t>
            </a:r>
            <a:r>
              <a:rPr lang="en-US" sz="1100" dirty="0">
                <a:solidFill>
                  <a:schemeClr val="bg1"/>
                </a:solidFill>
              </a:rPr>
              <a:t>/</a:t>
            </a:r>
            <a:r>
              <a:rPr lang="en-US" sz="1100" dirty="0" err="1">
                <a:solidFill>
                  <a:schemeClr val="bg1"/>
                </a:solidFill>
              </a:rPr>
              <a:t>ihpis</a:t>
            </a:r>
            <a:r>
              <a:rPr lang="en-US" sz="1100" dirty="0">
                <a:solidFill>
                  <a:schemeClr val="bg1"/>
                </a:solidFill>
              </a:rPr>
              <a:t>-guide-creating-one-pager-policymakers-other-stakeholders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8"/>
    </mc:Choice>
    <mc:Fallback>
      <p:transition spd="slow" advTm="12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Steps to Policy 1-Pager Writing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85854778"/>
              </p:ext>
            </p:extLst>
          </p:nvPr>
        </p:nvGraphicFramePr>
        <p:xfrm>
          <a:off x="0" y="1398495"/>
          <a:ext cx="12192000" cy="455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2630" y="6121311"/>
            <a:ext cx="10508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Adapted from: Institute for Healthcare Policy and Innovation. University of Michigan. http://</a:t>
            </a:r>
            <a:r>
              <a:rPr lang="en-US" sz="1100" dirty="0" err="1">
                <a:solidFill>
                  <a:schemeClr val="bg1"/>
                </a:solidFill>
              </a:rPr>
              <a:t>ihpi.umich.edu</a:t>
            </a:r>
            <a:r>
              <a:rPr lang="en-US" sz="1100" dirty="0">
                <a:solidFill>
                  <a:schemeClr val="bg1"/>
                </a:solidFill>
              </a:rPr>
              <a:t>/</a:t>
            </a:r>
            <a:r>
              <a:rPr lang="en-US" sz="1100" dirty="0" err="1">
                <a:solidFill>
                  <a:schemeClr val="bg1"/>
                </a:solidFill>
              </a:rPr>
              <a:t>ihpis</a:t>
            </a:r>
            <a:r>
              <a:rPr lang="en-US" sz="1100" dirty="0">
                <a:solidFill>
                  <a:schemeClr val="bg1"/>
                </a:solidFill>
              </a:rPr>
              <a:t>-guide-creating-one-pager-policymakers-other-stakeholders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9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1"/>
    </mc:Choice>
    <mc:Fallback>
      <p:transition spd="slow" advTm="4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dirty="0">
                <a:solidFill>
                  <a:srgbClr val="8397B0"/>
                </a:solidFill>
                <a:latin typeface="+mj-lt"/>
              </a:rPr>
              <a:t>State the problem you are addressing, impacts, and your objective.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471008"/>
            <a:ext cx="9537834" cy="732154"/>
          </a:xfrm>
        </p:spPr>
        <p:txBody>
          <a:bodyPr/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Steps to Policy 1-Pager Writing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630" y="6121311"/>
            <a:ext cx="10508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Adapted from: Institute for Healthcare Policy and Innovation. University of Michigan. http://</a:t>
            </a:r>
            <a:r>
              <a:rPr lang="en-US" sz="1100" dirty="0" err="1">
                <a:solidFill>
                  <a:schemeClr val="bg1"/>
                </a:solidFill>
              </a:rPr>
              <a:t>ihpi.umich.edu</a:t>
            </a:r>
            <a:r>
              <a:rPr lang="en-US" sz="1100" dirty="0">
                <a:solidFill>
                  <a:schemeClr val="bg1"/>
                </a:solidFill>
              </a:rPr>
              <a:t>/</a:t>
            </a:r>
            <a:r>
              <a:rPr lang="en-US" sz="1100" dirty="0" err="1">
                <a:solidFill>
                  <a:schemeClr val="bg1"/>
                </a:solidFill>
              </a:rPr>
              <a:t>ihpis</a:t>
            </a:r>
            <a:r>
              <a:rPr lang="en-US" sz="1100" dirty="0">
                <a:solidFill>
                  <a:schemeClr val="bg1"/>
                </a:solidFill>
              </a:rPr>
              <a:t>-guide-creating-one-pager-policymakers-other-stakeholders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2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9"/>
    </mc:Choice>
    <mc:Fallback>
      <p:transition spd="slow" advTm="1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|7.1|2.3|4.1|7.7|4.3|4|2"/>
</p:tagLst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B47AA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19620</TotalTime>
  <Words>1578</Words>
  <Application>Microsoft Macintosh PowerPoint</Application>
  <PresentationFormat>Widescreen</PresentationFormat>
  <Paragraphs>210</Paragraphs>
  <Slides>20</Slides>
  <Notes>20</Notes>
  <HiddenSlides>0</HiddenSlides>
  <MMClips>20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.AppleSystemUIFont</vt:lpstr>
      <vt:lpstr>.LucidaGrandeUI</vt:lpstr>
      <vt:lpstr>Arial Black</vt:lpstr>
      <vt:lpstr>Calibri</vt:lpstr>
      <vt:lpstr>Calibri Light</vt:lpstr>
      <vt:lpstr>LucidaGrande</vt:lpstr>
      <vt:lpstr>Myriad Pro</vt:lpstr>
      <vt:lpstr>Wingdings</vt:lpstr>
      <vt:lpstr>Arial</vt:lpstr>
      <vt:lpstr>Office Theme</vt:lpstr>
      <vt:lpstr>think-cell Slide</vt:lpstr>
      <vt:lpstr>PowerPoint Presentation</vt:lpstr>
      <vt:lpstr>Objectives</vt:lpstr>
      <vt:lpstr>Key Aspects of Different Briefs</vt:lpstr>
      <vt:lpstr>PowerPoint Presentation</vt:lpstr>
      <vt:lpstr>What is a Policy 1-Pager?</vt:lpstr>
      <vt:lpstr>Policy 1-Pager Aims</vt:lpstr>
      <vt:lpstr>Steps to Policy 1-Pager Writing</vt:lpstr>
      <vt:lpstr>Steps to Policy 1-Pager Writing</vt:lpstr>
      <vt:lpstr>Steps to Policy 1-Pager Writing</vt:lpstr>
      <vt:lpstr>PowerPoint Presentation</vt:lpstr>
      <vt:lpstr>Steps to Policy 1-Pager Writing</vt:lpstr>
      <vt:lpstr>Steps to Policy 1-Pager Writing</vt:lpstr>
      <vt:lpstr>PowerPoint Presentation</vt:lpstr>
      <vt:lpstr>Steps to Policy 1-Pager Writing</vt:lpstr>
      <vt:lpstr>Steps to Policy 1-Pager Writing</vt:lpstr>
      <vt:lpstr>PowerPoint Presentation</vt:lpstr>
      <vt:lpstr>Steps to Policy 1-Pager Writing</vt:lpstr>
      <vt:lpstr>Steps to Policy 1-Pager Writing</vt:lpstr>
      <vt:lpstr>PowerPoint Presentation</vt:lpstr>
      <vt:lpstr>Policy 1-Pager Example &amp; Template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539</cp:revision>
  <dcterms:created xsi:type="dcterms:W3CDTF">2016-10-26T16:35:43Z</dcterms:created>
  <dcterms:modified xsi:type="dcterms:W3CDTF">2018-06-22T15:35:07Z</dcterms:modified>
</cp:coreProperties>
</file>