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6"/>
  </p:notesMasterIdLst>
  <p:sldIdLst>
    <p:sldId id="256" r:id="rId2"/>
    <p:sldId id="260" r:id="rId3"/>
    <p:sldId id="258" r:id="rId4"/>
    <p:sldId id="292" r:id="rId5"/>
    <p:sldId id="261" r:id="rId6"/>
    <p:sldId id="262" r:id="rId7"/>
    <p:sldId id="268" r:id="rId8"/>
    <p:sldId id="267"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338" r:id="rId55"/>
    <p:sldId id="339" r:id="rId56"/>
    <p:sldId id="340" r:id="rId57"/>
    <p:sldId id="341" r:id="rId58"/>
    <p:sldId id="342" r:id="rId59"/>
    <p:sldId id="343" r:id="rId60"/>
    <p:sldId id="344" r:id="rId61"/>
    <p:sldId id="345" r:id="rId62"/>
    <p:sldId id="346" r:id="rId63"/>
    <p:sldId id="347" r:id="rId64"/>
    <p:sldId id="348" r:id="rId65"/>
    <p:sldId id="349" r:id="rId66"/>
    <p:sldId id="350" r:id="rId67"/>
    <p:sldId id="351" r:id="rId68"/>
    <p:sldId id="352" r:id="rId69"/>
    <p:sldId id="353" r:id="rId70"/>
    <p:sldId id="354" r:id="rId71"/>
    <p:sldId id="355" r:id="rId72"/>
    <p:sldId id="356" r:id="rId73"/>
    <p:sldId id="357" r:id="rId74"/>
    <p:sldId id="358" r:id="rId75"/>
    <p:sldId id="359" r:id="rId76"/>
    <p:sldId id="360" r:id="rId77"/>
    <p:sldId id="361" r:id="rId78"/>
    <p:sldId id="362" r:id="rId79"/>
    <p:sldId id="363" r:id="rId80"/>
    <p:sldId id="364" r:id="rId81"/>
    <p:sldId id="365" r:id="rId82"/>
    <p:sldId id="366" r:id="rId83"/>
    <p:sldId id="367" r:id="rId84"/>
    <p:sldId id="368" r:id="rId85"/>
    <p:sldId id="369" r:id="rId86"/>
    <p:sldId id="370" r:id="rId87"/>
    <p:sldId id="371" r:id="rId88"/>
    <p:sldId id="372" r:id="rId89"/>
    <p:sldId id="373" r:id="rId90"/>
    <p:sldId id="374" r:id="rId91"/>
    <p:sldId id="375" r:id="rId92"/>
    <p:sldId id="376" r:id="rId93"/>
    <p:sldId id="377" r:id="rId94"/>
    <p:sldId id="378" r:id="rId95"/>
    <p:sldId id="379" r:id="rId96"/>
    <p:sldId id="380" r:id="rId97"/>
    <p:sldId id="381" r:id="rId98"/>
    <p:sldId id="382" r:id="rId99"/>
    <p:sldId id="383" r:id="rId100"/>
    <p:sldId id="384" r:id="rId101"/>
    <p:sldId id="385" r:id="rId102"/>
    <p:sldId id="386" r:id="rId103"/>
    <p:sldId id="387" r:id="rId104"/>
    <p:sldId id="388" r:id="rId10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CCFF"/>
    <a:srgbClr val="B57BA8"/>
    <a:srgbClr val="445369"/>
    <a:srgbClr val="59AA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84"/>
    <p:restoredTop sz="94755"/>
  </p:normalViewPr>
  <p:slideViewPr>
    <p:cSldViewPr snapToGrid="0" snapToObjects="1">
      <p:cViewPr varScale="1">
        <p:scale>
          <a:sx n="48" d="100"/>
          <a:sy n="48" d="100"/>
        </p:scale>
        <p:origin x="36"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1F5C73-F315-194A-A984-1B6672232242}" type="datetimeFigureOut">
              <a:rPr lang="en-US" smtClean="0"/>
              <a:t>3/13/2018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B4F5E2-1892-7246-BC67-21CE6164C3CE}" type="slidenum">
              <a:rPr lang="en-US" smtClean="0"/>
              <a:t>‹#›</a:t>
            </a:fld>
            <a:endParaRPr lang="en-US"/>
          </a:p>
        </p:txBody>
      </p:sp>
    </p:spTree>
    <p:extLst>
      <p:ext uri="{BB962C8B-B14F-4D97-AF65-F5344CB8AC3E}">
        <p14:creationId xmlns:p14="http://schemas.microsoft.com/office/powerpoint/2010/main" val="1826695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12192000" cy="312821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0840" y="3375437"/>
            <a:ext cx="6727497" cy="2351594"/>
          </a:xfrm>
          <a:prstGeom prst="rect">
            <a:avLst/>
          </a:prstGeom>
        </p:spPr>
      </p:pic>
      <p:sp>
        <p:nvSpPr>
          <p:cNvPr id="6" name="Rectangle 5"/>
          <p:cNvSpPr/>
          <p:nvPr userDrawn="1"/>
        </p:nvSpPr>
        <p:spPr>
          <a:xfrm>
            <a:off x="0" y="5986914"/>
            <a:ext cx="12192000" cy="871086"/>
          </a:xfrm>
          <a:prstGeom prst="rect">
            <a:avLst/>
          </a:prstGeom>
          <a:solidFill>
            <a:srgbClr val="445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979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642A74-D6F3-7346-A588-895E3F780848}" type="datetime1">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A7405-1AA8-4841-9E07-C00D5D730EC2}" type="slidenum">
              <a:rPr lang="en-US" smtClean="0"/>
              <a:t>‹#›</a:t>
            </a:fld>
            <a:endParaRPr lang="en-US"/>
          </a:p>
        </p:txBody>
      </p:sp>
    </p:spTree>
    <p:extLst>
      <p:ext uri="{BB962C8B-B14F-4D97-AF65-F5344CB8AC3E}">
        <p14:creationId xmlns:p14="http://schemas.microsoft.com/office/powerpoint/2010/main" val="952135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BF016E-6141-CF4C-AE2E-C04061E5E073}" type="datetime1">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A7405-1AA8-4841-9E07-C00D5D730EC2}" type="slidenum">
              <a:rPr lang="en-US" smtClean="0"/>
              <a:t>‹#›</a:t>
            </a:fld>
            <a:endParaRPr lang="en-US"/>
          </a:p>
        </p:txBody>
      </p:sp>
    </p:spTree>
    <p:extLst>
      <p:ext uri="{BB962C8B-B14F-4D97-AF65-F5344CB8AC3E}">
        <p14:creationId xmlns:p14="http://schemas.microsoft.com/office/powerpoint/2010/main" val="1647635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70BB7A-7C91-8F42-A394-587A43D3ABA0}" type="datetime1">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A7405-1AA8-4841-9E07-C00D5D730EC2}" type="slidenum">
              <a:rPr lang="en-US" smtClean="0"/>
              <a:t>‹#›</a:t>
            </a:fld>
            <a:endParaRPr lang="en-US"/>
          </a:p>
        </p:txBody>
      </p:sp>
    </p:spTree>
    <p:extLst>
      <p:ext uri="{BB962C8B-B14F-4D97-AF65-F5344CB8AC3E}">
        <p14:creationId xmlns:p14="http://schemas.microsoft.com/office/powerpoint/2010/main" val="16523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CD08FC-4C3F-424F-BD8A-C804EE408811}" type="datetime1">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A7405-1AA8-4841-9E07-C00D5D730EC2}" type="slidenum">
              <a:rPr lang="en-US" smtClean="0"/>
              <a:t>‹#›</a:t>
            </a:fld>
            <a:endParaRPr lang="en-US"/>
          </a:p>
        </p:txBody>
      </p:sp>
    </p:spTree>
    <p:extLst>
      <p:ext uri="{BB962C8B-B14F-4D97-AF65-F5344CB8AC3E}">
        <p14:creationId xmlns:p14="http://schemas.microsoft.com/office/powerpoint/2010/main" val="678233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7B353-C914-4745-90EB-3A5F71BBADAB}" type="slidenum">
              <a:rPr lang="en-US" smtClean="0"/>
              <a:t>‹#›</a:t>
            </a:fld>
            <a:endParaRPr lang="en-US"/>
          </a:p>
        </p:txBody>
      </p:sp>
    </p:spTree>
    <p:extLst>
      <p:ext uri="{BB962C8B-B14F-4D97-AF65-F5344CB8AC3E}">
        <p14:creationId xmlns:p14="http://schemas.microsoft.com/office/powerpoint/2010/main" val="1634947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1" name="Rectangle 10"/>
          <p:cNvSpPr/>
          <p:nvPr userDrawn="1"/>
        </p:nvSpPr>
        <p:spPr>
          <a:xfrm>
            <a:off x="0" y="0"/>
            <a:ext cx="12192000" cy="101498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327601"/>
            <a:ext cx="12192000" cy="612648"/>
          </a:xfrm>
          <a:prstGeom prst="rect">
            <a:avLst/>
          </a:prstGeom>
          <a:solidFill>
            <a:srgbClr val="445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141415"/>
            <a:ext cx="9537834" cy="732154"/>
          </a:xfrm>
        </p:spPr>
        <p:txBody>
          <a:bodyPr/>
          <a:lstStyle>
            <a:lvl1pPr fontAlgn="t">
              <a:lnSpc>
                <a:spcPts val="4600"/>
              </a:lnSpc>
              <a:defRPr b="0" i="0">
                <a:solidFill>
                  <a:schemeClr val="bg1"/>
                </a:solidFill>
                <a:latin typeface="+mn-lt"/>
                <a:ea typeface="Myriad Pro" charset="0"/>
                <a:cs typeface="Myriad Pro" charset="0"/>
              </a:defRPr>
            </a:lvl1pPr>
          </a:lstStyle>
          <a:p>
            <a:r>
              <a:rPr lang="en-US" dirty="0"/>
              <a:t>Click to edit Master title style</a:t>
            </a:r>
          </a:p>
        </p:txBody>
      </p:sp>
      <p:sp>
        <p:nvSpPr>
          <p:cNvPr id="3" name="Content Placeholder 2"/>
          <p:cNvSpPr>
            <a:spLocks noGrp="1"/>
          </p:cNvSpPr>
          <p:nvPr>
            <p:ph idx="1"/>
          </p:nvPr>
        </p:nvSpPr>
        <p:spPr>
          <a:xfrm>
            <a:off x="838200" y="1825625"/>
            <a:ext cx="10548486" cy="3997659"/>
          </a:xfrm>
        </p:spPr>
        <p:txBody>
          <a:bodyPr>
            <a:normAutofit/>
          </a:bodyPr>
          <a:lstStyle>
            <a:lvl1pPr marL="274320" indent="-274320">
              <a:spcAft>
                <a:spcPts val="600"/>
              </a:spcAft>
              <a:buClr>
                <a:srgbClr val="B57BA8"/>
              </a:buClr>
              <a:buFont typeface=".LucidaGrandeUI" charset="0"/>
              <a:buChar char="▸"/>
              <a:defRPr sz="3400" b="0" i="0">
                <a:latin typeface="+mn-lt"/>
                <a:ea typeface="Myriad Pro" charset="0"/>
                <a:cs typeface="Myriad Pro" charset="0"/>
              </a:defRPr>
            </a:lvl1pPr>
            <a:lvl2pPr marL="914400" indent="-274320">
              <a:spcAft>
                <a:spcPts val="600"/>
              </a:spcAft>
              <a:buClr>
                <a:srgbClr val="B57BA8"/>
              </a:buClr>
              <a:buSzPct val="100000"/>
              <a:buFont typeface=".AppleSystemUIFont" charset="-120"/>
              <a:buChar char="›"/>
              <a:defRPr sz="3400" b="0" i="0">
                <a:latin typeface="+mn-lt"/>
                <a:ea typeface="Myriad Pro" charset="0"/>
                <a:cs typeface="Myriad Pro" charset="0"/>
              </a:defRPr>
            </a:lvl2pPr>
            <a:lvl3pPr marL="1371600" indent="-274320">
              <a:spcAft>
                <a:spcPts val="600"/>
              </a:spcAft>
              <a:buClr>
                <a:srgbClr val="B57BA8"/>
              </a:buClr>
              <a:buSzPct val="100000"/>
              <a:buFont typeface="LucidaGrande" charset="0"/>
              <a:buChar char="»"/>
              <a:defRPr sz="3400" b="0" i="0">
                <a:latin typeface="+mn-lt"/>
                <a:ea typeface="Myriad Pro" charset="0"/>
                <a:cs typeface="Myriad Pro" charset="0"/>
              </a:defRPr>
            </a:lvl3pPr>
            <a:lvl4pPr marL="1828800" indent="-457200">
              <a:spcAft>
                <a:spcPts val="600"/>
              </a:spcAft>
              <a:buClr>
                <a:srgbClr val="B57BA8"/>
              </a:buClr>
              <a:buFont typeface="Wingdings" charset="2"/>
              <a:buChar char="§"/>
              <a:defRPr sz="3400" b="0" i="0">
                <a:latin typeface="Myriad Pro" charset="0"/>
                <a:ea typeface="Myriad Pro" charset="0"/>
                <a:cs typeface="Myriad Pro" charset="0"/>
              </a:defRPr>
            </a:lvl4pPr>
            <a:lvl5pPr marL="2286000" indent="-457200">
              <a:spcAft>
                <a:spcPts val="600"/>
              </a:spcAft>
              <a:buClr>
                <a:srgbClr val="B57BA8"/>
              </a:buClr>
              <a:buFont typeface="Wingdings" charset="2"/>
              <a:buChar char="§"/>
              <a:defRPr sz="3400" b="0" i="0">
                <a:latin typeface="Myriad Pro" charset="0"/>
                <a:ea typeface="Myriad Pro" charset="0"/>
                <a:cs typeface="Myriad Pro" charset="0"/>
              </a:defRPr>
            </a:lvl5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a:xfrm>
            <a:off x="838200" y="6451362"/>
            <a:ext cx="1173480" cy="365125"/>
          </a:xfrm>
        </p:spPr>
        <p:txBody>
          <a:bodyPr/>
          <a:lstStyle>
            <a:lvl1pPr>
              <a:defRPr>
                <a:solidFill>
                  <a:schemeClr val="bg1"/>
                </a:solidFill>
              </a:defRPr>
            </a:lvl1pPr>
          </a:lstStyle>
          <a:p>
            <a:fld id="{6A6E83E2-7630-374D-84C5-993CA7051DEE}" type="datetime1">
              <a:rPr lang="en-US" smtClean="0"/>
              <a:t>3/13/2018</a:t>
            </a:fld>
            <a:endParaRPr lang="en-US" dirty="0"/>
          </a:p>
        </p:txBody>
      </p:sp>
      <p:sp>
        <p:nvSpPr>
          <p:cNvPr id="5" name="Footer Placeholder 4"/>
          <p:cNvSpPr>
            <a:spLocks noGrp="1"/>
          </p:cNvSpPr>
          <p:nvPr>
            <p:ph type="ftr" sz="quarter" idx="11"/>
          </p:nvPr>
        </p:nvSpPr>
        <p:spPr>
          <a:xfrm>
            <a:off x="2184935" y="6451362"/>
            <a:ext cx="8065969"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454354" y="6451361"/>
            <a:ext cx="946674" cy="365125"/>
          </a:xfrm>
        </p:spPr>
        <p:txBody>
          <a:bodyPr/>
          <a:lstStyle>
            <a:lvl1pPr>
              <a:defRPr>
                <a:solidFill>
                  <a:schemeClr val="bg1"/>
                </a:solidFill>
              </a:defRPr>
            </a:lvl1pPr>
          </a:lstStyle>
          <a:p>
            <a:fld id="{D28A7405-1AA8-4841-9E07-C00D5D730EC2}" type="slidenum">
              <a:rPr lang="en-US" smtClean="0"/>
              <a:pPr/>
              <a:t>‹#›</a:t>
            </a:fld>
            <a:endParaRPr lang="en-US" dirty="0"/>
          </a:p>
        </p:txBody>
      </p:sp>
      <p:sp>
        <p:nvSpPr>
          <p:cNvPr id="14" name="Rectangle 13"/>
          <p:cNvSpPr/>
          <p:nvPr userDrawn="1"/>
        </p:nvSpPr>
        <p:spPr>
          <a:xfrm>
            <a:off x="10597415" y="-5799"/>
            <a:ext cx="1594585" cy="101498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7449" y="4381"/>
            <a:ext cx="1034517" cy="11285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Rectangle 8"/>
          <p:cNvSpPr/>
          <p:nvPr userDrawn="1"/>
        </p:nvSpPr>
        <p:spPr>
          <a:xfrm>
            <a:off x="0" y="0"/>
            <a:ext cx="12192000" cy="312821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5986914"/>
            <a:ext cx="12192000" cy="871086"/>
          </a:xfrm>
          <a:prstGeom prst="rect">
            <a:avLst/>
          </a:prstGeom>
          <a:solidFill>
            <a:srgbClr val="445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806224" y="3468460"/>
            <a:ext cx="7241948" cy="639083"/>
          </a:xfrm>
          <a:ln>
            <a:noFill/>
          </a:ln>
        </p:spPr>
        <p:txBody>
          <a:bodyPr/>
          <a:lstStyle>
            <a:lvl1pPr marL="0" indent="0">
              <a:buNone/>
              <a:defRPr sz="4400">
                <a:solidFill>
                  <a:schemeClr val="tx2">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of Presenter</a:t>
            </a:r>
          </a:p>
        </p:txBody>
      </p:sp>
      <p:sp>
        <p:nvSpPr>
          <p:cNvPr id="11" name="Text Placeholder 9"/>
          <p:cNvSpPr>
            <a:spLocks noGrp="1"/>
          </p:cNvSpPr>
          <p:nvPr>
            <p:ph type="body" sz="quarter" idx="11" hasCustomPrompt="1"/>
          </p:nvPr>
        </p:nvSpPr>
        <p:spPr>
          <a:xfrm>
            <a:off x="806224" y="4259490"/>
            <a:ext cx="7241948" cy="967028"/>
          </a:xfrm>
          <a:ln>
            <a:noFill/>
          </a:ln>
        </p:spPr>
        <p:txBody>
          <a:bodyPr>
            <a:normAutofit/>
          </a:bodyPr>
          <a:lstStyle>
            <a:lvl1pPr marL="0" indent="0">
              <a:spcBef>
                <a:spcPts val="0"/>
              </a:spcBef>
              <a:buNone/>
              <a:defRPr sz="3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Presenter’s Title</a:t>
            </a:r>
          </a:p>
          <a:p>
            <a:pPr lvl="0"/>
            <a:r>
              <a:rPr lang="en-US" dirty="0"/>
              <a:t>Affiliation</a:t>
            </a:r>
          </a:p>
        </p:txBody>
      </p:sp>
      <p:sp>
        <p:nvSpPr>
          <p:cNvPr id="13" name="Text Placeholder 9"/>
          <p:cNvSpPr>
            <a:spLocks noGrp="1"/>
          </p:cNvSpPr>
          <p:nvPr>
            <p:ph type="body" sz="quarter" idx="13" hasCustomPrompt="1"/>
          </p:nvPr>
        </p:nvSpPr>
        <p:spPr>
          <a:xfrm>
            <a:off x="806224" y="6291491"/>
            <a:ext cx="4999490" cy="421368"/>
          </a:xfrm>
          <a:ln>
            <a:noFill/>
          </a:ln>
        </p:spPr>
        <p:txBody>
          <a:bodyPr>
            <a:normAutofit/>
          </a:bodyPr>
          <a:lstStyle>
            <a:lvl1pPr marL="0" indent="0">
              <a:buNone/>
              <a:defRPr sz="24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11, 2017</a:t>
            </a:r>
          </a:p>
        </p:txBody>
      </p:sp>
      <p:sp>
        <p:nvSpPr>
          <p:cNvPr id="17" name="Rectangle 16"/>
          <p:cNvSpPr/>
          <p:nvPr userDrawn="1"/>
        </p:nvSpPr>
        <p:spPr>
          <a:xfrm>
            <a:off x="10597415" y="0"/>
            <a:ext cx="1594585" cy="312821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4488" y="218973"/>
            <a:ext cx="1025692" cy="111893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Rectangle 11"/>
          <p:cNvSpPr/>
          <p:nvPr userDrawn="1"/>
        </p:nvSpPr>
        <p:spPr>
          <a:xfrm>
            <a:off x="0" y="0"/>
            <a:ext cx="12192000" cy="312821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5986914"/>
            <a:ext cx="12192000" cy="871086"/>
          </a:xfrm>
          <a:prstGeom prst="rect">
            <a:avLst/>
          </a:prstGeom>
          <a:solidFill>
            <a:srgbClr val="445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p:cNvSpPr>
            <a:spLocks noGrp="1"/>
          </p:cNvSpPr>
          <p:nvPr>
            <p:ph type="body" sz="quarter" idx="14" hasCustomPrompt="1"/>
          </p:nvPr>
        </p:nvSpPr>
        <p:spPr>
          <a:xfrm>
            <a:off x="813481" y="2055785"/>
            <a:ext cx="9694862" cy="639083"/>
          </a:xfrm>
          <a:ln>
            <a:noFill/>
          </a:ln>
        </p:spPr>
        <p:txBody>
          <a:bodyPr>
            <a:noAutofit/>
          </a:bodyPr>
          <a:lstStyle>
            <a:lvl1pPr marL="0" indent="0">
              <a:buNone/>
              <a:defRPr sz="5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of Presentation</a:t>
            </a:r>
          </a:p>
        </p:txBody>
      </p:sp>
      <p:sp>
        <p:nvSpPr>
          <p:cNvPr id="15" name="Text Placeholder 9"/>
          <p:cNvSpPr>
            <a:spLocks noGrp="1"/>
          </p:cNvSpPr>
          <p:nvPr>
            <p:ph type="body" sz="quarter" idx="10" hasCustomPrompt="1"/>
          </p:nvPr>
        </p:nvSpPr>
        <p:spPr>
          <a:xfrm>
            <a:off x="806224" y="3401084"/>
            <a:ext cx="7241948" cy="639083"/>
          </a:xfrm>
          <a:ln>
            <a:noFill/>
          </a:ln>
        </p:spPr>
        <p:txBody>
          <a:bodyPr>
            <a:normAutofit/>
          </a:bodyPr>
          <a:lstStyle>
            <a:lvl1pPr marL="0" indent="0">
              <a:buNone/>
              <a:defRPr sz="3600">
                <a:solidFill>
                  <a:schemeClr val="tx2">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of Presenter</a:t>
            </a:r>
          </a:p>
        </p:txBody>
      </p:sp>
      <p:sp>
        <p:nvSpPr>
          <p:cNvPr id="18" name="Text Placeholder 9"/>
          <p:cNvSpPr>
            <a:spLocks noGrp="1"/>
          </p:cNvSpPr>
          <p:nvPr>
            <p:ph type="body" sz="quarter" idx="13" hasCustomPrompt="1"/>
          </p:nvPr>
        </p:nvSpPr>
        <p:spPr>
          <a:xfrm>
            <a:off x="806224" y="6291491"/>
            <a:ext cx="4999490" cy="421368"/>
          </a:xfrm>
          <a:ln>
            <a:noFill/>
          </a:ln>
        </p:spPr>
        <p:txBody>
          <a:bodyPr>
            <a:normAutofit/>
          </a:bodyPr>
          <a:lstStyle>
            <a:lvl1pPr marL="0" indent="0">
              <a:buNone/>
              <a:defRPr sz="24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11, 2017</a:t>
            </a:r>
          </a:p>
        </p:txBody>
      </p:sp>
      <p:sp>
        <p:nvSpPr>
          <p:cNvPr id="19" name="Text Placeholder 9"/>
          <p:cNvSpPr>
            <a:spLocks noGrp="1"/>
          </p:cNvSpPr>
          <p:nvPr>
            <p:ph type="body" sz="quarter" idx="11" hasCustomPrompt="1"/>
          </p:nvPr>
        </p:nvSpPr>
        <p:spPr>
          <a:xfrm>
            <a:off x="806224" y="4192113"/>
            <a:ext cx="7241948" cy="967028"/>
          </a:xfrm>
          <a:ln>
            <a:noFill/>
          </a:ln>
        </p:spPr>
        <p:txBody>
          <a:bodyPr>
            <a:normAutofit/>
          </a:bodyPr>
          <a:lstStyle>
            <a:lvl1pPr marL="0" indent="0">
              <a:spcBef>
                <a:spcPts val="0"/>
              </a:spcBef>
              <a:buNone/>
              <a:defRPr sz="3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Presenter’s Title</a:t>
            </a:r>
          </a:p>
          <a:p>
            <a:pPr lvl="0"/>
            <a:r>
              <a:rPr lang="en-US" dirty="0"/>
              <a:t>Affiliation</a:t>
            </a:r>
          </a:p>
        </p:txBody>
      </p:sp>
      <p:sp>
        <p:nvSpPr>
          <p:cNvPr id="21" name="Rectangle 20"/>
          <p:cNvSpPr/>
          <p:nvPr userDrawn="1"/>
        </p:nvSpPr>
        <p:spPr>
          <a:xfrm>
            <a:off x="10597415" y="-1"/>
            <a:ext cx="1594585" cy="311858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4488" y="218973"/>
            <a:ext cx="1025692" cy="111893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8395C7-C47F-334C-8FAD-88297E5B49A9}" type="datetime1">
              <a:rPr lang="en-US" smtClean="0"/>
              <a:t>3/13/2018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A7405-1AA8-4841-9E07-C00D5D730EC2}" type="slidenum">
              <a:rPr lang="en-US" smtClean="0"/>
              <a:t>‹#›</a:t>
            </a:fld>
            <a:endParaRPr lang="en-US"/>
          </a:p>
        </p:txBody>
      </p:sp>
    </p:spTree>
    <p:extLst>
      <p:ext uri="{BB962C8B-B14F-4D97-AF65-F5344CB8AC3E}">
        <p14:creationId xmlns:p14="http://schemas.microsoft.com/office/powerpoint/2010/main" val="404814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E30BE6-2C2A-1D4B-9D97-751D9210C3AB}" type="datetime1">
              <a:rPr lang="en-US" smtClean="0"/>
              <a:t>3/13/2018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A7405-1AA8-4841-9E07-C00D5D730EC2}" type="slidenum">
              <a:rPr lang="en-US" smtClean="0"/>
              <a:t>‹#›</a:t>
            </a:fld>
            <a:endParaRPr lang="en-US"/>
          </a:p>
        </p:txBody>
      </p:sp>
    </p:spTree>
    <p:extLst>
      <p:ext uri="{BB962C8B-B14F-4D97-AF65-F5344CB8AC3E}">
        <p14:creationId xmlns:p14="http://schemas.microsoft.com/office/powerpoint/2010/main" val="48275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34BBB9-17FB-BC4D-B49F-DABC7D0BA581}" type="datetime1">
              <a:rPr lang="en-US" smtClean="0"/>
              <a:t>3/13/2018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8A7405-1AA8-4841-9E07-C00D5D730EC2}" type="slidenum">
              <a:rPr lang="en-US" smtClean="0"/>
              <a:t>‹#›</a:t>
            </a:fld>
            <a:endParaRPr lang="en-US"/>
          </a:p>
        </p:txBody>
      </p:sp>
    </p:spTree>
    <p:extLst>
      <p:ext uri="{BB962C8B-B14F-4D97-AF65-F5344CB8AC3E}">
        <p14:creationId xmlns:p14="http://schemas.microsoft.com/office/powerpoint/2010/main" val="46599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6BA9B8-F36E-2C46-AAE1-222975ADC5D7}" type="datetime1">
              <a:rPr lang="en-US" smtClean="0"/>
              <a:t>3/13/2018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8A7405-1AA8-4841-9E07-C00D5D730EC2}" type="slidenum">
              <a:rPr lang="en-US" smtClean="0"/>
              <a:t>‹#›</a:t>
            </a:fld>
            <a:endParaRPr lang="en-US"/>
          </a:p>
        </p:txBody>
      </p:sp>
    </p:spTree>
    <p:extLst>
      <p:ext uri="{BB962C8B-B14F-4D97-AF65-F5344CB8AC3E}">
        <p14:creationId xmlns:p14="http://schemas.microsoft.com/office/powerpoint/2010/main" val="17804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04CCF4-BCFB-014C-BFB0-B24FFD57376D}" type="datetime1">
              <a:rPr lang="en-US" smtClean="0"/>
              <a:t>3/13/2018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8A7405-1AA8-4841-9E07-C00D5D730EC2}" type="slidenum">
              <a:rPr lang="en-US" smtClean="0"/>
              <a:t>‹#›</a:t>
            </a:fld>
            <a:endParaRPr lang="en-US"/>
          </a:p>
        </p:txBody>
      </p:sp>
    </p:spTree>
    <p:extLst>
      <p:ext uri="{BB962C8B-B14F-4D97-AF65-F5344CB8AC3E}">
        <p14:creationId xmlns:p14="http://schemas.microsoft.com/office/powerpoint/2010/main" val="987359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16C275-9928-B441-B522-47D3E79C280F}" type="datetime1">
              <a:rPr lang="en-US" smtClean="0"/>
              <a:t>3/13/2018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A7405-1AA8-4841-9E07-C00D5D730EC2}" type="slidenum">
              <a:rPr lang="en-US" smtClean="0"/>
              <a:t>‹#›</a:t>
            </a:fld>
            <a:endParaRPr lang="en-US"/>
          </a:p>
        </p:txBody>
      </p:sp>
    </p:spTree>
    <p:extLst>
      <p:ext uri="{BB962C8B-B14F-4D97-AF65-F5344CB8AC3E}">
        <p14:creationId xmlns:p14="http://schemas.microsoft.com/office/powerpoint/2010/main" val="44032240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3" r:id="rId1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979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119271" y="-70621"/>
            <a:ext cx="10946294" cy="2111455"/>
          </a:xfrm>
        </p:spPr>
        <p:txBody>
          <a:bodyPr>
            <a:noAutofit/>
          </a:bodyPr>
          <a:lstStyle/>
          <a:p>
            <a:r>
              <a:rPr lang="en-US" sz="3000" b="1" i="1" u="sng" dirty="0">
                <a:solidFill>
                  <a:schemeClr val="tx1"/>
                </a:solidFill>
              </a:rPr>
              <a:t>TPDG2:</a:t>
            </a:r>
            <a:r>
              <a:rPr lang="en-US" sz="3000" b="1" i="1" dirty="0">
                <a:solidFill>
                  <a:schemeClr val="tx1"/>
                </a:solidFill>
              </a:rPr>
              <a:t> Facility-based health care professionals who care for mothers, infants and young children are trained on the essential breastfeeding topics as well as their responsibilities under the Code implementation. </a:t>
            </a:r>
            <a:endParaRPr lang="en-US" sz="30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2213113"/>
            <a:ext cx="10548486" cy="4238248"/>
          </a:xfrm>
        </p:spPr>
        <p:txBody>
          <a:bodyPr>
            <a:normAutofit fontScale="62500" lnSpcReduction="20000"/>
          </a:bodyPr>
          <a:lstStyle/>
          <a:p>
            <a:pPr lvl="0"/>
            <a:r>
              <a:rPr lang="en-US" b="1" dirty="0"/>
              <a:t>No progress</a:t>
            </a:r>
            <a:r>
              <a:rPr lang="en-US" dirty="0"/>
              <a:t> has been made if breastfeeding training does not exist in in-service programs for facility-based health care professionals who care for mothers, infants and young children.  </a:t>
            </a:r>
          </a:p>
          <a:p>
            <a:pPr lvl="0"/>
            <a:r>
              <a:rPr lang="en-US" b="1" dirty="0"/>
              <a:t>Minimal progress</a:t>
            </a:r>
            <a:r>
              <a:rPr lang="en-US" dirty="0"/>
              <a:t> has been made if breastfeeding training exists in in-service programs for facility-based health care professionals who care for mothers, infants and young children but the curricula do not cover all essential breastfeeding topics and breastfeeding curricula are not integrated within all in-service facility-based programs. </a:t>
            </a:r>
          </a:p>
          <a:p>
            <a:pPr lvl="0"/>
            <a:r>
              <a:rPr lang="en-US" b="1" dirty="0"/>
              <a:t>Partial progress</a:t>
            </a:r>
            <a:r>
              <a:rPr lang="en-US" dirty="0"/>
              <a:t> has been made if breastfeeding training exists in in-service programs for facility-based health care professionals who care for mothers, infants and young children and the curricula cover all essential breastfeeding topics or breastfeeding curricula are integrated within all in-service facility-based programs</a:t>
            </a:r>
          </a:p>
          <a:p>
            <a:pPr lvl="0"/>
            <a:r>
              <a:rPr lang="en-US" b="1" dirty="0"/>
              <a:t>Major progress </a:t>
            </a:r>
            <a:r>
              <a:rPr lang="en-US" dirty="0"/>
              <a:t>has been made if breastfeeding training exists in in-service programs for facility-based health care professionals who care for mothers, infants and young children and the curricula cover all essential breastfeeding topics </a:t>
            </a:r>
            <a:r>
              <a:rPr lang="en-US" u="sng" dirty="0"/>
              <a:t>and </a:t>
            </a:r>
            <a:r>
              <a:rPr lang="en-US" dirty="0"/>
              <a:t>breastfeeding curricula are integrated within all in-service facility-based programs</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10</a:t>
            </a:fld>
            <a:endParaRPr lang="en-US" dirty="0"/>
          </a:p>
        </p:txBody>
      </p:sp>
    </p:spTree>
    <p:extLst>
      <p:ext uri="{BB962C8B-B14F-4D97-AF65-F5344CB8AC3E}">
        <p14:creationId xmlns:p14="http://schemas.microsoft.com/office/powerpoint/2010/main" val="11136396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1" y="0"/>
            <a:ext cx="10760764" cy="1507572"/>
          </a:xfrm>
        </p:spPr>
        <p:txBody>
          <a:bodyPr>
            <a:noAutofit/>
          </a:bodyPr>
          <a:lstStyle/>
          <a:p>
            <a:r>
              <a:rPr lang="en-US" sz="3000" b="1" i="1" u="sng" dirty="0">
                <a:solidFill>
                  <a:schemeClr val="tx1"/>
                </a:solidFill>
              </a:rPr>
              <a:t>TPDG17:</a:t>
            </a:r>
            <a:r>
              <a:rPr lang="en-US" sz="3000" b="1" i="1" dirty="0">
                <a:solidFill>
                  <a:schemeClr val="tx1"/>
                </a:solidFill>
              </a:rPr>
              <a:t>  There are trained and certified lactation management specialists available to provide supportive supervision for breastfeeding program delivery.</a:t>
            </a:r>
            <a:endParaRPr lang="en-US" sz="30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251791" y="1825625"/>
            <a:ext cx="11489635" cy="4270375"/>
          </a:xfrm>
        </p:spPr>
        <p:txBody>
          <a:bodyPr>
            <a:normAutofit fontScale="70000" lnSpcReduction="20000"/>
          </a:bodyPr>
          <a:lstStyle/>
          <a:p>
            <a:pPr lvl="0"/>
            <a:r>
              <a:rPr lang="en-US" b="1" dirty="0"/>
              <a:t>No progress</a:t>
            </a:r>
            <a:r>
              <a:rPr lang="en-US" dirty="0"/>
              <a:t> has been made if there are no trained and certified lactation management specialists available to provide supportive supervision for breastfeeding program delivery at either the facility or community level.  </a:t>
            </a:r>
          </a:p>
          <a:p>
            <a:pPr lvl="0"/>
            <a:r>
              <a:rPr lang="en-US" b="1" dirty="0"/>
              <a:t>Minimal progress</a:t>
            </a:r>
            <a:r>
              <a:rPr lang="en-US" dirty="0"/>
              <a:t> has been made if there are trained and certified lactation management specialists available to provide supportive supervision for breastfeeding program delivery at the facility and/or community level with local coverage.  </a:t>
            </a:r>
          </a:p>
          <a:p>
            <a:pPr lvl="0"/>
            <a:r>
              <a:rPr lang="en-US" b="1" dirty="0"/>
              <a:t>Partial progress</a:t>
            </a:r>
            <a:r>
              <a:rPr lang="en-US" dirty="0"/>
              <a:t> has been made if there are trained and certified lactation management specialists available to provide supportive supervision for breastfeeding program delivery at the facility and community level reaching sub-national coverage.  </a:t>
            </a:r>
          </a:p>
          <a:p>
            <a:r>
              <a:rPr lang="en-US" b="1" dirty="0"/>
              <a:t>Major progress</a:t>
            </a:r>
            <a:r>
              <a:rPr lang="en-US" dirty="0"/>
              <a:t> has been made if there are trained and certified lactation management specialists available to provide supportive supervision for breastfeeding program delivery at the facility and community level reaching full national coverage.</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100</a:t>
            </a:fld>
            <a:endParaRPr lang="en-US" dirty="0"/>
          </a:p>
        </p:txBody>
      </p:sp>
    </p:spTree>
    <p:extLst>
      <p:ext uri="{BB962C8B-B14F-4D97-AF65-F5344CB8AC3E}">
        <p14:creationId xmlns:p14="http://schemas.microsoft.com/office/powerpoint/2010/main" val="22527662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731B-AE40-44F8-AB20-CB010E333264}"/>
              </a:ext>
            </a:extLst>
          </p:cNvPr>
          <p:cNvSpPr>
            <a:spLocks noGrp="1"/>
          </p:cNvSpPr>
          <p:nvPr>
            <p:ph type="title"/>
          </p:nvPr>
        </p:nvSpPr>
        <p:spPr>
          <a:xfrm>
            <a:off x="410817" y="141415"/>
            <a:ext cx="9965217" cy="732154"/>
          </a:xfrm>
        </p:spPr>
        <p:txBody>
          <a:bodyPr>
            <a:normAutofit fontScale="90000"/>
          </a:bodyPr>
          <a:lstStyle/>
          <a:p>
            <a:r>
              <a:rPr lang="en-US" dirty="0"/>
              <a:t>TPDG17: Methodology used for data collection</a:t>
            </a:r>
          </a:p>
        </p:txBody>
      </p:sp>
      <p:sp>
        <p:nvSpPr>
          <p:cNvPr id="3" name="Content Placeholder 2">
            <a:extLst>
              <a:ext uri="{FF2B5EF4-FFF2-40B4-BE49-F238E27FC236}">
                <a16:creationId xmlns:a16="http://schemas.microsoft.com/office/drawing/2014/main" id="{8673792B-7FC3-4F81-9654-724F36467CF9}"/>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E.g. if it was an interview (who they interviewed and asked), a media study (what media they looked for and what keywords they searched for), a document review (what documents they reviewed)</a:t>
            </a:r>
          </a:p>
        </p:txBody>
      </p:sp>
      <p:sp>
        <p:nvSpPr>
          <p:cNvPr id="4" name="Date Placeholder 3">
            <a:extLst>
              <a:ext uri="{FF2B5EF4-FFF2-40B4-BE49-F238E27FC236}">
                <a16:creationId xmlns:a16="http://schemas.microsoft.com/office/drawing/2014/main" id="{DB15C914-7A6B-4517-AEC0-35225CF90368}"/>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9E15C5E0-1D2B-4743-A3CB-F76CDED0EB7D}"/>
              </a:ext>
            </a:extLst>
          </p:cNvPr>
          <p:cNvSpPr>
            <a:spLocks noGrp="1"/>
          </p:cNvSpPr>
          <p:nvPr>
            <p:ph type="sldNum" sz="quarter" idx="12"/>
          </p:nvPr>
        </p:nvSpPr>
        <p:spPr/>
        <p:txBody>
          <a:bodyPr/>
          <a:lstStyle/>
          <a:p>
            <a:fld id="{D28A7405-1AA8-4841-9E07-C00D5D730EC2}" type="slidenum">
              <a:rPr lang="en-US" smtClean="0"/>
              <a:pPr/>
              <a:t>101</a:t>
            </a:fld>
            <a:endParaRPr lang="en-US" dirty="0"/>
          </a:p>
        </p:txBody>
      </p:sp>
    </p:spTree>
    <p:extLst>
      <p:ext uri="{BB962C8B-B14F-4D97-AF65-F5344CB8AC3E}">
        <p14:creationId xmlns:p14="http://schemas.microsoft.com/office/powerpoint/2010/main" val="72496066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TPDG17: Findings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Summary of what was found from the data collected</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102</a:t>
            </a:fld>
            <a:endParaRPr lang="en-US" dirty="0"/>
          </a:p>
        </p:txBody>
      </p:sp>
    </p:spTree>
    <p:extLst>
      <p:ext uri="{BB962C8B-B14F-4D97-AF65-F5344CB8AC3E}">
        <p14:creationId xmlns:p14="http://schemas.microsoft.com/office/powerpoint/2010/main" val="33337412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A2378B-9EE9-47A9-8605-EC49CE8E9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968" y="0"/>
            <a:ext cx="10632030" cy="6858000"/>
          </a:xfrm>
          <a:prstGeom prst="rect">
            <a:avLst/>
          </a:prstGeom>
        </p:spPr>
      </p:pic>
      <p:sp>
        <p:nvSpPr>
          <p:cNvPr id="4" name="Slide Number Placeholder 3"/>
          <p:cNvSpPr>
            <a:spLocks noGrp="1"/>
          </p:cNvSpPr>
          <p:nvPr>
            <p:ph type="sldNum" sz="quarter" idx="12"/>
          </p:nvPr>
        </p:nvSpPr>
        <p:spPr/>
        <p:txBody>
          <a:bodyPr/>
          <a:lstStyle/>
          <a:p>
            <a:fld id="{77F7B353-C914-4745-90EB-3A5F71BBADAB}" type="slidenum">
              <a:rPr lang="en-US" smtClean="0"/>
              <a:t>103</a:t>
            </a:fld>
            <a:endParaRPr lang="en-US"/>
          </a:p>
        </p:txBody>
      </p:sp>
      <p:sp>
        <p:nvSpPr>
          <p:cNvPr id="2" name="Rectangle 1">
            <a:extLst>
              <a:ext uri="{FF2B5EF4-FFF2-40B4-BE49-F238E27FC236}">
                <a16:creationId xmlns:a16="http://schemas.microsoft.com/office/drawing/2014/main" id="{4F1EAD49-0311-4663-8C5D-FB09F3C568FA}"/>
              </a:ext>
            </a:extLst>
          </p:cNvPr>
          <p:cNvSpPr/>
          <p:nvPr/>
        </p:nvSpPr>
        <p:spPr>
          <a:xfrm>
            <a:off x="260848" y="248478"/>
            <a:ext cx="6308918" cy="1524000"/>
          </a:xfrm>
          <a:prstGeom prst="rect">
            <a:avLst/>
          </a:prstGeom>
          <a:solidFill>
            <a:srgbClr val="44536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TPDG17 Proposed Score: </a:t>
            </a:r>
            <a:r>
              <a:rPr lang="en-US" sz="3000" dirty="0">
                <a:solidFill>
                  <a:srgbClr val="FF0000"/>
                </a:solidFill>
              </a:rPr>
              <a:t>SCORE</a:t>
            </a:r>
            <a:r>
              <a:rPr lang="en-US" sz="3000" dirty="0"/>
              <a:t> </a:t>
            </a:r>
          </a:p>
        </p:txBody>
      </p:sp>
    </p:spTree>
    <p:extLst>
      <p:ext uri="{BB962C8B-B14F-4D97-AF65-F5344CB8AC3E}">
        <p14:creationId xmlns:p14="http://schemas.microsoft.com/office/powerpoint/2010/main" val="32860107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TPDG17: Gaps and recommendations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825625"/>
            <a:ext cx="4833730" cy="3997659"/>
          </a:xfrm>
        </p:spPr>
        <p:txBody>
          <a:bodyPr/>
          <a:lstStyle/>
          <a:p>
            <a:pPr marL="0" indent="0">
              <a:buNone/>
            </a:pPr>
            <a:r>
              <a:rPr lang="en-US" b="1" u="sng" dirty="0"/>
              <a:t>Gaps</a:t>
            </a:r>
            <a:r>
              <a:rPr lang="en-US" dirty="0"/>
              <a:t> </a:t>
            </a:r>
          </a:p>
          <a:p>
            <a:pPr>
              <a:buFont typeface="Arial" panose="020B0604020202020204" pitchFamily="34" charset="0"/>
              <a:buChar char="•"/>
            </a:pPr>
            <a:r>
              <a:rPr lang="en-US" dirty="0">
                <a:solidFill>
                  <a:srgbClr val="FF0000"/>
                </a:solidFill>
              </a:rPr>
              <a:t>Gap 1</a:t>
            </a:r>
          </a:p>
          <a:p>
            <a:pPr>
              <a:buFont typeface="Arial" panose="020B0604020202020204" pitchFamily="34" charset="0"/>
              <a:buChar char="•"/>
            </a:pPr>
            <a:r>
              <a:rPr lang="en-US" dirty="0">
                <a:solidFill>
                  <a:srgbClr val="FF0000"/>
                </a:solidFill>
              </a:rPr>
              <a:t>Gap 2</a:t>
            </a:r>
          </a:p>
          <a:p>
            <a:pPr>
              <a:buFont typeface="Arial" panose="020B0604020202020204" pitchFamily="34" charset="0"/>
              <a:buChar char="•"/>
            </a:pPr>
            <a:r>
              <a:rPr lang="en-US" dirty="0">
                <a:solidFill>
                  <a:srgbClr val="FF0000"/>
                </a:solidFill>
              </a:rPr>
              <a:t>Etc.</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104</a:t>
            </a:fld>
            <a:endParaRPr lang="en-US" dirty="0"/>
          </a:p>
        </p:txBody>
      </p:sp>
      <p:sp>
        <p:nvSpPr>
          <p:cNvPr id="6" name="Content Placeholder 2">
            <a:extLst>
              <a:ext uri="{FF2B5EF4-FFF2-40B4-BE49-F238E27FC236}">
                <a16:creationId xmlns:a16="http://schemas.microsoft.com/office/drawing/2014/main" id="{B9A9C12A-1DA4-449D-A07B-2BA2C09BE67F}"/>
              </a:ext>
            </a:extLst>
          </p:cNvPr>
          <p:cNvSpPr txBox="1">
            <a:spLocks/>
          </p:cNvSpPr>
          <p:nvPr/>
        </p:nvSpPr>
        <p:spPr>
          <a:xfrm>
            <a:off x="6093961" y="1825624"/>
            <a:ext cx="4833730" cy="399765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spcAft>
                <a:spcPts val="600"/>
              </a:spcAft>
              <a:buClr>
                <a:srgbClr val="B57BA8"/>
              </a:buClr>
              <a:buFont typeface=".LucidaGrandeUI" charset="0"/>
              <a:buChar char="▸"/>
              <a:defRPr sz="3400" b="0" i="0" kern="1200">
                <a:solidFill>
                  <a:schemeClr val="tx1"/>
                </a:solidFill>
                <a:latin typeface="+mn-lt"/>
                <a:ea typeface="Myriad Pro" charset="0"/>
                <a:cs typeface="Myriad Pro" charset="0"/>
              </a:defRPr>
            </a:lvl1pPr>
            <a:lvl2pPr marL="914400" indent="-274320" algn="l" defTabSz="914400" rtl="0" eaLnBrk="1" latinLnBrk="0" hangingPunct="1">
              <a:lnSpc>
                <a:spcPct val="90000"/>
              </a:lnSpc>
              <a:spcBef>
                <a:spcPts val="500"/>
              </a:spcBef>
              <a:spcAft>
                <a:spcPts val="600"/>
              </a:spcAft>
              <a:buClr>
                <a:srgbClr val="B57BA8"/>
              </a:buClr>
              <a:buSzPct val="100000"/>
              <a:buFont typeface=".AppleSystemUIFont" charset="-120"/>
              <a:buChar char="›"/>
              <a:defRPr sz="3400" b="0" i="0" kern="1200">
                <a:solidFill>
                  <a:schemeClr val="tx1"/>
                </a:solidFill>
                <a:latin typeface="+mn-lt"/>
                <a:ea typeface="Myriad Pro" charset="0"/>
                <a:cs typeface="Myriad Pro" charset="0"/>
              </a:defRPr>
            </a:lvl2pPr>
            <a:lvl3pPr marL="1371600" indent="-274320" algn="l" defTabSz="914400" rtl="0" eaLnBrk="1" latinLnBrk="0" hangingPunct="1">
              <a:lnSpc>
                <a:spcPct val="90000"/>
              </a:lnSpc>
              <a:spcBef>
                <a:spcPts val="500"/>
              </a:spcBef>
              <a:spcAft>
                <a:spcPts val="600"/>
              </a:spcAft>
              <a:buClr>
                <a:srgbClr val="B57BA8"/>
              </a:buClr>
              <a:buSzPct val="100000"/>
              <a:buFont typeface="LucidaGrande" charset="0"/>
              <a:buChar char="»"/>
              <a:defRPr sz="3400" b="0" i="0" kern="1200">
                <a:solidFill>
                  <a:schemeClr val="tx1"/>
                </a:solidFill>
                <a:latin typeface="+mn-lt"/>
                <a:ea typeface="Myriad Pro" charset="0"/>
                <a:cs typeface="Myriad Pro" charset="0"/>
              </a:defRPr>
            </a:lvl3pPr>
            <a:lvl4pPr marL="18288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4pPr>
            <a:lvl5pPr marL="22860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u="sng" dirty="0"/>
              <a:t>Recommendations </a:t>
            </a:r>
          </a:p>
          <a:p>
            <a:pPr>
              <a:buFont typeface="Arial" panose="020B0604020202020204" pitchFamily="34" charset="0"/>
              <a:buChar char="•"/>
            </a:pPr>
            <a:r>
              <a:rPr lang="en-US" dirty="0">
                <a:solidFill>
                  <a:srgbClr val="FF0000"/>
                </a:solidFill>
              </a:rPr>
              <a:t>Recommendation 1</a:t>
            </a:r>
          </a:p>
          <a:p>
            <a:pPr>
              <a:buFont typeface="Arial" panose="020B0604020202020204" pitchFamily="34" charset="0"/>
              <a:buChar char="•"/>
            </a:pPr>
            <a:r>
              <a:rPr lang="en-US" dirty="0">
                <a:solidFill>
                  <a:srgbClr val="FF0000"/>
                </a:solidFill>
              </a:rPr>
              <a:t>Recommendation 2</a:t>
            </a:r>
          </a:p>
          <a:p>
            <a:pPr>
              <a:buFont typeface="Arial" panose="020B0604020202020204" pitchFamily="34" charset="0"/>
              <a:buChar char="•"/>
            </a:pPr>
            <a:r>
              <a:rPr lang="en-US" dirty="0">
                <a:solidFill>
                  <a:srgbClr val="FF0000"/>
                </a:solidFill>
              </a:rPr>
              <a:t>Etc.</a:t>
            </a:r>
          </a:p>
        </p:txBody>
      </p:sp>
    </p:spTree>
    <p:extLst>
      <p:ext uri="{BB962C8B-B14F-4D97-AF65-F5344CB8AC3E}">
        <p14:creationId xmlns:p14="http://schemas.microsoft.com/office/powerpoint/2010/main" val="408334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731B-AE40-44F8-AB20-CB010E333264}"/>
              </a:ext>
            </a:extLst>
          </p:cNvPr>
          <p:cNvSpPr>
            <a:spLocks noGrp="1"/>
          </p:cNvSpPr>
          <p:nvPr>
            <p:ph type="title"/>
          </p:nvPr>
        </p:nvSpPr>
        <p:spPr>
          <a:xfrm>
            <a:off x="410817" y="141415"/>
            <a:ext cx="9965217" cy="732154"/>
          </a:xfrm>
        </p:spPr>
        <p:txBody>
          <a:bodyPr>
            <a:normAutofit fontScale="90000"/>
          </a:bodyPr>
          <a:lstStyle/>
          <a:p>
            <a:r>
              <a:rPr lang="en-US" dirty="0"/>
              <a:t>TPDG2: Methodology used for data collection</a:t>
            </a:r>
          </a:p>
        </p:txBody>
      </p:sp>
      <p:sp>
        <p:nvSpPr>
          <p:cNvPr id="3" name="Content Placeholder 2">
            <a:extLst>
              <a:ext uri="{FF2B5EF4-FFF2-40B4-BE49-F238E27FC236}">
                <a16:creationId xmlns:a16="http://schemas.microsoft.com/office/drawing/2014/main" id="{8673792B-7FC3-4F81-9654-724F36467CF9}"/>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E.g. if it was an interview (who they interviewed and asked), a media study (what media they looked for and what keywords they searched for), a document review (what documents they reviewed)</a:t>
            </a:r>
          </a:p>
        </p:txBody>
      </p:sp>
      <p:sp>
        <p:nvSpPr>
          <p:cNvPr id="4" name="Date Placeholder 3">
            <a:extLst>
              <a:ext uri="{FF2B5EF4-FFF2-40B4-BE49-F238E27FC236}">
                <a16:creationId xmlns:a16="http://schemas.microsoft.com/office/drawing/2014/main" id="{DB15C914-7A6B-4517-AEC0-35225CF90368}"/>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9E15C5E0-1D2B-4743-A3CB-F76CDED0EB7D}"/>
              </a:ext>
            </a:extLst>
          </p:cNvPr>
          <p:cNvSpPr>
            <a:spLocks noGrp="1"/>
          </p:cNvSpPr>
          <p:nvPr>
            <p:ph type="sldNum" sz="quarter" idx="12"/>
          </p:nvPr>
        </p:nvSpPr>
        <p:spPr/>
        <p:txBody>
          <a:bodyPr/>
          <a:lstStyle/>
          <a:p>
            <a:fld id="{D28A7405-1AA8-4841-9E07-C00D5D730EC2}" type="slidenum">
              <a:rPr lang="en-US" smtClean="0"/>
              <a:pPr/>
              <a:t>11</a:t>
            </a:fld>
            <a:endParaRPr lang="en-US" dirty="0"/>
          </a:p>
        </p:txBody>
      </p:sp>
    </p:spTree>
    <p:extLst>
      <p:ext uri="{BB962C8B-B14F-4D97-AF65-F5344CB8AC3E}">
        <p14:creationId xmlns:p14="http://schemas.microsoft.com/office/powerpoint/2010/main" val="2508228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TPDG2: Findings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Summary of what was found from the data collected</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12</a:t>
            </a:fld>
            <a:endParaRPr lang="en-US" dirty="0"/>
          </a:p>
        </p:txBody>
      </p:sp>
    </p:spTree>
    <p:extLst>
      <p:ext uri="{BB962C8B-B14F-4D97-AF65-F5344CB8AC3E}">
        <p14:creationId xmlns:p14="http://schemas.microsoft.com/office/powerpoint/2010/main" val="2957482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364818-2007-40E2-B0D9-DE31A0A46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860" y="248478"/>
            <a:ext cx="10632030" cy="6858000"/>
          </a:xfrm>
          <a:prstGeom prst="rect">
            <a:avLst/>
          </a:prstGeom>
        </p:spPr>
      </p:pic>
      <p:sp>
        <p:nvSpPr>
          <p:cNvPr id="4" name="Slide Number Placeholder 3"/>
          <p:cNvSpPr>
            <a:spLocks noGrp="1"/>
          </p:cNvSpPr>
          <p:nvPr>
            <p:ph type="sldNum" sz="quarter" idx="12"/>
          </p:nvPr>
        </p:nvSpPr>
        <p:spPr/>
        <p:txBody>
          <a:bodyPr/>
          <a:lstStyle/>
          <a:p>
            <a:fld id="{77F7B353-C914-4745-90EB-3A5F71BBADAB}" type="slidenum">
              <a:rPr lang="en-US" smtClean="0"/>
              <a:t>13</a:t>
            </a:fld>
            <a:endParaRPr lang="en-US"/>
          </a:p>
        </p:txBody>
      </p:sp>
      <p:sp>
        <p:nvSpPr>
          <p:cNvPr id="2" name="Rectangle 1">
            <a:extLst>
              <a:ext uri="{FF2B5EF4-FFF2-40B4-BE49-F238E27FC236}">
                <a16:creationId xmlns:a16="http://schemas.microsoft.com/office/drawing/2014/main" id="{4F1EAD49-0311-4663-8C5D-FB09F3C568FA}"/>
              </a:ext>
            </a:extLst>
          </p:cNvPr>
          <p:cNvSpPr/>
          <p:nvPr/>
        </p:nvSpPr>
        <p:spPr>
          <a:xfrm>
            <a:off x="260848" y="248478"/>
            <a:ext cx="6308918" cy="1524000"/>
          </a:xfrm>
          <a:prstGeom prst="rect">
            <a:avLst/>
          </a:prstGeom>
          <a:solidFill>
            <a:srgbClr val="44536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TPDG2 Proposed Score: </a:t>
            </a:r>
            <a:r>
              <a:rPr lang="en-US" sz="3000" dirty="0">
                <a:solidFill>
                  <a:srgbClr val="FF0000"/>
                </a:solidFill>
              </a:rPr>
              <a:t>SCORE</a:t>
            </a:r>
            <a:r>
              <a:rPr lang="en-US" sz="3000" dirty="0"/>
              <a:t> </a:t>
            </a:r>
          </a:p>
        </p:txBody>
      </p:sp>
    </p:spTree>
    <p:extLst>
      <p:ext uri="{BB962C8B-B14F-4D97-AF65-F5344CB8AC3E}">
        <p14:creationId xmlns:p14="http://schemas.microsoft.com/office/powerpoint/2010/main" val="3491179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TPDG2: Gaps and recommendations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825625"/>
            <a:ext cx="4833730" cy="3997659"/>
          </a:xfrm>
        </p:spPr>
        <p:txBody>
          <a:bodyPr/>
          <a:lstStyle/>
          <a:p>
            <a:pPr marL="0" indent="0">
              <a:buNone/>
            </a:pPr>
            <a:r>
              <a:rPr lang="en-US" b="1" u="sng" dirty="0"/>
              <a:t>Gaps</a:t>
            </a:r>
            <a:r>
              <a:rPr lang="en-US" dirty="0"/>
              <a:t> </a:t>
            </a:r>
          </a:p>
          <a:p>
            <a:pPr>
              <a:buFont typeface="Arial" panose="020B0604020202020204" pitchFamily="34" charset="0"/>
              <a:buChar char="•"/>
            </a:pPr>
            <a:r>
              <a:rPr lang="en-US" dirty="0">
                <a:solidFill>
                  <a:srgbClr val="FF0000"/>
                </a:solidFill>
              </a:rPr>
              <a:t>Gap 1</a:t>
            </a:r>
          </a:p>
          <a:p>
            <a:pPr>
              <a:buFont typeface="Arial" panose="020B0604020202020204" pitchFamily="34" charset="0"/>
              <a:buChar char="•"/>
            </a:pPr>
            <a:r>
              <a:rPr lang="en-US" dirty="0">
                <a:solidFill>
                  <a:srgbClr val="FF0000"/>
                </a:solidFill>
              </a:rPr>
              <a:t>Gap 2</a:t>
            </a:r>
          </a:p>
          <a:p>
            <a:pPr>
              <a:buFont typeface="Arial" panose="020B0604020202020204" pitchFamily="34" charset="0"/>
              <a:buChar char="•"/>
            </a:pPr>
            <a:r>
              <a:rPr lang="en-US" dirty="0">
                <a:solidFill>
                  <a:srgbClr val="FF0000"/>
                </a:solidFill>
              </a:rPr>
              <a:t>Etc.</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14</a:t>
            </a:fld>
            <a:endParaRPr lang="en-US" dirty="0"/>
          </a:p>
        </p:txBody>
      </p:sp>
      <p:sp>
        <p:nvSpPr>
          <p:cNvPr id="6" name="Content Placeholder 2">
            <a:extLst>
              <a:ext uri="{FF2B5EF4-FFF2-40B4-BE49-F238E27FC236}">
                <a16:creationId xmlns:a16="http://schemas.microsoft.com/office/drawing/2014/main" id="{B9A9C12A-1DA4-449D-A07B-2BA2C09BE67F}"/>
              </a:ext>
            </a:extLst>
          </p:cNvPr>
          <p:cNvSpPr txBox="1">
            <a:spLocks/>
          </p:cNvSpPr>
          <p:nvPr/>
        </p:nvSpPr>
        <p:spPr>
          <a:xfrm>
            <a:off x="6093961" y="1825624"/>
            <a:ext cx="4833730" cy="399765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spcAft>
                <a:spcPts val="600"/>
              </a:spcAft>
              <a:buClr>
                <a:srgbClr val="B57BA8"/>
              </a:buClr>
              <a:buFont typeface=".LucidaGrandeUI" charset="0"/>
              <a:buChar char="▸"/>
              <a:defRPr sz="3400" b="0" i="0" kern="1200">
                <a:solidFill>
                  <a:schemeClr val="tx1"/>
                </a:solidFill>
                <a:latin typeface="+mn-lt"/>
                <a:ea typeface="Myriad Pro" charset="0"/>
                <a:cs typeface="Myriad Pro" charset="0"/>
              </a:defRPr>
            </a:lvl1pPr>
            <a:lvl2pPr marL="914400" indent="-274320" algn="l" defTabSz="914400" rtl="0" eaLnBrk="1" latinLnBrk="0" hangingPunct="1">
              <a:lnSpc>
                <a:spcPct val="90000"/>
              </a:lnSpc>
              <a:spcBef>
                <a:spcPts val="500"/>
              </a:spcBef>
              <a:spcAft>
                <a:spcPts val="600"/>
              </a:spcAft>
              <a:buClr>
                <a:srgbClr val="B57BA8"/>
              </a:buClr>
              <a:buSzPct val="100000"/>
              <a:buFont typeface=".AppleSystemUIFont" charset="-120"/>
              <a:buChar char="›"/>
              <a:defRPr sz="3400" b="0" i="0" kern="1200">
                <a:solidFill>
                  <a:schemeClr val="tx1"/>
                </a:solidFill>
                <a:latin typeface="+mn-lt"/>
                <a:ea typeface="Myriad Pro" charset="0"/>
                <a:cs typeface="Myriad Pro" charset="0"/>
              </a:defRPr>
            </a:lvl2pPr>
            <a:lvl3pPr marL="1371600" indent="-274320" algn="l" defTabSz="914400" rtl="0" eaLnBrk="1" latinLnBrk="0" hangingPunct="1">
              <a:lnSpc>
                <a:spcPct val="90000"/>
              </a:lnSpc>
              <a:spcBef>
                <a:spcPts val="500"/>
              </a:spcBef>
              <a:spcAft>
                <a:spcPts val="600"/>
              </a:spcAft>
              <a:buClr>
                <a:srgbClr val="B57BA8"/>
              </a:buClr>
              <a:buSzPct val="100000"/>
              <a:buFont typeface="LucidaGrande" charset="0"/>
              <a:buChar char="»"/>
              <a:defRPr sz="3400" b="0" i="0" kern="1200">
                <a:solidFill>
                  <a:schemeClr val="tx1"/>
                </a:solidFill>
                <a:latin typeface="+mn-lt"/>
                <a:ea typeface="Myriad Pro" charset="0"/>
                <a:cs typeface="Myriad Pro" charset="0"/>
              </a:defRPr>
            </a:lvl3pPr>
            <a:lvl4pPr marL="18288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4pPr>
            <a:lvl5pPr marL="22860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u="sng" dirty="0"/>
              <a:t>Recommendations </a:t>
            </a:r>
          </a:p>
          <a:p>
            <a:pPr>
              <a:buFont typeface="Arial" panose="020B0604020202020204" pitchFamily="34" charset="0"/>
              <a:buChar char="•"/>
            </a:pPr>
            <a:r>
              <a:rPr lang="en-US" dirty="0">
                <a:solidFill>
                  <a:srgbClr val="FF0000"/>
                </a:solidFill>
              </a:rPr>
              <a:t>Recommendation 1</a:t>
            </a:r>
          </a:p>
          <a:p>
            <a:pPr>
              <a:buFont typeface="Arial" panose="020B0604020202020204" pitchFamily="34" charset="0"/>
              <a:buChar char="•"/>
            </a:pPr>
            <a:r>
              <a:rPr lang="en-US" dirty="0">
                <a:solidFill>
                  <a:srgbClr val="FF0000"/>
                </a:solidFill>
              </a:rPr>
              <a:t>Recommendation 2</a:t>
            </a:r>
          </a:p>
          <a:p>
            <a:pPr>
              <a:buFont typeface="Arial" panose="020B0604020202020204" pitchFamily="34" charset="0"/>
              <a:buChar char="•"/>
            </a:pPr>
            <a:r>
              <a:rPr lang="en-US" dirty="0">
                <a:solidFill>
                  <a:srgbClr val="FF0000"/>
                </a:solidFill>
              </a:rPr>
              <a:t>Etc.</a:t>
            </a:r>
          </a:p>
        </p:txBody>
      </p:sp>
    </p:spTree>
    <p:extLst>
      <p:ext uri="{BB962C8B-B14F-4D97-AF65-F5344CB8AC3E}">
        <p14:creationId xmlns:p14="http://schemas.microsoft.com/office/powerpoint/2010/main" val="539633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145775" y="-70621"/>
            <a:ext cx="11052312" cy="1395837"/>
          </a:xfrm>
        </p:spPr>
        <p:txBody>
          <a:bodyPr>
            <a:noAutofit/>
          </a:bodyPr>
          <a:lstStyle/>
          <a:p>
            <a:r>
              <a:rPr lang="en-US" sz="3000" b="1" i="1" u="sng" dirty="0">
                <a:solidFill>
                  <a:schemeClr val="tx1"/>
                </a:solidFill>
              </a:rPr>
              <a:t>TPDG3:</a:t>
            </a:r>
            <a:r>
              <a:rPr lang="en-US" sz="3000" b="1" i="1" dirty="0">
                <a:solidFill>
                  <a:schemeClr val="tx1"/>
                </a:solidFill>
              </a:rPr>
              <a:t>  Facility-based health care professionals who care for mothers, infants and young children receive hands-on training in essential topics for counseling and support skills for breastfeeding.</a:t>
            </a:r>
            <a:endParaRPr lang="en-US" sz="30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477077" y="1722783"/>
            <a:ext cx="11198087" cy="4545495"/>
          </a:xfrm>
        </p:spPr>
        <p:txBody>
          <a:bodyPr>
            <a:normAutofit fontScale="92500" lnSpcReduction="20000"/>
          </a:bodyPr>
          <a:lstStyle/>
          <a:p>
            <a:pPr marL="0" indent="0">
              <a:buNone/>
            </a:pPr>
            <a:r>
              <a:rPr lang="en-US" dirty="0"/>
              <a:t>Facility-based health care professionals who care for mothers, infants and young children should also receive hand-on training in counseling and support skills specific to breastfeeding so they can provide effective counseling and support to breastfeeding women.  This benchmark assesses whether these facility-based health care professionals are receiving hands-on breastfeeding counseling and support skills training and, if so, assesses the quality of that training by requiring that specific breastfeeding topics be covered in the in-service training curricula.  The essential breastfeeding topics for counseling and support skills are listed in </a:t>
            </a:r>
            <a:r>
              <a:rPr lang="en-US" b="1" dirty="0"/>
              <a:t>Annex 5</a:t>
            </a:r>
            <a:r>
              <a:rPr lang="en-US" dirty="0"/>
              <a:t>.  Facility-based health care professionals are prenatal care, maternity care and pediatric staff based in clinics or hospitals that work with pregnant and postpartum women as well as infants and young children.</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15</a:t>
            </a:fld>
            <a:endParaRPr lang="en-US" dirty="0"/>
          </a:p>
        </p:txBody>
      </p:sp>
    </p:spTree>
    <p:extLst>
      <p:ext uri="{BB962C8B-B14F-4D97-AF65-F5344CB8AC3E}">
        <p14:creationId xmlns:p14="http://schemas.microsoft.com/office/powerpoint/2010/main" val="1672677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1" y="-70621"/>
            <a:ext cx="11211338" cy="1578194"/>
          </a:xfrm>
        </p:spPr>
        <p:txBody>
          <a:bodyPr>
            <a:noAutofit/>
          </a:bodyPr>
          <a:lstStyle/>
          <a:p>
            <a:r>
              <a:rPr lang="en-US" sz="3000" b="1" i="1" u="sng" dirty="0">
                <a:solidFill>
                  <a:schemeClr val="tx1"/>
                </a:solidFill>
              </a:rPr>
              <a:t>TPDG3:</a:t>
            </a:r>
            <a:r>
              <a:rPr lang="en-US" sz="3000" b="1" i="1" dirty="0">
                <a:solidFill>
                  <a:schemeClr val="tx1"/>
                </a:solidFill>
              </a:rPr>
              <a:t>  Facility-based health care professionals who care for mothers, infants and young children receive hands-on training in essential topics for counseling and support skills for breastfeeding.</a:t>
            </a:r>
            <a:endParaRPr lang="en-US" sz="30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304800" y="1881809"/>
            <a:ext cx="11463130" cy="4569553"/>
          </a:xfrm>
        </p:spPr>
        <p:txBody>
          <a:bodyPr>
            <a:normAutofit fontScale="62500" lnSpcReduction="20000"/>
          </a:bodyPr>
          <a:lstStyle/>
          <a:p>
            <a:pPr lvl="0"/>
            <a:r>
              <a:rPr lang="en-US" b="1" dirty="0"/>
              <a:t>No progress</a:t>
            </a:r>
            <a:r>
              <a:rPr lang="en-US" dirty="0"/>
              <a:t> has been made if hands-on breastfeeding training does not exist in in-service programs for facility-based health care professionals who care for mothers, infants and young children.  </a:t>
            </a:r>
          </a:p>
          <a:p>
            <a:pPr lvl="0"/>
            <a:r>
              <a:rPr lang="en-US" b="1" dirty="0"/>
              <a:t>Minimal progress</a:t>
            </a:r>
            <a:r>
              <a:rPr lang="en-US" dirty="0"/>
              <a:t> has been made if hands-on breastfeeding training exists in in-service programs for facility-based health care professionals who care for mothers, infants and young children but the curricula do not cover all essential breastfeeding counseling and support skills topics and breastfeeding curricula are not integrated within all in-service facility-based programs.  </a:t>
            </a:r>
          </a:p>
          <a:p>
            <a:pPr lvl="0"/>
            <a:r>
              <a:rPr lang="en-US" b="1" dirty="0"/>
              <a:t>Partial progress</a:t>
            </a:r>
            <a:r>
              <a:rPr lang="en-US" dirty="0"/>
              <a:t> has been made if hands-on breastfeeding training exists in in-service programs for facility-based health care professionals who care for mothers, infants and young children and the curricula cover all essential breastfeeding counseling and support skills topics </a:t>
            </a:r>
            <a:r>
              <a:rPr lang="en-US" u="sng" dirty="0"/>
              <a:t>or</a:t>
            </a:r>
            <a:r>
              <a:rPr lang="en-US" dirty="0"/>
              <a:t> breastfeeding curricula are integrated within all facility-based in-service programs.  </a:t>
            </a:r>
          </a:p>
          <a:p>
            <a:r>
              <a:rPr lang="en-US" b="1" dirty="0"/>
              <a:t>Major progress</a:t>
            </a:r>
            <a:r>
              <a:rPr lang="en-US" dirty="0"/>
              <a:t> has been made if hands-on breastfeeding training exists in in-service programs for facility-based health care professionals who care for mothers, infants and young children</a:t>
            </a:r>
            <a:r>
              <a:rPr lang="en-US" u="sng" dirty="0"/>
              <a:t> and</a:t>
            </a:r>
            <a:r>
              <a:rPr lang="en-US" dirty="0"/>
              <a:t> the curricula cover all essential breastfeeding counseling and support skills topics </a:t>
            </a:r>
            <a:r>
              <a:rPr lang="en-US" u="sng" dirty="0"/>
              <a:t>and</a:t>
            </a:r>
            <a:r>
              <a:rPr lang="en-US" dirty="0"/>
              <a:t> breastfeeding curricula are integrated within all facility-based in-service programs.</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16</a:t>
            </a:fld>
            <a:endParaRPr lang="en-US" dirty="0"/>
          </a:p>
        </p:txBody>
      </p:sp>
    </p:spTree>
    <p:extLst>
      <p:ext uri="{BB962C8B-B14F-4D97-AF65-F5344CB8AC3E}">
        <p14:creationId xmlns:p14="http://schemas.microsoft.com/office/powerpoint/2010/main" val="4273846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731B-AE40-44F8-AB20-CB010E333264}"/>
              </a:ext>
            </a:extLst>
          </p:cNvPr>
          <p:cNvSpPr>
            <a:spLocks noGrp="1"/>
          </p:cNvSpPr>
          <p:nvPr>
            <p:ph type="title"/>
          </p:nvPr>
        </p:nvSpPr>
        <p:spPr>
          <a:xfrm>
            <a:off x="410817" y="141415"/>
            <a:ext cx="9965217" cy="732154"/>
          </a:xfrm>
        </p:spPr>
        <p:txBody>
          <a:bodyPr>
            <a:normAutofit fontScale="90000"/>
          </a:bodyPr>
          <a:lstStyle/>
          <a:p>
            <a:r>
              <a:rPr lang="en-US" dirty="0"/>
              <a:t>TPDG3: Methodology used for data collection</a:t>
            </a:r>
          </a:p>
        </p:txBody>
      </p:sp>
      <p:sp>
        <p:nvSpPr>
          <p:cNvPr id="3" name="Content Placeholder 2">
            <a:extLst>
              <a:ext uri="{FF2B5EF4-FFF2-40B4-BE49-F238E27FC236}">
                <a16:creationId xmlns:a16="http://schemas.microsoft.com/office/drawing/2014/main" id="{8673792B-7FC3-4F81-9654-724F36467CF9}"/>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E.g. if it was an interview (who they interviewed and asked), a media study (what media they looked for and what keywords they searched for), a document review (what documents they reviewed)</a:t>
            </a:r>
          </a:p>
        </p:txBody>
      </p:sp>
      <p:sp>
        <p:nvSpPr>
          <p:cNvPr id="4" name="Date Placeholder 3">
            <a:extLst>
              <a:ext uri="{FF2B5EF4-FFF2-40B4-BE49-F238E27FC236}">
                <a16:creationId xmlns:a16="http://schemas.microsoft.com/office/drawing/2014/main" id="{DB15C914-7A6B-4517-AEC0-35225CF90368}"/>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9E15C5E0-1D2B-4743-A3CB-F76CDED0EB7D}"/>
              </a:ext>
            </a:extLst>
          </p:cNvPr>
          <p:cNvSpPr>
            <a:spLocks noGrp="1"/>
          </p:cNvSpPr>
          <p:nvPr>
            <p:ph type="sldNum" sz="quarter" idx="12"/>
          </p:nvPr>
        </p:nvSpPr>
        <p:spPr/>
        <p:txBody>
          <a:bodyPr/>
          <a:lstStyle/>
          <a:p>
            <a:fld id="{D28A7405-1AA8-4841-9E07-C00D5D730EC2}" type="slidenum">
              <a:rPr lang="en-US" smtClean="0"/>
              <a:pPr/>
              <a:t>17</a:t>
            </a:fld>
            <a:endParaRPr lang="en-US" dirty="0"/>
          </a:p>
        </p:txBody>
      </p:sp>
    </p:spTree>
    <p:extLst>
      <p:ext uri="{BB962C8B-B14F-4D97-AF65-F5344CB8AC3E}">
        <p14:creationId xmlns:p14="http://schemas.microsoft.com/office/powerpoint/2010/main" val="2425399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TPDG3: Findings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Summary of what was found from the data collected</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18</a:t>
            </a:fld>
            <a:endParaRPr lang="en-US" dirty="0"/>
          </a:p>
        </p:txBody>
      </p:sp>
    </p:spTree>
    <p:extLst>
      <p:ext uri="{BB962C8B-B14F-4D97-AF65-F5344CB8AC3E}">
        <p14:creationId xmlns:p14="http://schemas.microsoft.com/office/powerpoint/2010/main" val="3832945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7833B8-D72E-49B7-97E8-7F4ACD907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248478"/>
            <a:ext cx="10632030" cy="6858000"/>
          </a:xfrm>
          <a:prstGeom prst="rect">
            <a:avLst/>
          </a:prstGeom>
        </p:spPr>
      </p:pic>
      <p:sp>
        <p:nvSpPr>
          <p:cNvPr id="4" name="Slide Number Placeholder 3"/>
          <p:cNvSpPr>
            <a:spLocks noGrp="1"/>
          </p:cNvSpPr>
          <p:nvPr>
            <p:ph type="sldNum" sz="quarter" idx="12"/>
          </p:nvPr>
        </p:nvSpPr>
        <p:spPr/>
        <p:txBody>
          <a:bodyPr/>
          <a:lstStyle/>
          <a:p>
            <a:fld id="{77F7B353-C914-4745-90EB-3A5F71BBADAB}" type="slidenum">
              <a:rPr lang="en-US" smtClean="0"/>
              <a:t>19</a:t>
            </a:fld>
            <a:endParaRPr lang="en-US"/>
          </a:p>
        </p:txBody>
      </p:sp>
      <p:sp>
        <p:nvSpPr>
          <p:cNvPr id="2" name="Rectangle 1">
            <a:extLst>
              <a:ext uri="{FF2B5EF4-FFF2-40B4-BE49-F238E27FC236}">
                <a16:creationId xmlns:a16="http://schemas.microsoft.com/office/drawing/2014/main" id="{4F1EAD49-0311-4663-8C5D-FB09F3C568FA}"/>
              </a:ext>
            </a:extLst>
          </p:cNvPr>
          <p:cNvSpPr/>
          <p:nvPr/>
        </p:nvSpPr>
        <p:spPr>
          <a:xfrm>
            <a:off x="260848" y="248478"/>
            <a:ext cx="6308918" cy="1524000"/>
          </a:xfrm>
          <a:prstGeom prst="rect">
            <a:avLst/>
          </a:prstGeom>
          <a:solidFill>
            <a:srgbClr val="44536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TPDG3 Proposed Score: </a:t>
            </a:r>
            <a:r>
              <a:rPr lang="en-US" sz="3000" dirty="0">
                <a:solidFill>
                  <a:srgbClr val="FF0000"/>
                </a:solidFill>
              </a:rPr>
              <a:t>SCORE</a:t>
            </a:r>
            <a:r>
              <a:rPr lang="en-US" sz="3000" dirty="0"/>
              <a:t> </a:t>
            </a:r>
          </a:p>
        </p:txBody>
      </p:sp>
    </p:spTree>
    <p:extLst>
      <p:ext uri="{BB962C8B-B14F-4D97-AF65-F5344CB8AC3E}">
        <p14:creationId xmlns:p14="http://schemas.microsoft.com/office/powerpoint/2010/main" val="3344434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7D78CE-4358-43B0-A716-5533345A5408}"/>
              </a:ext>
            </a:extLst>
          </p:cNvPr>
          <p:cNvSpPr>
            <a:spLocks noGrp="1"/>
          </p:cNvSpPr>
          <p:nvPr>
            <p:ph type="body" sz="quarter" idx="14"/>
          </p:nvPr>
        </p:nvSpPr>
        <p:spPr>
          <a:xfrm>
            <a:off x="503583" y="1007165"/>
            <a:ext cx="10004760" cy="1687703"/>
          </a:xfrm>
        </p:spPr>
        <p:txBody>
          <a:bodyPr/>
          <a:lstStyle/>
          <a:p>
            <a:r>
              <a:rPr lang="en-US" dirty="0"/>
              <a:t>Training &amp; Program Delivery Gear  </a:t>
            </a:r>
          </a:p>
          <a:p>
            <a:r>
              <a:rPr lang="en-US" dirty="0"/>
              <a:t>Meeting 2 presentation</a:t>
            </a:r>
          </a:p>
        </p:txBody>
      </p:sp>
      <p:sp>
        <p:nvSpPr>
          <p:cNvPr id="3" name="Text Placeholder 2">
            <a:extLst>
              <a:ext uri="{FF2B5EF4-FFF2-40B4-BE49-F238E27FC236}">
                <a16:creationId xmlns:a16="http://schemas.microsoft.com/office/drawing/2014/main" id="{DFB8F648-92D2-41F9-A5B8-4D65E18847CF}"/>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495D3706-0C71-44D7-B2D3-0436CE5616C8}"/>
              </a:ext>
            </a:extLst>
          </p:cNvPr>
          <p:cNvSpPr>
            <a:spLocks noGrp="1"/>
          </p:cNvSpPr>
          <p:nvPr>
            <p:ph type="body" sz="quarter" idx="13"/>
          </p:nvPr>
        </p:nvSpPr>
        <p:spPr/>
        <p:txBody>
          <a:bodyPr/>
          <a:lstStyle/>
          <a:p>
            <a:r>
              <a:rPr lang="en-US" dirty="0"/>
              <a:t>March 2018</a:t>
            </a:r>
          </a:p>
        </p:txBody>
      </p:sp>
      <p:sp>
        <p:nvSpPr>
          <p:cNvPr id="5" name="Text Placeholder 4">
            <a:extLst>
              <a:ext uri="{FF2B5EF4-FFF2-40B4-BE49-F238E27FC236}">
                <a16:creationId xmlns:a16="http://schemas.microsoft.com/office/drawing/2014/main" id="{74A81D26-C994-4342-8CBB-DE0F0D1E2D7F}"/>
              </a:ext>
            </a:extLst>
          </p:cNvPr>
          <p:cNvSpPr>
            <a:spLocks noGrp="1"/>
          </p:cNvSpPr>
          <p:nvPr>
            <p:ph type="body" sz="quarter" idx="11"/>
          </p:nvPr>
        </p:nvSpPr>
        <p:spPr/>
        <p:txBody>
          <a:bodyPr/>
          <a:lstStyle/>
          <a:p>
            <a:r>
              <a:rPr lang="en-US" dirty="0"/>
              <a:t>Gear Team Members:</a:t>
            </a:r>
          </a:p>
        </p:txBody>
      </p:sp>
    </p:spTree>
    <p:extLst>
      <p:ext uri="{BB962C8B-B14F-4D97-AF65-F5344CB8AC3E}">
        <p14:creationId xmlns:p14="http://schemas.microsoft.com/office/powerpoint/2010/main" val="4201697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TPDG3: Gaps and recommendations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825625"/>
            <a:ext cx="4833730" cy="3997659"/>
          </a:xfrm>
        </p:spPr>
        <p:txBody>
          <a:bodyPr/>
          <a:lstStyle/>
          <a:p>
            <a:pPr marL="0" indent="0">
              <a:buNone/>
            </a:pPr>
            <a:r>
              <a:rPr lang="en-US" b="1" u="sng" dirty="0"/>
              <a:t>Gaps</a:t>
            </a:r>
            <a:r>
              <a:rPr lang="en-US" dirty="0"/>
              <a:t> </a:t>
            </a:r>
          </a:p>
          <a:p>
            <a:pPr>
              <a:buFont typeface="Arial" panose="020B0604020202020204" pitchFamily="34" charset="0"/>
              <a:buChar char="•"/>
            </a:pPr>
            <a:r>
              <a:rPr lang="en-US" dirty="0">
                <a:solidFill>
                  <a:srgbClr val="FF0000"/>
                </a:solidFill>
              </a:rPr>
              <a:t>Gap 1</a:t>
            </a:r>
          </a:p>
          <a:p>
            <a:pPr>
              <a:buFont typeface="Arial" panose="020B0604020202020204" pitchFamily="34" charset="0"/>
              <a:buChar char="•"/>
            </a:pPr>
            <a:r>
              <a:rPr lang="en-US" dirty="0">
                <a:solidFill>
                  <a:srgbClr val="FF0000"/>
                </a:solidFill>
              </a:rPr>
              <a:t>Gap 2</a:t>
            </a:r>
          </a:p>
          <a:p>
            <a:pPr>
              <a:buFont typeface="Arial" panose="020B0604020202020204" pitchFamily="34" charset="0"/>
              <a:buChar char="•"/>
            </a:pPr>
            <a:r>
              <a:rPr lang="en-US" dirty="0">
                <a:solidFill>
                  <a:srgbClr val="FF0000"/>
                </a:solidFill>
              </a:rPr>
              <a:t>Etc.</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20</a:t>
            </a:fld>
            <a:endParaRPr lang="en-US" dirty="0"/>
          </a:p>
        </p:txBody>
      </p:sp>
      <p:sp>
        <p:nvSpPr>
          <p:cNvPr id="6" name="Content Placeholder 2">
            <a:extLst>
              <a:ext uri="{FF2B5EF4-FFF2-40B4-BE49-F238E27FC236}">
                <a16:creationId xmlns:a16="http://schemas.microsoft.com/office/drawing/2014/main" id="{B9A9C12A-1DA4-449D-A07B-2BA2C09BE67F}"/>
              </a:ext>
            </a:extLst>
          </p:cNvPr>
          <p:cNvSpPr txBox="1">
            <a:spLocks/>
          </p:cNvSpPr>
          <p:nvPr/>
        </p:nvSpPr>
        <p:spPr>
          <a:xfrm>
            <a:off x="6093961" y="1825624"/>
            <a:ext cx="4833730" cy="399765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spcAft>
                <a:spcPts val="600"/>
              </a:spcAft>
              <a:buClr>
                <a:srgbClr val="B57BA8"/>
              </a:buClr>
              <a:buFont typeface=".LucidaGrandeUI" charset="0"/>
              <a:buChar char="▸"/>
              <a:defRPr sz="3400" b="0" i="0" kern="1200">
                <a:solidFill>
                  <a:schemeClr val="tx1"/>
                </a:solidFill>
                <a:latin typeface="+mn-lt"/>
                <a:ea typeface="Myriad Pro" charset="0"/>
                <a:cs typeface="Myriad Pro" charset="0"/>
              </a:defRPr>
            </a:lvl1pPr>
            <a:lvl2pPr marL="914400" indent="-274320" algn="l" defTabSz="914400" rtl="0" eaLnBrk="1" latinLnBrk="0" hangingPunct="1">
              <a:lnSpc>
                <a:spcPct val="90000"/>
              </a:lnSpc>
              <a:spcBef>
                <a:spcPts val="500"/>
              </a:spcBef>
              <a:spcAft>
                <a:spcPts val="600"/>
              </a:spcAft>
              <a:buClr>
                <a:srgbClr val="B57BA8"/>
              </a:buClr>
              <a:buSzPct val="100000"/>
              <a:buFont typeface=".AppleSystemUIFont" charset="-120"/>
              <a:buChar char="›"/>
              <a:defRPr sz="3400" b="0" i="0" kern="1200">
                <a:solidFill>
                  <a:schemeClr val="tx1"/>
                </a:solidFill>
                <a:latin typeface="+mn-lt"/>
                <a:ea typeface="Myriad Pro" charset="0"/>
                <a:cs typeface="Myriad Pro" charset="0"/>
              </a:defRPr>
            </a:lvl2pPr>
            <a:lvl3pPr marL="1371600" indent="-274320" algn="l" defTabSz="914400" rtl="0" eaLnBrk="1" latinLnBrk="0" hangingPunct="1">
              <a:lnSpc>
                <a:spcPct val="90000"/>
              </a:lnSpc>
              <a:spcBef>
                <a:spcPts val="500"/>
              </a:spcBef>
              <a:spcAft>
                <a:spcPts val="600"/>
              </a:spcAft>
              <a:buClr>
                <a:srgbClr val="B57BA8"/>
              </a:buClr>
              <a:buSzPct val="100000"/>
              <a:buFont typeface="LucidaGrande" charset="0"/>
              <a:buChar char="»"/>
              <a:defRPr sz="3400" b="0" i="0" kern="1200">
                <a:solidFill>
                  <a:schemeClr val="tx1"/>
                </a:solidFill>
                <a:latin typeface="+mn-lt"/>
                <a:ea typeface="Myriad Pro" charset="0"/>
                <a:cs typeface="Myriad Pro" charset="0"/>
              </a:defRPr>
            </a:lvl3pPr>
            <a:lvl4pPr marL="18288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4pPr>
            <a:lvl5pPr marL="22860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u="sng" dirty="0"/>
              <a:t>Recommendations </a:t>
            </a:r>
          </a:p>
          <a:p>
            <a:pPr>
              <a:buFont typeface="Arial" panose="020B0604020202020204" pitchFamily="34" charset="0"/>
              <a:buChar char="•"/>
            </a:pPr>
            <a:r>
              <a:rPr lang="en-US" dirty="0">
                <a:solidFill>
                  <a:srgbClr val="FF0000"/>
                </a:solidFill>
              </a:rPr>
              <a:t>Recommendation 1</a:t>
            </a:r>
          </a:p>
          <a:p>
            <a:pPr>
              <a:buFont typeface="Arial" panose="020B0604020202020204" pitchFamily="34" charset="0"/>
              <a:buChar char="•"/>
            </a:pPr>
            <a:r>
              <a:rPr lang="en-US" dirty="0">
                <a:solidFill>
                  <a:srgbClr val="FF0000"/>
                </a:solidFill>
              </a:rPr>
              <a:t>Recommendation 2</a:t>
            </a:r>
          </a:p>
          <a:p>
            <a:pPr>
              <a:buFont typeface="Arial" panose="020B0604020202020204" pitchFamily="34" charset="0"/>
              <a:buChar char="•"/>
            </a:pPr>
            <a:r>
              <a:rPr lang="en-US" dirty="0">
                <a:solidFill>
                  <a:srgbClr val="FF0000"/>
                </a:solidFill>
              </a:rPr>
              <a:t>Etc.</a:t>
            </a:r>
          </a:p>
        </p:txBody>
      </p:sp>
    </p:spTree>
    <p:extLst>
      <p:ext uri="{BB962C8B-B14F-4D97-AF65-F5344CB8AC3E}">
        <p14:creationId xmlns:p14="http://schemas.microsoft.com/office/powerpoint/2010/main" val="2526028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145774" y="0"/>
            <a:ext cx="11131825" cy="1987826"/>
          </a:xfrm>
        </p:spPr>
        <p:txBody>
          <a:bodyPr>
            <a:noAutofit/>
          </a:bodyPr>
          <a:lstStyle/>
          <a:p>
            <a:r>
              <a:rPr lang="en-US" sz="3000" b="1" i="1" u="sng" dirty="0">
                <a:solidFill>
                  <a:schemeClr val="tx1"/>
                </a:solidFill>
              </a:rPr>
              <a:t>TPDG4:</a:t>
            </a:r>
            <a:r>
              <a:rPr lang="en-US" sz="3000" b="1" i="1" dirty="0">
                <a:solidFill>
                  <a:schemeClr val="tx1"/>
                </a:solidFill>
              </a:rPr>
              <a:t>  Community-based health care professionals who care for mothers, infants and young children are trained on the essential breastfeeding topics as well as their responsibilities under the Code implementation.</a:t>
            </a:r>
            <a:endParaRPr lang="en-US" sz="30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331305" y="2357662"/>
            <a:ext cx="11449878" cy="3803374"/>
          </a:xfrm>
        </p:spPr>
        <p:txBody>
          <a:bodyPr>
            <a:normAutofit fontScale="77500" lnSpcReduction="20000"/>
          </a:bodyPr>
          <a:lstStyle/>
          <a:p>
            <a:pPr marL="0" indent="0">
              <a:buNone/>
            </a:pPr>
            <a:r>
              <a:rPr lang="en-US" dirty="0"/>
              <a:t>Community-based health care professionals who care for mothers, infants and young children should receive in-service instructional training in breastfeeding to improve their breastfeeding knowledge so they can effectively educate and care for mothers during pregnancy and the postpartum period.  The scoring for this benchmark reflects: a) the existence of breastfeeding in-service training for community-based health care professionals who care for mothers, infants and young children, b) the degree of inclusion of essential breastfeeding topics (see </a:t>
            </a:r>
            <a:r>
              <a:rPr lang="en-US" b="1" dirty="0"/>
              <a:t>Annex 4</a:t>
            </a:r>
            <a:r>
              <a:rPr lang="en-US" dirty="0"/>
              <a:t>) in the community-based in-service curriculum, and c) level of integration of breastfeeding training into the curricula for those who care for mothers, infants and young children in facility-based in-service programs.  Community-based health care professionals are staff based in primary health care clinics that work with pregnant and postpartum women, infants and young children. </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21</a:t>
            </a:fld>
            <a:endParaRPr lang="en-US" dirty="0"/>
          </a:p>
        </p:txBody>
      </p:sp>
    </p:spTree>
    <p:extLst>
      <p:ext uri="{BB962C8B-B14F-4D97-AF65-F5344CB8AC3E}">
        <p14:creationId xmlns:p14="http://schemas.microsoft.com/office/powerpoint/2010/main" val="3681117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159027" y="-70620"/>
            <a:ext cx="10919790" cy="2084950"/>
          </a:xfrm>
        </p:spPr>
        <p:txBody>
          <a:bodyPr>
            <a:noAutofit/>
          </a:bodyPr>
          <a:lstStyle/>
          <a:p>
            <a:r>
              <a:rPr lang="en-US" sz="3000" b="1" i="1" u="sng" dirty="0">
                <a:solidFill>
                  <a:schemeClr val="tx1"/>
                </a:solidFill>
              </a:rPr>
              <a:t>TPDG4:</a:t>
            </a:r>
            <a:r>
              <a:rPr lang="en-US" sz="3000" b="1" i="1" dirty="0">
                <a:solidFill>
                  <a:schemeClr val="tx1"/>
                </a:solidFill>
              </a:rPr>
              <a:t>  Community-based health care professionals who care for mothers, infants and young children are trained on the essential breastfeeding topics as well as their responsibilities under the Code implementation.</a:t>
            </a:r>
            <a:endParaRPr lang="en-US" sz="30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357809" y="2252869"/>
            <a:ext cx="11028877" cy="4198491"/>
          </a:xfrm>
        </p:spPr>
        <p:txBody>
          <a:bodyPr>
            <a:normAutofit fontScale="62500" lnSpcReduction="20000"/>
          </a:bodyPr>
          <a:lstStyle/>
          <a:p>
            <a:pPr lvl="0"/>
            <a:r>
              <a:rPr lang="en-US" b="1" dirty="0"/>
              <a:t>No progress</a:t>
            </a:r>
            <a:r>
              <a:rPr lang="en-US" dirty="0"/>
              <a:t> has been made if breastfeeding training does not exist in in-service programs for community-based health care professionals who care for mothers, infants and young children.  </a:t>
            </a:r>
          </a:p>
          <a:p>
            <a:pPr lvl="0"/>
            <a:r>
              <a:rPr lang="en-US" b="1" dirty="0"/>
              <a:t>Minimal progress</a:t>
            </a:r>
            <a:r>
              <a:rPr lang="en-US" dirty="0"/>
              <a:t> has been made if breastfeeding training exists in in-service programs for community-based health care professionals who care for mothers, infants and young children but the curricula do not cover all essential breastfeeding topics and breastfeeding curricula are not integrated within all in-service community-based programs.</a:t>
            </a:r>
          </a:p>
          <a:p>
            <a:pPr lvl="0"/>
            <a:r>
              <a:rPr lang="en-US" b="1" dirty="0"/>
              <a:t>Partial progress</a:t>
            </a:r>
            <a:r>
              <a:rPr lang="en-US" dirty="0"/>
              <a:t> has been made if breastfeeding training exists in in-service programs for community-based health care professionals who care for mothers, infants and young children and the curricula cover all essential breastfeeding topics  </a:t>
            </a:r>
            <a:r>
              <a:rPr lang="en-US" u="sng" dirty="0"/>
              <a:t>or</a:t>
            </a:r>
            <a:r>
              <a:rPr lang="en-US" dirty="0"/>
              <a:t> breastfeeding curricula are integrated within all in-service community-based programs.</a:t>
            </a:r>
          </a:p>
          <a:p>
            <a:pPr lvl="0"/>
            <a:r>
              <a:rPr lang="en-US" b="1" dirty="0"/>
              <a:t>Major progress</a:t>
            </a:r>
            <a:r>
              <a:rPr lang="en-US" dirty="0"/>
              <a:t> has been made if breastfeeding training exists in in-service programs for community-based health care professionals who care for mothers, infants and young children and the curricula cover all essential breastfeeding topics </a:t>
            </a:r>
            <a:r>
              <a:rPr lang="en-US" u="sng" dirty="0"/>
              <a:t>and</a:t>
            </a:r>
            <a:r>
              <a:rPr lang="en-US" dirty="0"/>
              <a:t> breastfeeding curricula are integrated within all in-service community-based programs.</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22</a:t>
            </a:fld>
            <a:endParaRPr lang="en-US" dirty="0"/>
          </a:p>
        </p:txBody>
      </p:sp>
    </p:spTree>
    <p:extLst>
      <p:ext uri="{BB962C8B-B14F-4D97-AF65-F5344CB8AC3E}">
        <p14:creationId xmlns:p14="http://schemas.microsoft.com/office/powerpoint/2010/main" val="1596365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731B-AE40-44F8-AB20-CB010E333264}"/>
              </a:ext>
            </a:extLst>
          </p:cNvPr>
          <p:cNvSpPr>
            <a:spLocks noGrp="1"/>
          </p:cNvSpPr>
          <p:nvPr>
            <p:ph type="title"/>
          </p:nvPr>
        </p:nvSpPr>
        <p:spPr>
          <a:xfrm>
            <a:off x="410817" y="141415"/>
            <a:ext cx="9965217" cy="732154"/>
          </a:xfrm>
        </p:spPr>
        <p:txBody>
          <a:bodyPr>
            <a:normAutofit fontScale="90000"/>
          </a:bodyPr>
          <a:lstStyle/>
          <a:p>
            <a:r>
              <a:rPr lang="en-US" dirty="0"/>
              <a:t>TPDG4: Methodology used for data collection</a:t>
            </a:r>
          </a:p>
        </p:txBody>
      </p:sp>
      <p:sp>
        <p:nvSpPr>
          <p:cNvPr id="3" name="Content Placeholder 2">
            <a:extLst>
              <a:ext uri="{FF2B5EF4-FFF2-40B4-BE49-F238E27FC236}">
                <a16:creationId xmlns:a16="http://schemas.microsoft.com/office/drawing/2014/main" id="{8673792B-7FC3-4F81-9654-724F36467CF9}"/>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E.g. if it was an interview (who they interviewed and asked), a media study (what media they looked for and what keywords they searched for), a document review (what documents they reviewed)</a:t>
            </a:r>
          </a:p>
        </p:txBody>
      </p:sp>
      <p:sp>
        <p:nvSpPr>
          <p:cNvPr id="4" name="Date Placeholder 3">
            <a:extLst>
              <a:ext uri="{FF2B5EF4-FFF2-40B4-BE49-F238E27FC236}">
                <a16:creationId xmlns:a16="http://schemas.microsoft.com/office/drawing/2014/main" id="{DB15C914-7A6B-4517-AEC0-35225CF90368}"/>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9E15C5E0-1D2B-4743-A3CB-F76CDED0EB7D}"/>
              </a:ext>
            </a:extLst>
          </p:cNvPr>
          <p:cNvSpPr>
            <a:spLocks noGrp="1"/>
          </p:cNvSpPr>
          <p:nvPr>
            <p:ph type="sldNum" sz="quarter" idx="12"/>
          </p:nvPr>
        </p:nvSpPr>
        <p:spPr/>
        <p:txBody>
          <a:bodyPr/>
          <a:lstStyle/>
          <a:p>
            <a:fld id="{D28A7405-1AA8-4841-9E07-C00D5D730EC2}" type="slidenum">
              <a:rPr lang="en-US" smtClean="0"/>
              <a:pPr/>
              <a:t>23</a:t>
            </a:fld>
            <a:endParaRPr lang="en-US" dirty="0"/>
          </a:p>
        </p:txBody>
      </p:sp>
    </p:spTree>
    <p:extLst>
      <p:ext uri="{BB962C8B-B14F-4D97-AF65-F5344CB8AC3E}">
        <p14:creationId xmlns:p14="http://schemas.microsoft.com/office/powerpoint/2010/main" val="2955581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TPDG4: Findings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Summary of what was found from the data collected</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24</a:t>
            </a:fld>
            <a:endParaRPr lang="en-US" dirty="0"/>
          </a:p>
        </p:txBody>
      </p:sp>
    </p:spTree>
    <p:extLst>
      <p:ext uri="{BB962C8B-B14F-4D97-AF65-F5344CB8AC3E}">
        <p14:creationId xmlns:p14="http://schemas.microsoft.com/office/powerpoint/2010/main" val="2273675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67BE59-2019-434E-BA40-F7680E10B1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920" y="248478"/>
            <a:ext cx="10632030" cy="6858000"/>
          </a:xfrm>
          <a:prstGeom prst="rect">
            <a:avLst/>
          </a:prstGeom>
        </p:spPr>
      </p:pic>
      <p:sp>
        <p:nvSpPr>
          <p:cNvPr id="4" name="Slide Number Placeholder 3"/>
          <p:cNvSpPr>
            <a:spLocks noGrp="1"/>
          </p:cNvSpPr>
          <p:nvPr>
            <p:ph type="sldNum" sz="quarter" idx="12"/>
          </p:nvPr>
        </p:nvSpPr>
        <p:spPr/>
        <p:txBody>
          <a:bodyPr/>
          <a:lstStyle/>
          <a:p>
            <a:fld id="{77F7B353-C914-4745-90EB-3A5F71BBADAB}" type="slidenum">
              <a:rPr lang="en-US" smtClean="0"/>
              <a:t>25</a:t>
            </a:fld>
            <a:endParaRPr lang="en-US"/>
          </a:p>
        </p:txBody>
      </p:sp>
      <p:sp>
        <p:nvSpPr>
          <p:cNvPr id="2" name="Rectangle 1">
            <a:extLst>
              <a:ext uri="{FF2B5EF4-FFF2-40B4-BE49-F238E27FC236}">
                <a16:creationId xmlns:a16="http://schemas.microsoft.com/office/drawing/2014/main" id="{4F1EAD49-0311-4663-8C5D-FB09F3C568FA}"/>
              </a:ext>
            </a:extLst>
          </p:cNvPr>
          <p:cNvSpPr/>
          <p:nvPr/>
        </p:nvSpPr>
        <p:spPr>
          <a:xfrm>
            <a:off x="260848" y="248478"/>
            <a:ext cx="6308918" cy="1524000"/>
          </a:xfrm>
          <a:prstGeom prst="rect">
            <a:avLst/>
          </a:prstGeom>
          <a:solidFill>
            <a:srgbClr val="44536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TPDG4 Proposed Score: </a:t>
            </a:r>
            <a:r>
              <a:rPr lang="en-US" sz="3000" dirty="0">
                <a:solidFill>
                  <a:srgbClr val="FF0000"/>
                </a:solidFill>
              </a:rPr>
              <a:t>SCORE</a:t>
            </a:r>
            <a:r>
              <a:rPr lang="en-US" sz="3000" dirty="0"/>
              <a:t> </a:t>
            </a:r>
          </a:p>
        </p:txBody>
      </p:sp>
    </p:spTree>
    <p:extLst>
      <p:ext uri="{BB962C8B-B14F-4D97-AF65-F5344CB8AC3E}">
        <p14:creationId xmlns:p14="http://schemas.microsoft.com/office/powerpoint/2010/main" val="3767925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TPDG4: Gaps and recommendations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825625"/>
            <a:ext cx="4833730" cy="3997659"/>
          </a:xfrm>
        </p:spPr>
        <p:txBody>
          <a:bodyPr/>
          <a:lstStyle/>
          <a:p>
            <a:pPr marL="0" indent="0">
              <a:buNone/>
            </a:pPr>
            <a:r>
              <a:rPr lang="en-US" b="1" u="sng" dirty="0"/>
              <a:t>Gaps</a:t>
            </a:r>
            <a:r>
              <a:rPr lang="en-US" dirty="0"/>
              <a:t> </a:t>
            </a:r>
          </a:p>
          <a:p>
            <a:pPr>
              <a:buFont typeface="Arial" panose="020B0604020202020204" pitchFamily="34" charset="0"/>
              <a:buChar char="•"/>
            </a:pPr>
            <a:r>
              <a:rPr lang="en-US" dirty="0">
                <a:solidFill>
                  <a:srgbClr val="FF0000"/>
                </a:solidFill>
              </a:rPr>
              <a:t>Gap 1</a:t>
            </a:r>
          </a:p>
          <a:p>
            <a:pPr>
              <a:buFont typeface="Arial" panose="020B0604020202020204" pitchFamily="34" charset="0"/>
              <a:buChar char="•"/>
            </a:pPr>
            <a:r>
              <a:rPr lang="en-US" dirty="0">
                <a:solidFill>
                  <a:srgbClr val="FF0000"/>
                </a:solidFill>
              </a:rPr>
              <a:t>Gap 2</a:t>
            </a:r>
          </a:p>
          <a:p>
            <a:pPr>
              <a:buFont typeface="Arial" panose="020B0604020202020204" pitchFamily="34" charset="0"/>
              <a:buChar char="•"/>
            </a:pPr>
            <a:r>
              <a:rPr lang="en-US" dirty="0">
                <a:solidFill>
                  <a:srgbClr val="FF0000"/>
                </a:solidFill>
              </a:rPr>
              <a:t>Etc.</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26</a:t>
            </a:fld>
            <a:endParaRPr lang="en-US" dirty="0"/>
          </a:p>
        </p:txBody>
      </p:sp>
      <p:sp>
        <p:nvSpPr>
          <p:cNvPr id="6" name="Content Placeholder 2">
            <a:extLst>
              <a:ext uri="{FF2B5EF4-FFF2-40B4-BE49-F238E27FC236}">
                <a16:creationId xmlns:a16="http://schemas.microsoft.com/office/drawing/2014/main" id="{B9A9C12A-1DA4-449D-A07B-2BA2C09BE67F}"/>
              </a:ext>
            </a:extLst>
          </p:cNvPr>
          <p:cNvSpPr txBox="1">
            <a:spLocks/>
          </p:cNvSpPr>
          <p:nvPr/>
        </p:nvSpPr>
        <p:spPr>
          <a:xfrm>
            <a:off x="6093961" y="1825624"/>
            <a:ext cx="4833730" cy="399765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spcAft>
                <a:spcPts val="600"/>
              </a:spcAft>
              <a:buClr>
                <a:srgbClr val="B57BA8"/>
              </a:buClr>
              <a:buFont typeface=".LucidaGrandeUI" charset="0"/>
              <a:buChar char="▸"/>
              <a:defRPr sz="3400" b="0" i="0" kern="1200">
                <a:solidFill>
                  <a:schemeClr val="tx1"/>
                </a:solidFill>
                <a:latin typeface="+mn-lt"/>
                <a:ea typeface="Myriad Pro" charset="0"/>
                <a:cs typeface="Myriad Pro" charset="0"/>
              </a:defRPr>
            </a:lvl1pPr>
            <a:lvl2pPr marL="914400" indent="-274320" algn="l" defTabSz="914400" rtl="0" eaLnBrk="1" latinLnBrk="0" hangingPunct="1">
              <a:lnSpc>
                <a:spcPct val="90000"/>
              </a:lnSpc>
              <a:spcBef>
                <a:spcPts val="500"/>
              </a:spcBef>
              <a:spcAft>
                <a:spcPts val="600"/>
              </a:spcAft>
              <a:buClr>
                <a:srgbClr val="B57BA8"/>
              </a:buClr>
              <a:buSzPct val="100000"/>
              <a:buFont typeface=".AppleSystemUIFont" charset="-120"/>
              <a:buChar char="›"/>
              <a:defRPr sz="3400" b="0" i="0" kern="1200">
                <a:solidFill>
                  <a:schemeClr val="tx1"/>
                </a:solidFill>
                <a:latin typeface="+mn-lt"/>
                <a:ea typeface="Myriad Pro" charset="0"/>
                <a:cs typeface="Myriad Pro" charset="0"/>
              </a:defRPr>
            </a:lvl2pPr>
            <a:lvl3pPr marL="1371600" indent="-274320" algn="l" defTabSz="914400" rtl="0" eaLnBrk="1" latinLnBrk="0" hangingPunct="1">
              <a:lnSpc>
                <a:spcPct val="90000"/>
              </a:lnSpc>
              <a:spcBef>
                <a:spcPts val="500"/>
              </a:spcBef>
              <a:spcAft>
                <a:spcPts val="600"/>
              </a:spcAft>
              <a:buClr>
                <a:srgbClr val="B57BA8"/>
              </a:buClr>
              <a:buSzPct val="100000"/>
              <a:buFont typeface="LucidaGrande" charset="0"/>
              <a:buChar char="»"/>
              <a:defRPr sz="3400" b="0" i="0" kern="1200">
                <a:solidFill>
                  <a:schemeClr val="tx1"/>
                </a:solidFill>
                <a:latin typeface="+mn-lt"/>
                <a:ea typeface="Myriad Pro" charset="0"/>
                <a:cs typeface="Myriad Pro" charset="0"/>
              </a:defRPr>
            </a:lvl3pPr>
            <a:lvl4pPr marL="18288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4pPr>
            <a:lvl5pPr marL="22860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u="sng" dirty="0"/>
              <a:t>Recommendations </a:t>
            </a:r>
          </a:p>
          <a:p>
            <a:pPr>
              <a:buFont typeface="Arial" panose="020B0604020202020204" pitchFamily="34" charset="0"/>
              <a:buChar char="•"/>
            </a:pPr>
            <a:r>
              <a:rPr lang="en-US" dirty="0">
                <a:solidFill>
                  <a:srgbClr val="FF0000"/>
                </a:solidFill>
              </a:rPr>
              <a:t>Recommendation 1</a:t>
            </a:r>
          </a:p>
          <a:p>
            <a:pPr>
              <a:buFont typeface="Arial" panose="020B0604020202020204" pitchFamily="34" charset="0"/>
              <a:buChar char="•"/>
            </a:pPr>
            <a:r>
              <a:rPr lang="en-US" dirty="0">
                <a:solidFill>
                  <a:srgbClr val="FF0000"/>
                </a:solidFill>
              </a:rPr>
              <a:t>Recommendation 2</a:t>
            </a:r>
          </a:p>
          <a:p>
            <a:pPr>
              <a:buFont typeface="Arial" panose="020B0604020202020204" pitchFamily="34" charset="0"/>
              <a:buChar char="•"/>
            </a:pPr>
            <a:r>
              <a:rPr lang="en-US" dirty="0">
                <a:solidFill>
                  <a:srgbClr val="FF0000"/>
                </a:solidFill>
              </a:rPr>
              <a:t>Etc.</a:t>
            </a:r>
          </a:p>
        </p:txBody>
      </p:sp>
    </p:spTree>
    <p:extLst>
      <p:ext uri="{BB962C8B-B14F-4D97-AF65-F5344CB8AC3E}">
        <p14:creationId xmlns:p14="http://schemas.microsoft.com/office/powerpoint/2010/main" val="3606153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132523" y="-70621"/>
            <a:ext cx="10906538" cy="1578193"/>
          </a:xfrm>
        </p:spPr>
        <p:txBody>
          <a:bodyPr>
            <a:noAutofit/>
          </a:bodyPr>
          <a:lstStyle/>
          <a:p>
            <a:r>
              <a:rPr lang="en-US" sz="3000" b="1" i="1" u="sng" dirty="0">
                <a:solidFill>
                  <a:schemeClr val="tx1"/>
                </a:solidFill>
              </a:rPr>
              <a:t>TPDG5:</a:t>
            </a:r>
            <a:r>
              <a:rPr lang="en-US" sz="3000" b="1" i="1" dirty="0">
                <a:solidFill>
                  <a:schemeClr val="tx1"/>
                </a:solidFill>
              </a:rPr>
              <a:t>  Community-based health care professionals who care for mothers, infants and young children receive hands-on training in essential topics for counseling and support skills for breastfeeding. </a:t>
            </a:r>
            <a:endParaRPr lang="en-US" sz="30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556591" y="1772617"/>
            <a:ext cx="10830095" cy="3997659"/>
          </a:xfrm>
        </p:spPr>
        <p:txBody>
          <a:bodyPr>
            <a:normAutofit fontScale="85000" lnSpcReduction="20000"/>
          </a:bodyPr>
          <a:lstStyle/>
          <a:p>
            <a:pPr marL="0" indent="0">
              <a:buNone/>
            </a:pPr>
            <a:r>
              <a:rPr lang="en-US" dirty="0"/>
              <a:t>Community-based health care professionals who care for mothers, infants and young children should also receive hand-on training in counseling and support skills specific to breastfeeding so they can provide effective counseling and support to breastfeeding women.  This benchmark assesses whether these community-based health care professionals are receiving hand-on breastfeeding counseling and support skills training and, if so, assesses the quality of that training by requiring that specific breastfeeding topics be covered in the in-service training curricula.  The essential breastfeeding topics for counseling and support skills are listed in </a:t>
            </a:r>
            <a:r>
              <a:rPr lang="en-US" b="1" dirty="0"/>
              <a:t>Annex 5</a:t>
            </a:r>
            <a:r>
              <a:rPr lang="en-US" dirty="0"/>
              <a:t>.  Community-based health care professionals are staff based in primary health care clinics that work with pregnant and postpartum women, infants and young children. </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27</a:t>
            </a:fld>
            <a:endParaRPr lang="en-US" dirty="0"/>
          </a:p>
        </p:txBody>
      </p:sp>
    </p:spTree>
    <p:extLst>
      <p:ext uri="{BB962C8B-B14F-4D97-AF65-F5344CB8AC3E}">
        <p14:creationId xmlns:p14="http://schemas.microsoft.com/office/powerpoint/2010/main" val="546057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106017" y="-70621"/>
            <a:ext cx="11065566" cy="1578193"/>
          </a:xfrm>
        </p:spPr>
        <p:txBody>
          <a:bodyPr>
            <a:noAutofit/>
          </a:bodyPr>
          <a:lstStyle/>
          <a:p>
            <a:r>
              <a:rPr lang="en-US" sz="3000" b="1" i="1" u="sng" dirty="0">
                <a:solidFill>
                  <a:schemeClr val="tx1"/>
                </a:solidFill>
              </a:rPr>
              <a:t>TPDG5:</a:t>
            </a:r>
            <a:r>
              <a:rPr lang="en-US" sz="3000" b="1" i="1" dirty="0">
                <a:solidFill>
                  <a:schemeClr val="tx1"/>
                </a:solidFill>
              </a:rPr>
              <a:t>  Community-based health care professionals who care for mothers, infants and young children receive hands-on training in essential topics for counseling and support skills for breastfeeding. </a:t>
            </a:r>
            <a:endParaRPr lang="en-US" sz="30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265043" y="1666599"/>
            <a:ext cx="11290853" cy="4641436"/>
          </a:xfrm>
        </p:spPr>
        <p:txBody>
          <a:bodyPr>
            <a:normAutofit fontScale="62500" lnSpcReduction="20000"/>
          </a:bodyPr>
          <a:lstStyle/>
          <a:p>
            <a:pPr lvl="0"/>
            <a:r>
              <a:rPr lang="en-US" b="1" dirty="0"/>
              <a:t>No progress</a:t>
            </a:r>
            <a:r>
              <a:rPr lang="en-US" dirty="0"/>
              <a:t> has been made if hands-on breastfeeding training does not exist in in-service programs for community-based health care professionals who care for mothers, infants and young children.  </a:t>
            </a:r>
          </a:p>
          <a:p>
            <a:pPr lvl="0"/>
            <a:r>
              <a:rPr lang="en-US" b="1" dirty="0"/>
              <a:t>Minimal progress</a:t>
            </a:r>
            <a:r>
              <a:rPr lang="en-US" dirty="0"/>
              <a:t> has been made if hands-on breastfeeding training exists in in-service programs for community-based health care professionals who care for mothers, infants and young children but the curricula do not cover all essential breastfeeding counseling and support skills topics and breastfeeding curricula are not integrated within all in-service community-based programs.  </a:t>
            </a:r>
          </a:p>
          <a:p>
            <a:pPr lvl="0"/>
            <a:r>
              <a:rPr lang="en-US" b="1" dirty="0"/>
              <a:t>Partial progress</a:t>
            </a:r>
            <a:r>
              <a:rPr lang="en-US" dirty="0"/>
              <a:t> has been made if hands-on breastfeeding training exists in in-service programs for community-based health care professionals who care for mothers, infants and young children and the curricula cover all essential breastfeeding counseling and support skills topics </a:t>
            </a:r>
            <a:r>
              <a:rPr lang="en-US" u="sng" dirty="0"/>
              <a:t>or</a:t>
            </a:r>
            <a:r>
              <a:rPr lang="en-US" dirty="0"/>
              <a:t> breastfeeding curricula are integrated within all community-based in-service programs.</a:t>
            </a:r>
          </a:p>
          <a:p>
            <a:r>
              <a:rPr lang="en-US" b="1" dirty="0"/>
              <a:t>Major progress</a:t>
            </a:r>
            <a:r>
              <a:rPr lang="en-US" dirty="0"/>
              <a:t> has been made if hands-on breastfeeding training exists in in-service programs for community-based health care professionals who care for mothers, infants and young children and the curricula cover all essential breastfeeding counseling and support skills topics </a:t>
            </a:r>
            <a:r>
              <a:rPr lang="en-US" u="sng" dirty="0"/>
              <a:t>and</a:t>
            </a:r>
            <a:r>
              <a:rPr lang="en-US" dirty="0"/>
              <a:t> breastfeeding curricula are integrated within all community-based in-service programs.</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28</a:t>
            </a:fld>
            <a:endParaRPr lang="en-US" dirty="0"/>
          </a:p>
        </p:txBody>
      </p:sp>
    </p:spTree>
    <p:extLst>
      <p:ext uri="{BB962C8B-B14F-4D97-AF65-F5344CB8AC3E}">
        <p14:creationId xmlns:p14="http://schemas.microsoft.com/office/powerpoint/2010/main" val="2439498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731B-AE40-44F8-AB20-CB010E333264}"/>
              </a:ext>
            </a:extLst>
          </p:cNvPr>
          <p:cNvSpPr>
            <a:spLocks noGrp="1"/>
          </p:cNvSpPr>
          <p:nvPr>
            <p:ph type="title"/>
          </p:nvPr>
        </p:nvSpPr>
        <p:spPr>
          <a:xfrm>
            <a:off x="410817" y="141415"/>
            <a:ext cx="9965217" cy="732154"/>
          </a:xfrm>
        </p:spPr>
        <p:txBody>
          <a:bodyPr>
            <a:normAutofit fontScale="90000"/>
          </a:bodyPr>
          <a:lstStyle/>
          <a:p>
            <a:r>
              <a:rPr lang="en-US" dirty="0"/>
              <a:t>TPDG5: Methodology used for data collection</a:t>
            </a:r>
          </a:p>
        </p:txBody>
      </p:sp>
      <p:sp>
        <p:nvSpPr>
          <p:cNvPr id="3" name="Content Placeholder 2">
            <a:extLst>
              <a:ext uri="{FF2B5EF4-FFF2-40B4-BE49-F238E27FC236}">
                <a16:creationId xmlns:a16="http://schemas.microsoft.com/office/drawing/2014/main" id="{8673792B-7FC3-4F81-9654-724F36467CF9}"/>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E.g. if it was an interview (who they interviewed and asked), a media study (what media they looked for and what keywords they searched for), a document review (what documents they reviewed)</a:t>
            </a:r>
          </a:p>
        </p:txBody>
      </p:sp>
      <p:sp>
        <p:nvSpPr>
          <p:cNvPr id="4" name="Date Placeholder 3">
            <a:extLst>
              <a:ext uri="{FF2B5EF4-FFF2-40B4-BE49-F238E27FC236}">
                <a16:creationId xmlns:a16="http://schemas.microsoft.com/office/drawing/2014/main" id="{DB15C914-7A6B-4517-AEC0-35225CF90368}"/>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9E15C5E0-1D2B-4743-A3CB-F76CDED0EB7D}"/>
              </a:ext>
            </a:extLst>
          </p:cNvPr>
          <p:cNvSpPr>
            <a:spLocks noGrp="1"/>
          </p:cNvSpPr>
          <p:nvPr>
            <p:ph type="sldNum" sz="quarter" idx="12"/>
          </p:nvPr>
        </p:nvSpPr>
        <p:spPr/>
        <p:txBody>
          <a:bodyPr/>
          <a:lstStyle/>
          <a:p>
            <a:fld id="{D28A7405-1AA8-4841-9E07-C00D5D730EC2}" type="slidenum">
              <a:rPr lang="en-US" smtClean="0"/>
              <a:pPr/>
              <a:t>29</a:t>
            </a:fld>
            <a:endParaRPr lang="en-US" dirty="0"/>
          </a:p>
        </p:txBody>
      </p:sp>
    </p:spTree>
    <p:extLst>
      <p:ext uri="{BB962C8B-B14F-4D97-AF65-F5344CB8AC3E}">
        <p14:creationId xmlns:p14="http://schemas.microsoft.com/office/powerpoint/2010/main" val="1487943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0" y="22143"/>
            <a:ext cx="11251095" cy="1952429"/>
          </a:xfrm>
        </p:spPr>
        <p:txBody>
          <a:bodyPr>
            <a:noAutofit/>
          </a:bodyPr>
          <a:lstStyle/>
          <a:p>
            <a:r>
              <a:rPr lang="en-US" sz="3000" b="1" i="1" u="sng" dirty="0">
                <a:solidFill>
                  <a:schemeClr val="tx1"/>
                </a:solidFill>
              </a:rPr>
              <a:t>TPDG1:</a:t>
            </a:r>
            <a:r>
              <a:rPr lang="en-US" sz="3000" dirty="0">
                <a:solidFill>
                  <a:schemeClr val="tx1"/>
                </a:solidFill>
              </a:rPr>
              <a:t>  </a:t>
            </a:r>
            <a:r>
              <a:rPr lang="en-US" sz="3000" b="1" i="1" dirty="0">
                <a:solidFill>
                  <a:schemeClr val="tx1"/>
                </a:solidFill>
              </a:rPr>
              <a:t>A review of health provider schools and pre-service education programs for health care professionals that will care for mothers, infants and young children indicates that there are curricula that cover essential topics of breastfeeding. </a:t>
            </a:r>
            <a:endParaRPr lang="en-US" sz="30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503583" y="2372139"/>
            <a:ext cx="11184834" cy="3922644"/>
          </a:xfrm>
        </p:spPr>
        <p:txBody>
          <a:bodyPr>
            <a:normAutofit fontScale="92500" lnSpcReduction="20000"/>
          </a:bodyPr>
          <a:lstStyle/>
          <a:p>
            <a:pPr marL="0" indent="0">
              <a:buNone/>
            </a:pPr>
            <a:r>
              <a:rPr lang="en-US" dirty="0"/>
              <a:t>This benchmark assesses if the curricula of health provider schools (i.e. medical schools, nursing schools, midwifery schools, nutrition programs etc.) and pre-service education programs specific to health care professionals that will care for mothers, infants and young children includes breastfeeding.  This benchmark specifically refers to only those students and residents who are being trained to care for mothers, infants and young children.  It is essential that the up and coming health care workforce is taught specific breastfeeding topics to improve program delivery of breastfeeding services.  The essential breastfeeding topics required for pre-service curriculum are described in </a:t>
            </a:r>
            <a:r>
              <a:rPr lang="en-US" b="1" dirty="0"/>
              <a:t>Annex 4</a:t>
            </a:r>
            <a:r>
              <a:rPr lang="en-US" dirty="0"/>
              <a:t>. </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3</a:t>
            </a:fld>
            <a:endParaRPr lang="en-US" dirty="0"/>
          </a:p>
        </p:txBody>
      </p:sp>
    </p:spTree>
    <p:extLst>
      <p:ext uri="{BB962C8B-B14F-4D97-AF65-F5344CB8AC3E}">
        <p14:creationId xmlns:p14="http://schemas.microsoft.com/office/powerpoint/2010/main" val="792847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TPDG5: Findings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Summary of what was found from the data collected</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30</a:t>
            </a:fld>
            <a:endParaRPr lang="en-US" dirty="0"/>
          </a:p>
        </p:txBody>
      </p:sp>
    </p:spTree>
    <p:extLst>
      <p:ext uri="{BB962C8B-B14F-4D97-AF65-F5344CB8AC3E}">
        <p14:creationId xmlns:p14="http://schemas.microsoft.com/office/powerpoint/2010/main" val="3855605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E42CED-0A0F-4306-A7F8-48551FE2E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248478"/>
            <a:ext cx="10632030" cy="6858000"/>
          </a:xfrm>
          <a:prstGeom prst="rect">
            <a:avLst/>
          </a:prstGeom>
        </p:spPr>
      </p:pic>
      <p:sp>
        <p:nvSpPr>
          <p:cNvPr id="4" name="Slide Number Placeholder 3"/>
          <p:cNvSpPr>
            <a:spLocks noGrp="1"/>
          </p:cNvSpPr>
          <p:nvPr>
            <p:ph type="sldNum" sz="quarter" idx="12"/>
          </p:nvPr>
        </p:nvSpPr>
        <p:spPr/>
        <p:txBody>
          <a:bodyPr/>
          <a:lstStyle/>
          <a:p>
            <a:fld id="{77F7B353-C914-4745-90EB-3A5F71BBADAB}" type="slidenum">
              <a:rPr lang="en-US" smtClean="0"/>
              <a:t>31</a:t>
            </a:fld>
            <a:endParaRPr lang="en-US"/>
          </a:p>
        </p:txBody>
      </p:sp>
      <p:sp>
        <p:nvSpPr>
          <p:cNvPr id="2" name="Rectangle 1">
            <a:extLst>
              <a:ext uri="{FF2B5EF4-FFF2-40B4-BE49-F238E27FC236}">
                <a16:creationId xmlns:a16="http://schemas.microsoft.com/office/drawing/2014/main" id="{4F1EAD49-0311-4663-8C5D-FB09F3C568FA}"/>
              </a:ext>
            </a:extLst>
          </p:cNvPr>
          <p:cNvSpPr/>
          <p:nvPr/>
        </p:nvSpPr>
        <p:spPr>
          <a:xfrm>
            <a:off x="260848" y="248478"/>
            <a:ext cx="6308918" cy="1524000"/>
          </a:xfrm>
          <a:prstGeom prst="rect">
            <a:avLst/>
          </a:prstGeom>
          <a:solidFill>
            <a:srgbClr val="44536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TPDG5 Proposed Score: </a:t>
            </a:r>
            <a:r>
              <a:rPr lang="en-US" sz="3000" dirty="0">
                <a:solidFill>
                  <a:srgbClr val="FF0000"/>
                </a:solidFill>
              </a:rPr>
              <a:t>SCORE</a:t>
            </a:r>
            <a:r>
              <a:rPr lang="en-US" sz="3000" dirty="0"/>
              <a:t> </a:t>
            </a:r>
          </a:p>
        </p:txBody>
      </p:sp>
    </p:spTree>
    <p:extLst>
      <p:ext uri="{BB962C8B-B14F-4D97-AF65-F5344CB8AC3E}">
        <p14:creationId xmlns:p14="http://schemas.microsoft.com/office/powerpoint/2010/main" val="2426857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TPDG5: Gaps and recommendations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825625"/>
            <a:ext cx="4833730" cy="3997659"/>
          </a:xfrm>
        </p:spPr>
        <p:txBody>
          <a:bodyPr/>
          <a:lstStyle/>
          <a:p>
            <a:pPr marL="0" indent="0">
              <a:buNone/>
            </a:pPr>
            <a:r>
              <a:rPr lang="en-US" b="1" u="sng" dirty="0"/>
              <a:t>Gaps</a:t>
            </a:r>
            <a:r>
              <a:rPr lang="en-US" dirty="0"/>
              <a:t> </a:t>
            </a:r>
          </a:p>
          <a:p>
            <a:pPr>
              <a:buFont typeface="Arial" panose="020B0604020202020204" pitchFamily="34" charset="0"/>
              <a:buChar char="•"/>
            </a:pPr>
            <a:r>
              <a:rPr lang="en-US" dirty="0">
                <a:solidFill>
                  <a:srgbClr val="FF0000"/>
                </a:solidFill>
              </a:rPr>
              <a:t>Gap 1</a:t>
            </a:r>
          </a:p>
          <a:p>
            <a:pPr>
              <a:buFont typeface="Arial" panose="020B0604020202020204" pitchFamily="34" charset="0"/>
              <a:buChar char="•"/>
            </a:pPr>
            <a:r>
              <a:rPr lang="en-US" dirty="0">
                <a:solidFill>
                  <a:srgbClr val="FF0000"/>
                </a:solidFill>
              </a:rPr>
              <a:t>Gap 2</a:t>
            </a:r>
          </a:p>
          <a:p>
            <a:pPr>
              <a:buFont typeface="Arial" panose="020B0604020202020204" pitchFamily="34" charset="0"/>
              <a:buChar char="•"/>
            </a:pPr>
            <a:r>
              <a:rPr lang="en-US" dirty="0">
                <a:solidFill>
                  <a:srgbClr val="FF0000"/>
                </a:solidFill>
              </a:rPr>
              <a:t>Etc.</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32</a:t>
            </a:fld>
            <a:endParaRPr lang="en-US" dirty="0"/>
          </a:p>
        </p:txBody>
      </p:sp>
      <p:sp>
        <p:nvSpPr>
          <p:cNvPr id="6" name="Content Placeholder 2">
            <a:extLst>
              <a:ext uri="{FF2B5EF4-FFF2-40B4-BE49-F238E27FC236}">
                <a16:creationId xmlns:a16="http://schemas.microsoft.com/office/drawing/2014/main" id="{B9A9C12A-1DA4-449D-A07B-2BA2C09BE67F}"/>
              </a:ext>
            </a:extLst>
          </p:cNvPr>
          <p:cNvSpPr txBox="1">
            <a:spLocks/>
          </p:cNvSpPr>
          <p:nvPr/>
        </p:nvSpPr>
        <p:spPr>
          <a:xfrm>
            <a:off x="6093961" y="1825624"/>
            <a:ext cx="4833730" cy="399765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spcAft>
                <a:spcPts val="600"/>
              </a:spcAft>
              <a:buClr>
                <a:srgbClr val="B57BA8"/>
              </a:buClr>
              <a:buFont typeface=".LucidaGrandeUI" charset="0"/>
              <a:buChar char="▸"/>
              <a:defRPr sz="3400" b="0" i="0" kern="1200">
                <a:solidFill>
                  <a:schemeClr val="tx1"/>
                </a:solidFill>
                <a:latin typeface="+mn-lt"/>
                <a:ea typeface="Myriad Pro" charset="0"/>
                <a:cs typeface="Myriad Pro" charset="0"/>
              </a:defRPr>
            </a:lvl1pPr>
            <a:lvl2pPr marL="914400" indent="-274320" algn="l" defTabSz="914400" rtl="0" eaLnBrk="1" latinLnBrk="0" hangingPunct="1">
              <a:lnSpc>
                <a:spcPct val="90000"/>
              </a:lnSpc>
              <a:spcBef>
                <a:spcPts val="500"/>
              </a:spcBef>
              <a:spcAft>
                <a:spcPts val="600"/>
              </a:spcAft>
              <a:buClr>
                <a:srgbClr val="B57BA8"/>
              </a:buClr>
              <a:buSzPct val="100000"/>
              <a:buFont typeface=".AppleSystemUIFont" charset="-120"/>
              <a:buChar char="›"/>
              <a:defRPr sz="3400" b="0" i="0" kern="1200">
                <a:solidFill>
                  <a:schemeClr val="tx1"/>
                </a:solidFill>
                <a:latin typeface="+mn-lt"/>
                <a:ea typeface="Myriad Pro" charset="0"/>
                <a:cs typeface="Myriad Pro" charset="0"/>
              </a:defRPr>
            </a:lvl2pPr>
            <a:lvl3pPr marL="1371600" indent="-274320" algn="l" defTabSz="914400" rtl="0" eaLnBrk="1" latinLnBrk="0" hangingPunct="1">
              <a:lnSpc>
                <a:spcPct val="90000"/>
              </a:lnSpc>
              <a:spcBef>
                <a:spcPts val="500"/>
              </a:spcBef>
              <a:spcAft>
                <a:spcPts val="600"/>
              </a:spcAft>
              <a:buClr>
                <a:srgbClr val="B57BA8"/>
              </a:buClr>
              <a:buSzPct val="100000"/>
              <a:buFont typeface="LucidaGrande" charset="0"/>
              <a:buChar char="»"/>
              <a:defRPr sz="3400" b="0" i="0" kern="1200">
                <a:solidFill>
                  <a:schemeClr val="tx1"/>
                </a:solidFill>
                <a:latin typeface="+mn-lt"/>
                <a:ea typeface="Myriad Pro" charset="0"/>
                <a:cs typeface="Myriad Pro" charset="0"/>
              </a:defRPr>
            </a:lvl3pPr>
            <a:lvl4pPr marL="18288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4pPr>
            <a:lvl5pPr marL="22860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u="sng" dirty="0"/>
              <a:t>Recommendations </a:t>
            </a:r>
          </a:p>
          <a:p>
            <a:pPr>
              <a:buFont typeface="Arial" panose="020B0604020202020204" pitchFamily="34" charset="0"/>
              <a:buChar char="•"/>
            </a:pPr>
            <a:r>
              <a:rPr lang="en-US" dirty="0">
                <a:solidFill>
                  <a:srgbClr val="FF0000"/>
                </a:solidFill>
              </a:rPr>
              <a:t>Recommendation 1</a:t>
            </a:r>
          </a:p>
          <a:p>
            <a:pPr>
              <a:buFont typeface="Arial" panose="020B0604020202020204" pitchFamily="34" charset="0"/>
              <a:buChar char="•"/>
            </a:pPr>
            <a:r>
              <a:rPr lang="en-US" dirty="0">
                <a:solidFill>
                  <a:srgbClr val="FF0000"/>
                </a:solidFill>
              </a:rPr>
              <a:t>Recommendation 2</a:t>
            </a:r>
          </a:p>
          <a:p>
            <a:pPr>
              <a:buFont typeface="Arial" panose="020B0604020202020204" pitchFamily="34" charset="0"/>
              <a:buChar char="•"/>
            </a:pPr>
            <a:r>
              <a:rPr lang="en-US" dirty="0">
                <a:solidFill>
                  <a:srgbClr val="FF0000"/>
                </a:solidFill>
              </a:rPr>
              <a:t>Etc.</a:t>
            </a:r>
          </a:p>
        </p:txBody>
      </p:sp>
    </p:spTree>
    <p:extLst>
      <p:ext uri="{BB962C8B-B14F-4D97-AF65-F5344CB8AC3E}">
        <p14:creationId xmlns:p14="http://schemas.microsoft.com/office/powerpoint/2010/main" val="1438924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185531" y="0"/>
            <a:ext cx="10774018" cy="1952429"/>
          </a:xfrm>
        </p:spPr>
        <p:txBody>
          <a:bodyPr>
            <a:noAutofit/>
          </a:bodyPr>
          <a:lstStyle/>
          <a:p>
            <a:r>
              <a:rPr lang="en-US" sz="3000" b="1" i="1" u="sng" dirty="0">
                <a:solidFill>
                  <a:schemeClr val="tx1"/>
                </a:solidFill>
              </a:rPr>
              <a:t>TPDG6:</a:t>
            </a:r>
            <a:r>
              <a:rPr lang="en-US" sz="3000" b="1" dirty="0">
                <a:solidFill>
                  <a:schemeClr val="tx1"/>
                </a:solidFill>
              </a:rPr>
              <a:t> </a:t>
            </a:r>
            <a:r>
              <a:rPr lang="en-US" sz="3000" b="1" i="1" dirty="0">
                <a:solidFill>
                  <a:schemeClr val="tx1"/>
                </a:solidFill>
              </a:rPr>
              <a:t> Community health workers and volunteers that work with mothers, infants and young children are trained on the essential breastfeeding topics as well as their responsibilities under the Code implementation.</a:t>
            </a:r>
            <a:endParaRPr lang="en-US" sz="30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304800" y="2233947"/>
            <a:ext cx="11423374" cy="4217414"/>
          </a:xfrm>
        </p:spPr>
        <p:txBody>
          <a:bodyPr>
            <a:normAutofit fontScale="77500" lnSpcReduction="20000"/>
          </a:bodyPr>
          <a:lstStyle/>
          <a:p>
            <a:pPr marL="0" indent="0">
              <a:buNone/>
            </a:pPr>
            <a:r>
              <a:rPr lang="en-US" dirty="0"/>
              <a:t>Community health workers and volunteers that work with mothers, infants and young children should receive instructional training on breastfeeding within their in-service curriculum so they can effectively educate and care for mothers during pregnancy and the postpartum period.  The scoring for this benchmark reflects: a) the existence of breastfeeding in-service training for community health workers and volunteers who care for mothers, infants and young children, b) the degree of inclusion of essential breastfeeding topics (see </a:t>
            </a:r>
            <a:r>
              <a:rPr lang="en-US" b="1" dirty="0"/>
              <a:t>Annex 4</a:t>
            </a:r>
            <a:r>
              <a:rPr lang="en-US" dirty="0"/>
              <a:t>) in the in-service curriculum, and c) level of coverage/integration of breastfeeding training into the curricula for those who care for mothers, infants and young children across community health worker and volunteer in-service programs. Community health workers are para-professionals that are trained to deliver education and provide peer support within the community to mothers, their infants and young children.  Volunteers are people who provide breastfeeding counselling and support but are not paid for providing that service.</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33</a:t>
            </a:fld>
            <a:endParaRPr lang="en-US" dirty="0"/>
          </a:p>
        </p:txBody>
      </p:sp>
    </p:spTree>
    <p:extLst>
      <p:ext uri="{BB962C8B-B14F-4D97-AF65-F5344CB8AC3E}">
        <p14:creationId xmlns:p14="http://schemas.microsoft.com/office/powerpoint/2010/main" val="880770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251791" y="2453702"/>
            <a:ext cx="11688418" cy="3997659"/>
          </a:xfrm>
        </p:spPr>
        <p:txBody>
          <a:bodyPr>
            <a:normAutofit fontScale="62500" lnSpcReduction="20000"/>
          </a:bodyPr>
          <a:lstStyle/>
          <a:p>
            <a:pPr lvl="0"/>
            <a:r>
              <a:rPr lang="en-US" b="1" dirty="0"/>
              <a:t>No progress</a:t>
            </a:r>
            <a:r>
              <a:rPr lang="en-US" dirty="0"/>
              <a:t> has been made if breastfeeding training does not exist in in-service programs for community health workers (or volunteers) who care for mothers, infants and young children.  </a:t>
            </a:r>
          </a:p>
          <a:p>
            <a:pPr lvl="0"/>
            <a:r>
              <a:rPr lang="en-US" b="1" dirty="0"/>
              <a:t>Minimal progress</a:t>
            </a:r>
            <a:r>
              <a:rPr lang="en-US" dirty="0"/>
              <a:t> has been made if breastfeeding training exists in in-service programs for community health workers who care for mothers, infants and young children but the curricula do not cover all essential breastfeeding topics and breastfeeding curricula are not integrated within all in-service programs.  </a:t>
            </a:r>
          </a:p>
          <a:p>
            <a:pPr lvl="0"/>
            <a:r>
              <a:rPr lang="en-US" b="1" dirty="0"/>
              <a:t>Partial progress</a:t>
            </a:r>
            <a:r>
              <a:rPr lang="en-US" dirty="0"/>
              <a:t> has been made if breastfeeding training exists in in-service programs for community health workers who care for mothers, infants and young children and the curricula cover all essential breastfeeding topics </a:t>
            </a:r>
            <a:r>
              <a:rPr lang="en-US" u="sng" dirty="0"/>
              <a:t>or</a:t>
            </a:r>
            <a:r>
              <a:rPr lang="en-US" dirty="0"/>
              <a:t> breastfeeding curricula are integrated within all in-service programs.  </a:t>
            </a:r>
          </a:p>
          <a:p>
            <a:pPr lvl="0"/>
            <a:r>
              <a:rPr lang="en-US" b="1" dirty="0"/>
              <a:t>Major progress</a:t>
            </a:r>
            <a:r>
              <a:rPr lang="en-US" dirty="0"/>
              <a:t> has been made if breastfeeding training exists in in-service programs for community health workers who care for mothers, infants and young children and the curricula cover all essential breastfeeding topics </a:t>
            </a:r>
            <a:r>
              <a:rPr lang="en-US" u="sng" dirty="0"/>
              <a:t>and</a:t>
            </a:r>
            <a:r>
              <a:rPr lang="en-US" dirty="0"/>
              <a:t> breastfeeding curricula are integrated within all in-service programs. </a:t>
            </a:r>
          </a:p>
          <a:p>
            <a:pPr marL="0" indent="0">
              <a:buNone/>
            </a:pPr>
            <a:endParaRPr lang="en-US" dirty="0"/>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34</a:t>
            </a:fld>
            <a:endParaRPr lang="en-US" dirty="0"/>
          </a:p>
        </p:txBody>
      </p:sp>
      <p:sp>
        <p:nvSpPr>
          <p:cNvPr id="8" name="Title 7">
            <a:extLst>
              <a:ext uri="{FF2B5EF4-FFF2-40B4-BE49-F238E27FC236}">
                <a16:creationId xmlns:a16="http://schemas.microsoft.com/office/drawing/2014/main" id="{48F910B0-2AC9-43D2-B16E-70E5DEE7F533}"/>
              </a:ext>
            </a:extLst>
          </p:cNvPr>
          <p:cNvSpPr>
            <a:spLocks noGrp="1"/>
          </p:cNvSpPr>
          <p:nvPr>
            <p:ph type="title"/>
          </p:nvPr>
        </p:nvSpPr>
        <p:spPr/>
        <p:txBody>
          <a:bodyPr/>
          <a:lstStyle/>
          <a:p>
            <a:endParaRPr lang="en-US"/>
          </a:p>
        </p:txBody>
      </p:sp>
      <p:sp>
        <p:nvSpPr>
          <p:cNvPr id="9" name="Title 1">
            <a:extLst>
              <a:ext uri="{FF2B5EF4-FFF2-40B4-BE49-F238E27FC236}">
                <a16:creationId xmlns:a16="http://schemas.microsoft.com/office/drawing/2014/main" id="{2859B6C4-3AEB-4952-93AB-C401E2111A44}"/>
              </a:ext>
            </a:extLst>
          </p:cNvPr>
          <p:cNvSpPr txBox="1">
            <a:spLocks/>
          </p:cNvSpPr>
          <p:nvPr/>
        </p:nvSpPr>
        <p:spPr>
          <a:xfrm>
            <a:off x="251791" y="159027"/>
            <a:ext cx="10774018" cy="1952429"/>
          </a:xfrm>
          <a:prstGeom prst="rect">
            <a:avLst/>
          </a:prstGeom>
        </p:spPr>
        <p:txBody>
          <a:bodyPr vert="horz" lIns="91440" tIns="45720" rIns="91440" bIns="45720" rtlCol="0" anchor="ctr">
            <a:noAutofit/>
          </a:bodyPr>
          <a:lstStyle>
            <a:lvl1pPr algn="l" defTabSz="914400" rtl="0" eaLnBrk="1" fontAlgn="t" latinLnBrk="0" hangingPunct="1">
              <a:lnSpc>
                <a:spcPts val="4600"/>
              </a:lnSpc>
              <a:spcBef>
                <a:spcPct val="0"/>
              </a:spcBef>
              <a:buNone/>
              <a:defRPr sz="4400" b="0" i="0" kern="1200">
                <a:solidFill>
                  <a:schemeClr val="bg1"/>
                </a:solidFill>
                <a:latin typeface="+mn-lt"/>
                <a:ea typeface="Myriad Pro" charset="0"/>
                <a:cs typeface="Myriad Pro" charset="0"/>
              </a:defRPr>
            </a:lvl1pPr>
          </a:lstStyle>
          <a:p>
            <a:r>
              <a:rPr lang="en-US" sz="3000" b="1" i="1" u="sng">
                <a:solidFill>
                  <a:schemeClr val="tx1"/>
                </a:solidFill>
              </a:rPr>
              <a:t>TPDG6:</a:t>
            </a:r>
            <a:r>
              <a:rPr lang="en-US" sz="3000" b="1">
                <a:solidFill>
                  <a:schemeClr val="tx1"/>
                </a:solidFill>
              </a:rPr>
              <a:t> </a:t>
            </a:r>
            <a:r>
              <a:rPr lang="en-US" sz="3000" b="1" i="1">
                <a:solidFill>
                  <a:schemeClr val="tx1"/>
                </a:solidFill>
              </a:rPr>
              <a:t> Community health workers and volunteers that work with mothers, infants and young children are trained on the essential breastfeeding topics as well as their responsibilities under the Code implementation.</a:t>
            </a:r>
            <a:endParaRPr lang="en-US" sz="3000" b="1" dirty="0">
              <a:solidFill>
                <a:schemeClr val="tx1"/>
              </a:solidFill>
            </a:endParaRPr>
          </a:p>
        </p:txBody>
      </p:sp>
    </p:spTree>
    <p:extLst>
      <p:ext uri="{BB962C8B-B14F-4D97-AF65-F5344CB8AC3E}">
        <p14:creationId xmlns:p14="http://schemas.microsoft.com/office/powerpoint/2010/main" val="642945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731B-AE40-44F8-AB20-CB010E333264}"/>
              </a:ext>
            </a:extLst>
          </p:cNvPr>
          <p:cNvSpPr>
            <a:spLocks noGrp="1"/>
          </p:cNvSpPr>
          <p:nvPr>
            <p:ph type="title"/>
          </p:nvPr>
        </p:nvSpPr>
        <p:spPr>
          <a:xfrm>
            <a:off x="410817" y="141415"/>
            <a:ext cx="9965217" cy="732154"/>
          </a:xfrm>
        </p:spPr>
        <p:txBody>
          <a:bodyPr>
            <a:normAutofit fontScale="90000"/>
          </a:bodyPr>
          <a:lstStyle/>
          <a:p>
            <a:r>
              <a:rPr lang="en-US" dirty="0"/>
              <a:t>TPDG6: Methodology used for data collection</a:t>
            </a:r>
          </a:p>
        </p:txBody>
      </p:sp>
      <p:sp>
        <p:nvSpPr>
          <p:cNvPr id="3" name="Content Placeholder 2">
            <a:extLst>
              <a:ext uri="{FF2B5EF4-FFF2-40B4-BE49-F238E27FC236}">
                <a16:creationId xmlns:a16="http://schemas.microsoft.com/office/drawing/2014/main" id="{8673792B-7FC3-4F81-9654-724F36467CF9}"/>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E.g. if it was an interview (who they interviewed and asked), a media study (what media they looked for and what keywords they searched for), a document review (what documents they reviewed)</a:t>
            </a:r>
          </a:p>
        </p:txBody>
      </p:sp>
      <p:sp>
        <p:nvSpPr>
          <p:cNvPr id="4" name="Date Placeholder 3">
            <a:extLst>
              <a:ext uri="{FF2B5EF4-FFF2-40B4-BE49-F238E27FC236}">
                <a16:creationId xmlns:a16="http://schemas.microsoft.com/office/drawing/2014/main" id="{DB15C914-7A6B-4517-AEC0-35225CF90368}"/>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9E15C5E0-1D2B-4743-A3CB-F76CDED0EB7D}"/>
              </a:ext>
            </a:extLst>
          </p:cNvPr>
          <p:cNvSpPr>
            <a:spLocks noGrp="1"/>
          </p:cNvSpPr>
          <p:nvPr>
            <p:ph type="sldNum" sz="quarter" idx="12"/>
          </p:nvPr>
        </p:nvSpPr>
        <p:spPr/>
        <p:txBody>
          <a:bodyPr/>
          <a:lstStyle/>
          <a:p>
            <a:fld id="{D28A7405-1AA8-4841-9E07-C00D5D730EC2}" type="slidenum">
              <a:rPr lang="en-US" smtClean="0"/>
              <a:pPr/>
              <a:t>35</a:t>
            </a:fld>
            <a:endParaRPr lang="en-US" dirty="0"/>
          </a:p>
        </p:txBody>
      </p:sp>
    </p:spTree>
    <p:extLst>
      <p:ext uri="{BB962C8B-B14F-4D97-AF65-F5344CB8AC3E}">
        <p14:creationId xmlns:p14="http://schemas.microsoft.com/office/powerpoint/2010/main" val="343633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TPDG6: Findings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Summary of what was found from the data collected</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36</a:t>
            </a:fld>
            <a:endParaRPr lang="en-US" dirty="0"/>
          </a:p>
        </p:txBody>
      </p:sp>
    </p:spTree>
    <p:extLst>
      <p:ext uri="{BB962C8B-B14F-4D97-AF65-F5344CB8AC3E}">
        <p14:creationId xmlns:p14="http://schemas.microsoft.com/office/powerpoint/2010/main" val="2282577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5BD810-1FEC-46FE-B92B-3E19C88A3F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759" y="248478"/>
            <a:ext cx="10632030" cy="6858000"/>
          </a:xfrm>
          <a:prstGeom prst="rect">
            <a:avLst/>
          </a:prstGeom>
        </p:spPr>
      </p:pic>
      <p:sp>
        <p:nvSpPr>
          <p:cNvPr id="4" name="Slide Number Placeholder 3"/>
          <p:cNvSpPr>
            <a:spLocks noGrp="1"/>
          </p:cNvSpPr>
          <p:nvPr>
            <p:ph type="sldNum" sz="quarter" idx="12"/>
          </p:nvPr>
        </p:nvSpPr>
        <p:spPr/>
        <p:txBody>
          <a:bodyPr/>
          <a:lstStyle/>
          <a:p>
            <a:fld id="{77F7B353-C914-4745-90EB-3A5F71BBADAB}" type="slidenum">
              <a:rPr lang="en-US" smtClean="0"/>
              <a:t>37</a:t>
            </a:fld>
            <a:endParaRPr lang="en-US"/>
          </a:p>
        </p:txBody>
      </p:sp>
      <p:sp>
        <p:nvSpPr>
          <p:cNvPr id="2" name="Rectangle 1">
            <a:extLst>
              <a:ext uri="{FF2B5EF4-FFF2-40B4-BE49-F238E27FC236}">
                <a16:creationId xmlns:a16="http://schemas.microsoft.com/office/drawing/2014/main" id="{4F1EAD49-0311-4663-8C5D-FB09F3C568FA}"/>
              </a:ext>
            </a:extLst>
          </p:cNvPr>
          <p:cNvSpPr/>
          <p:nvPr/>
        </p:nvSpPr>
        <p:spPr>
          <a:xfrm>
            <a:off x="260848" y="248478"/>
            <a:ext cx="6308918" cy="1524000"/>
          </a:xfrm>
          <a:prstGeom prst="rect">
            <a:avLst/>
          </a:prstGeom>
          <a:solidFill>
            <a:srgbClr val="44536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TPDG6 Proposed Score: </a:t>
            </a:r>
            <a:r>
              <a:rPr lang="en-US" sz="3000" dirty="0">
                <a:solidFill>
                  <a:srgbClr val="FF0000"/>
                </a:solidFill>
              </a:rPr>
              <a:t>SCORE</a:t>
            </a:r>
            <a:r>
              <a:rPr lang="en-US" sz="3000" dirty="0"/>
              <a:t> </a:t>
            </a:r>
          </a:p>
        </p:txBody>
      </p:sp>
    </p:spTree>
    <p:extLst>
      <p:ext uri="{BB962C8B-B14F-4D97-AF65-F5344CB8AC3E}">
        <p14:creationId xmlns:p14="http://schemas.microsoft.com/office/powerpoint/2010/main" val="3323152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TPDG6: Gaps and recommendations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825625"/>
            <a:ext cx="4833730" cy="3997659"/>
          </a:xfrm>
        </p:spPr>
        <p:txBody>
          <a:bodyPr/>
          <a:lstStyle/>
          <a:p>
            <a:pPr marL="0" indent="0">
              <a:buNone/>
            </a:pPr>
            <a:r>
              <a:rPr lang="en-US" b="1" u="sng" dirty="0"/>
              <a:t>Gaps</a:t>
            </a:r>
            <a:r>
              <a:rPr lang="en-US" dirty="0"/>
              <a:t> </a:t>
            </a:r>
          </a:p>
          <a:p>
            <a:pPr>
              <a:buFont typeface="Arial" panose="020B0604020202020204" pitchFamily="34" charset="0"/>
              <a:buChar char="•"/>
            </a:pPr>
            <a:r>
              <a:rPr lang="en-US" dirty="0">
                <a:solidFill>
                  <a:srgbClr val="FF0000"/>
                </a:solidFill>
              </a:rPr>
              <a:t>Gap 1</a:t>
            </a:r>
          </a:p>
          <a:p>
            <a:pPr>
              <a:buFont typeface="Arial" panose="020B0604020202020204" pitchFamily="34" charset="0"/>
              <a:buChar char="•"/>
            </a:pPr>
            <a:r>
              <a:rPr lang="en-US" dirty="0">
                <a:solidFill>
                  <a:srgbClr val="FF0000"/>
                </a:solidFill>
              </a:rPr>
              <a:t>Gap 2</a:t>
            </a:r>
          </a:p>
          <a:p>
            <a:pPr>
              <a:buFont typeface="Arial" panose="020B0604020202020204" pitchFamily="34" charset="0"/>
              <a:buChar char="•"/>
            </a:pPr>
            <a:r>
              <a:rPr lang="en-US" dirty="0">
                <a:solidFill>
                  <a:srgbClr val="FF0000"/>
                </a:solidFill>
              </a:rPr>
              <a:t>Etc.</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38</a:t>
            </a:fld>
            <a:endParaRPr lang="en-US" dirty="0"/>
          </a:p>
        </p:txBody>
      </p:sp>
      <p:sp>
        <p:nvSpPr>
          <p:cNvPr id="6" name="Content Placeholder 2">
            <a:extLst>
              <a:ext uri="{FF2B5EF4-FFF2-40B4-BE49-F238E27FC236}">
                <a16:creationId xmlns:a16="http://schemas.microsoft.com/office/drawing/2014/main" id="{B9A9C12A-1DA4-449D-A07B-2BA2C09BE67F}"/>
              </a:ext>
            </a:extLst>
          </p:cNvPr>
          <p:cNvSpPr txBox="1">
            <a:spLocks/>
          </p:cNvSpPr>
          <p:nvPr/>
        </p:nvSpPr>
        <p:spPr>
          <a:xfrm>
            <a:off x="6093961" y="1825624"/>
            <a:ext cx="4833730" cy="399765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spcAft>
                <a:spcPts val="600"/>
              </a:spcAft>
              <a:buClr>
                <a:srgbClr val="B57BA8"/>
              </a:buClr>
              <a:buFont typeface=".LucidaGrandeUI" charset="0"/>
              <a:buChar char="▸"/>
              <a:defRPr sz="3400" b="0" i="0" kern="1200">
                <a:solidFill>
                  <a:schemeClr val="tx1"/>
                </a:solidFill>
                <a:latin typeface="+mn-lt"/>
                <a:ea typeface="Myriad Pro" charset="0"/>
                <a:cs typeface="Myriad Pro" charset="0"/>
              </a:defRPr>
            </a:lvl1pPr>
            <a:lvl2pPr marL="914400" indent="-274320" algn="l" defTabSz="914400" rtl="0" eaLnBrk="1" latinLnBrk="0" hangingPunct="1">
              <a:lnSpc>
                <a:spcPct val="90000"/>
              </a:lnSpc>
              <a:spcBef>
                <a:spcPts val="500"/>
              </a:spcBef>
              <a:spcAft>
                <a:spcPts val="600"/>
              </a:spcAft>
              <a:buClr>
                <a:srgbClr val="B57BA8"/>
              </a:buClr>
              <a:buSzPct val="100000"/>
              <a:buFont typeface=".AppleSystemUIFont" charset="-120"/>
              <a:buChar char="›"/>
              <a:defRPr sz="3400" b="0" i="0" kern="1200">
                <a:solidFill>
                  <a:schemeClr val="tx1"/>
                </a:solidFill>
                <a:latin typeface="+mn-lt"/>
                <a:ea typeface="Myriad Pro" charset="0"/>
                <a:cs typeface="Myriad Pro" charset="0"/>
              </a:defRPr>
            </a:lvl2pPr>
            <a:lvl3pPr marL="1371600" indent="-274320" algn="l" defTabSz="914400" rtl="0" eaLnBrk="1" latinLnBrk="0" hangingPunct="1">
              <a:lnSpc>
                <a:spcPct val="90000"/>
              </a:lnSpc>
              <a:spcBef>
                <a:spcPts val="500"/>
              </a:spcBef>
              <a:spcAft>
                <a:spcPts val="600"/>
              </a:spcAft>
              <a:buClr>
                <a:srgbClr val="B57BA8"/>
              </a:buClr>
              <a:buSzPct val="100000"/>
              <a:buFont typeface="LucidaGrande" charset="0"/>
              <a:buChar char="»"/>
              <a:defRPr sz="3400" b="0" i="0" kern="1200">
                <a:solidFill>
                  <a:schemeClr val="tx1"/>
                </a:solidFill>
                <a:latin typeface="+mn-lt"/>
                <a:ea typeface="Myriad Pro" charset="0"/>
                <a:cs typeface="Myriad Pro" charset="0"/>
              </a:defRPr>
            </a:lvl3pPr>
            <a:lvl4pPr marL="18288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4pPr>
            <a:lvl5pPr marL="22860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u="sng" dirty="0"/>
              <a:t>Recommendations </a:t>
            </a:r>
          </a:p>
          <a:p>
            <a:pPr>
              <a:buFont typeface="Arial" panose="020B0604020202020204" pitchFamily="34" charset="0"/>
              <a:buChar char="•"/>
            </a:pPr>
            <a:r>
              <a:rPr lang="en-US" dirty="0">
                <a:solidFill>
                  <a:srgbClr val="FF0000"/>
                </a:solidFill>
              </a:rPr>
              <a:t>Recommendation 1</a:t>
            </a:r>
          </a:p>
          <a:p>
            <a:pPr>
              <a:buFont typeface="Arial" panose="020B0604020202020204" pitchFamily="34" charset="0"/>
              <a:buChar char="•"/>
            </a:pPr>
            <a:r>
              <a:rPr lang="en-US" dirty="0">
                <a:solidFill>
                  <a:srgbClr val="FF0000"/>
                </a:solidFill>
              </a:rPr>
              <a:t>Recommendation 2</a:t>
            </a:r>
          </a:p>
          <a:p>
            <a:pPr>
              <a:buFont typeface="Arial" panose="020B0604020202020204" pitchFamily="34" charset="0"/>
              <a:buChar char="•"/>
            </a:pPr>
            <a:r>
              <a:rPr lang="en-US" dirty="0">
                <a:solidFill>
                  <a:srgbClr val="FF0000"/>
                </a:solidFill>
              </a:rPr>
              <a:t>Etc.</a:t>
            </a:r>
          </a:p>
        </p:txBody>
      </p:sp>
    </p:spTree>
    <p:extLst>
      <p:ext uri="{BB962C8B-B14F-4D97-AF65-F5344CB8AC3E}">
        <p14:creationId xmlns:p14="http://schemas.microsoft.com/office/powerpoint/2010/main" val="1824685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132522" y="-70621"/>
            <a:ext cx="11254163" cy="1578193"/>
          </a:xfrm>
        </p:spPr>
        <p:txBody>
          <a:bodyPr>
            <a:noAutofit/>
          </a:bodyPr>
          <a:lstStyle/>
          <a:p>
            <a:r>
              <a:rPr lang="en-US" sz="3000" b="1" i="1" u="sng" dirty="0">
                <a:solidFill>
                  <a:schemeClr val="tx1"/>
                </a:solidFill>
              </a:rPr>
              <a:t>TPDG7:</a:t>
            </a:r>
            <a:r>
              <a:rPr lang="en-US" sz="3000" b="1" i="1" dirty="0">
                <a:solidFill>
                  <a:schemeClr val="tx1"/>
                </a:solidFill>
              </a:rPr>
              <a:t> </a:t>
            </a:r>
            <a:r>
              <a:rPr lang="en-US" sz="3000" dirty="0">
                <a:solidFill>
                  <a:schemeClr val="tx1"/>
                </a:solidFill>
              </a:rPr>
              <a:t> </a:t>
            </a:r>
            <a:r>
              <a:rPr lang="en-US" sz="3000" b="1" i="1" dirty="0">
                <a:solidFill>
                  <a:schemeClr val="tx1"/>
                </a:solidFill>
              </a:rPr>
              <a:t>Community health workers and volunteers that work with mothers, infants and young children receive hands-on training in essential topics for counseling and support skills for breastfeeding.</a:t>
            </a:r>
            <a:endParaRPr lang="en-US" sz="30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331304" y="1772617"/>
            <a:ext cx="11582400" cy="4336635"/>
          </a:xfrm>
        </p:spPr>
        <p:txBody>
          <a:bodyPr>
            <a:normAutofit fontScale="85000" lnSpcReduction="10000"/>
          </a:bodyPr>
          <a:lstStyle/>
          <a:p>
            <a:pPr marL="0" indent="0">
              <a:buNone/>
            </a:pPr>
            <a:r>
              <a:rPr lang="en-US" dirty="0"/>
              <a:t>Community health workers and volunteers who care for mothers, infants and young children should also receive hands-on training in counseling and support skills specific to breastfeeding so they can provide effective counseling and support to breastfeeding women.  This benchmark assesses whether these community health workers and volunteers who care for mothers, infants and young children are receiving hands-on breastfeeding counseling and support skills training and, if so, assesses the quality of that training by requiring that specific breastfeeding topics be covered in the in-service training curricula.  The essential breastfeeding topics are listed in </a:t>
            </a:r>
            <a:r>
              <a:rPr lang="en-US" b="1" dirty="0"/>
              <a:t>Annex 5</a:t>
            </a:r>
            <a:r>
              <a:rPr lang="en-US" dirty="0"/>
              <a:t>. Community health workers are para-professionals that are trained to deliver education and provide peer support within the community to mothers, their infants and young children. </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39</a:t>
            </a:fld>
            <a:endParaRPr lang="en-US" dirty="0"/>
          </a:p>
        </p:txBody>
      </p:sp>
    </p:spTree>
    <p:extLst>
      <p:ext uri="{BB962C8B-B14F-4D97-AF65-F5344CB8AC3E}">
        <p14:creationId xmlns:p14="http://schemas.microsoft.com/office/powerpoint/2010/main" val="1650837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1" y="-70620"/>
            <a:ext cx="11237842" cy="2230724"/>
          </a:xfrm>
        </p:spPr>
        <p:txBody>
          <a:bodyPr>
            <a:noAutofit/>
          </a:bodyPr>
          <a:lstStyle/>
          <a:p>
            <a:r>
              <a:rPr lang="en-US" sz="3000" b="1" i="1" u="sng" dirty="0">
                <a:solidFill>
                  <a:schemeClr val="tx1"/>
                </a:solidFill>
              </a:rPr>
              <a:t>TPDG1:</a:t>
            </a:r>
            <a:r>
              <a:rPr lang="en-US" sz="3000" dirty="0">
                <a:solidFill>
                  <a:schemeClr val="tx1"/>
                </a:solidFill>
              </a:rPr>
              <a:t>  </a:t>
            </a:r>
            <a:r>
              <a:rPr lang="en-US" sz="3000" b="1" i="1" dirty="0">
                <a:solidFill>
                  <a:schemeClr val="tx1"/>
                </a:solidFill>
              </a:rPr>
              <a:t>A review of health provider schools and pre-service education programs for health care professionals that will care for mothers, infants and young children indicates that there are curricula that cover essential topics of breastfeeding.</a:t>
            </a:r>
            <a:r>
              <a:rPr lang="en-US" sz="3000" b="1" dirty="0">
                <a:solidFill>
                  <a:schemeClr val="tx1"/>
                </a:solidFill>
              </a:rPr>
              <a:t> </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2398643"/>
            <a:ext cx="10548486" cy="3922644"/>
          </a:xfrm>
        </p:spPr>
        <p:txBody>
          <a:bodyPr>
            <a:normAutofit fontScale="62500" lnSpcReduction="20000"/>
          </a:bodyPr>
          <a:lstStyle/>
          <a:p>
            <a:pPr lvl="0"/>
            <a:r>
              <a:rPr lang="en-US" b="1" dirty="0"/>
              <a:t>No progress</a:t>
            </a:r>
            <a:r>
              <a:rPr lang="en-US" dirty="0"/>
              <a:t> has been made if breastfeeding curricula do not exist in pre-service programs for health care professionals that will care for mothers, infants and young children.  </a:t>
            </a:r>
          </a:p>
          <a:p>
            <a:pPr lvl="0"/>
            <a:r>
              <a:rPr lang="en-US" b="1" dirty="0"/>
              <a:t>Minimal progress </a:t>
            </a:r>
            <a:r>
              <a:rPr lang="en-US" dirty="0"/>
              <a:t>has been made if breastfeeding curricula exist in pre-service programs for health care professionals that will care for mothers, infants and young children but the curricula do not cover all essential breastfeeding topics and they are not integrated within all pre-service programs.  </a:t>
            </a:r>
          </a:p>
          <a:p>
            <a:pPr lvl="0"/>
            <a:r>
              <a:rPr lang="en-US" b="1" dirty="0"/>
              <a:t>Partial progress</a:t>
            </a:r>
            <a:r>
              <a:rPr lang="en-US" dirty="0"/>
              <a:t> has been made if breastfeeding curricula exist in pre-service programs for health care professionals that will care for mothers, infants and young children and the curricula cover all essential breastfeeding topics </a:t>
            </a:r>
            <a:r>
              <a:rPr lang="en-US" u="sng" dirty="0"/>
              <a:t>or</a:t>
            </a:r>
            <a:r>
              <a:rPr lang="en-US" dirty="0"/>
              <a:t> they are integrated within all pre-service programs.  </a:t>
            </a:r>
          </a:p>
          <a:p>
            <a:pPr lvl="0"/>
            <a:r>
              <a:rPr lang="en-US" b="1" dirty="0"/>
              <a:t>Major progress</a:t>
            </a:r>
            <a:r>
              <a:rPr lang="en-US" dirty="0"/>
              <a:t> has been made if breastfeeding curricula exist in pre-service programs for health care professionals that will care for mothers, infants and young children </a:t>
            </a:r>
            <a:r>
              <a:rPr lang="en-US" u="sng" dirty="0"/>
              <a:t>and</a:t>
            </a:r>
            <a:r>
              <a:rPr lang="en-US" dirty="0"/>
              <a:t> the curricula cover all essential breastfeeding topics and are integrated within all pre-service programs.</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4</a:t>
            </a:fld>
            <a:endParaRPr lang="en-US" dirty="0"/>
          </a:p>
        </p:txBody>
      </p:sp>
    </p:spTree>
    <p:extLst>
      <p:ext uri="{BB962C8B-B14F-4D97-AF65-F5344CB8AC3E}">
        <p14:creationId xmlns:p14="http://schemas.microsoft.com/office/powerpoint/2010/main" val="1154699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166927" y="107377"/>
            <a:ext cx="10760764" cy="1421474"/>
          </a:xfrm>
        </p:spPr>
        <p:txBody>
          <a:bodyPr>
            <a:noAutofit/>
          </a:bodyPr>
          <a:lstStyle/>
          <a:p>
            <a:r>
              <a:rPr lang="en-US" sz="3000" b="1" i="1" u="sng" dirty="0">
                <a:solidFill>
                  <a:schemeClr val="tx1"/>
                </a:solidFill>
              </a:rPr>
              <a:t>TPDG7:</a:t>
            </a:r>
            <a:r>
              <a:rPr lang="en-US" sz="3000" b="1" i="1" dirty="0">
                <a:solidFill>
                  <a:schemeClr val="tx1"/>
                </a:solidFill>
              </a:rPr>
              <a:t> </a:t>
            </a:r>
            <a:r>
              <a:rPr lang="en-US" sz="3000" dirty="0">
                <a:solidFill>
                  <a:schemeClr val="tx1"/>
                </a:solidFill>
              </a:rPr>
              <a:t> </a:t>
            </a:r>
            <a:r>
              <a:rPr lang="en-US" sz="3000" b="1" i="1" dirty="0">
                <a:solidFill>
                  <a:schemeClr val="tx1"/>
                </a:solidFill>
              </a:rPr>
              <a:t>Community health workers and volunteers that work with mothers, infants and young children receive hands-on training in essential topics for counseling and support skills for breastfeeding.</a:t>
            </a:r>
            <a:endParaRPr lang="en-US" sz="30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718931" y="1852129"/>
            <a:ext cx="10548486" cy="4599232"/>
          </a:xfrm>
        </p:spPr>
        <p:txBody>
          <a:bodyPr>
            <a:normAutofit fontScale="62500" lnSpcReduction="20000"/>
          </a:bodyPr>
          <a:lstStyle/>
          <a:p>
            <a:pPr lvl="0"/>
            <a:r>
              <a:rPr lang="en-US" b="1" dirty="0"/>
              <a:t>No progress</a:t>
            </a:r>
            <a:r>
              <a:rPr lang="en-US" dirty="0"/>
              <a:t> has been made if hands-on breastfeeding training does not exist in in-service programs for community health workers (or volunteers) who care for mothers, infants and young children. </a:t>
            </a:r>
          </a:p>
          <a:p>
            <a:pPr lvl="0"/>
            <a:r>
              <a:rPr lang="en-US" b="1" dirty="0"/>
              <a:t>Minimal progress</a:t>
            </a:r>
            <a:r>
              <a:rPr lang="en-US" dirty="0"/>
              <a:t> has been made if hands-on breastfeeding training exists in in-service programs for community health workers who care for mothers, infants and young children but the curricula do not cover all essential breastfeeding counseling and support skills topics and breastfeeding curricula are not integrated within all in-service programs.  </a:t>
            </a:r>
          </a:p>
          <a:p>
            <a:pPr lvl="0"/>
            <a:r>
              <a:rPr lang="en-US" b="1" dirty="0"/>
              <a:t>Partial progress</a:t>
            </a:r>
            <a:r>
              <a:rPr lang="en-US" dirty="0"/>
              <a:t> has been made if hands-on breastfeeding training exists in in-service programs for community health workers who care for mothers, infants and young children and the curricula cover all essential breastfeeding counseling and support skills topics </a:t>
            </a:r>
            <a:r>
              <a:rPr lang="en-US" u="sng" dirty="0"/>
              <a:t>or</a:t>
            </a:r>
            <a:r>
              <a:rPr lang="en-US" dirty="0"/>
              <a:t> breastfeeding curricula are integrated within all in-service programs.   </a:t>
            </a:r>
          </a:p>
          <a:p>
            <a:r>
              <a:rPr lang="en-US" b="1" dirty="0"/>
              <a:t>Major progress </a:t>
            </a:r>
            <a:r>
              <a:rPr lang="en-US" dirty="0"/>
              <a:t>has been made if hands-on breastfeeding training exists in in-service programs for community health workers who care for mothers, infants and young children and the curricula cover all essential breastfeeding counseling and support skills topics </a:t>
            </a:r>
            <a:r>
              <a:rPr lang="en-US" u="sng" dirty="0"/>
              <a:t>and</a:t>
            </a:r>
            <a:r>
              <a:rPr lang="en-US" dirty="0"/>
              <a:t> breastfeeding curricula are integrated within all in-service programs.</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40</a:t>
            </a:fld>
            <a:endParaRPr lang="en-US" dirty="0"/>
          </a:p>
        </p:txBody>
      </p:sp>
    </p:spTree>
    <p:extLst>
      <p:ext uri="{BB962C8B-B14F-4D97-AF65-F5344CB8AC3E}">
        <p14:creationId xmlns:p14="http://schemas.microsoft.com/office/powerpoint/2010/main" val="909661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731B-AE40-44F8-AB20-CB010E333264}"/>
              </a:ext>
            </a:extLst>
          </p:cNvPr>
          <p:cNvSpPr>
            <a:spLocks noGrp="1"/>
          </p:cNvSpPr>
          <p:nvPr>
            <p:ph type="title"/>
          </p:nvPr>
        </p:nvSpPr>
        <p:spPr>
          <a:xfrm>
            <a:off x="410817" y="141415"/>
            <a:ext cx="9965217" cy="732154"/>
          </a:xfrm>
        </p:spPr>
        <p:txBody>
          <a:bodyPr>
            <a:normAutofit fontScale="90000"/>
          </a:bodyPr>
          <a:lstStyle/>
          <a:p>
            <a:r>
              <a:rPr lang="en-US" dirty="0"/>
              <a:t>TPDG7: Methodology used for data collection</a:t>
            </a:r>
          </a:p>
        </p:txBody>
      </p:sp>
      <p:sp>
        <p:nvSpPr>
          <p:cNvPr id="3" name="Content Placeholder 2">
            <a:extLst>
              <a:ext uri="{FF2B5EF4-FFF2-40B4-BE49-F238E27FC236}">
                <a16:creationId xmlns:a16="http://schemas.microsoft.com/office/drawing/2014/main" id="{8673792B-7FC3-4F81-9654-724F36467CF9}"/>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E.g. if it was an interview (who they interviewed and asked), a media study (what media they looked for and what keywords they searched for), a document review (what documents they reviewed)</a:t>
            </a:r>
          </a:p>
        </p:txBody>
      </p:sp>
      <p:sp>
        <p:nvSpPr>
          <p:cNvPr id="4" name="Date Placeholder 3">
            <a:extLst>
              <a:ext uri="{FF2B5EF4-FFF2-40B4-BE49-F238E27FC236}">
                <a16:creationId xmlns:a16="http://schemas.microsoft.com/office/drawing/2014/main" id="{DB15C914-7A6B-4517-AEC0-35225CF90368}"/>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9E15C5E0-1D2B-4743-A3CB-F76CDED0EB7D}"/>
              </a:ext>
            </a:extLst>
          </p:cNvPr>
          <p:cNvSpPr>
            <a:spLocks noGrp="1"/>
          </p:cNvSpPr>
          <p:nvPr>
            <p:ph type="sldNum" sz="quarter" idx="12"/>
          </p:nvPr>
        </p:nvSpPr>
        <p:spPr/>
        <p:txBody>
          <a:bodyPr/>
          <a:lstStyle/>
          <a:p>
            <a:fld id="{D28A7405-1AA8-4841-9E07-C00D5D730EC2}" type="slidenum">
              <a:rPr lang="en-US" smtClean="0"/>
              <a:pPr/>
              <a:t>41</a:t>
            </a:fld>
            <a:endParaRPr lang="en-US" dirty="0"/>
          </a:p>
        </p:txBody>
      </p:sp>
    </p:spTree>
    <p:extLst>
      <p:ext uri="{BB962C8B-B14F-4D97-AF65-F5344CB8AC3E}">
        <p14:creationId xmlns:p14="http://schemas.microsoft.com/office/powerpoint/2010/main" val="3954903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TPDG7: Findings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Summary of what was found from the data collected</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42</a:t>
            </a:fld>
            <a:endParaRPr lang="en-US" dirty="0"/>
          </a:p>
        </p:txBody>
      </p:sp>
    </p:spTree>
    <p:extLst>
      <p:ext uri="{BB962C8B-B14F-4D97-AF65-F5344CB8AC3E}">
        <p14:creationId xmlns:p14="http://schemas.microsoft.com/office/powerpoint/2010/main" val="32149396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A2A3AB-99D2-41C5-8CF6-D5FB513513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248478"/>
            <a:ext cx="10632030" cy="6858000"/>
          </a:xfrm>
          <a:prstGeom prst="rect">
            <a:avLst/>
          </a:prstGeom>
        </p:spPr>
      </p:pic>
      <p:sp>
        <p:nvSpPr>
          <p:cNvPr id="4" name="Slide Number Placeholder 3"/>
          <p:cNvSpPr>
            <a:spLocks noGrp="1"/>
          </p:cNvSpPr>
          <p:nvPr>
            <p:ph type="sldNum" sz="quarter" idx="12"/>
          </p:nvPr>
        </p:nvSpPr>
        <p:spPr/>
        <p:txBody>
          <a:bodyPr/>
          <a:lstStyle/>
          <a:p>
            <a:fld id="{77F7B353-C914-4745-90EB-3A5F71BBADAB}" type="slidenum">
              <a:rPr lang="en-US" smtClean="0"/>
              <a:t>43</a:t>
            </a:fld>
            <a:endParaRPr lang="en-US"/>
          </a:p>
        </p:txBody>
      </p:sp>
      <p:sp>
        <p:nvSpPr>
          <p:cNvPr id="2" name="Rectangle 1">
            <a:extLst>
              <a:ext uri="{FF2B5EF4-FFF2-40B4-BE49-F238E27FC236}">
                <a16:creationId xmlns:a16="http://schemas.microsoft.com/office/drawing/2014/main" id="{4F1EAD49-0311-4663-8C5D-FB09F3C568FA}"/>
              </a:ext>
            </a:extLst>
          </p:cNvPr>
          <p:cNvSpPr/>
          <p:nvPr/>
        </p:nvSpPr>
        <p:spPr>
          <a:xfrm>
            <a:off x="260848" y="248478"/>
            <a:ext cx="6308918" cy="1524000"/>
          </a:xfrm>
          <a:prstGeom prst="rect">
            <a:avLst/>
          </a:prstGeom>
          <a:solidFill>
            <a:srgbClr val="44536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TPDG7 Proposed Score: </a:t>
            </a:r>
            <a:r>
              <a:rPr lang="en-US" sz="3000" dirty="0">
                <a:solidFill>
                  <a:srgbClr val="FF0000"/>
                </a:solidFill>
              </a:rPr>
              <a:t>SCORE</a:t>
            </a:r>
            <a:r>
              <a:rPr lang="en-US" sz="3000" dirty="0"/>
              <a:t> </a:t>
            </a:r>
          </a:p>
        </p:txBody>
      </p:sp>
    </p:spTree>
    <p:extLst>
      <p:ext uri="{BB962C8B-B14F-4D97-AF65-F5344CB8AC3E}">
        <p14:creationId xmlns:p14="http://schemas.microsoft.com/office/powerpoint/2010/main" val="9811105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TPDG7: Gaps and recommendations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825625"/>
            <a:ext cx="4833730" cy="3997659"/>
          </a:xfrm>
        </p:spPr>
        <p:txBody>
          <a:bodyPr/>
          <a:lstStyle/>
          <a:p>
            <a:pPr marL="0" indent="0">
              <a:buNone/>
            </a:pPr>
            <a:r>
              <a:rPr lang="en-US" b="1" u="sng" dirty="0"/>
              <a:t>Gaps</a:t>
            </a:r>
            <a:r>
              <a:rPr lang="en-US" dirty="0"/>
              <a:t> </a:t>
            </a:r>
          </a:p>
          <a:p>
            <a:pPr>
              <a:buFont typeface="Arial" panose="020B0604020202020204" pitchFamily="34" charset="0"/>
              <a:buChar char="•"/>
            </a:pPr>
            <a:r>
              <a:rPr lang="en-US" dirty="0">
                <a:solidFill>
                  <a:srgbClr val="FF0000"/>
                </a:solidFill>
              </a:rPr>
              <a:t>Gap 1</a:t>
            </a:r>
          </a:p>
          <a:p>
            <a:pPr>
              <a:buFont typeface="Arial" panose="020B0604020202020204" pitchFamily="34" charset="0"/>
              <a:buChar char="•"/>
            </a:pPr>
            <a:r>
              <a:rPr lang="en-US" dirty="0">
                <a:solidFill>
                  <a:srgbClr val="FF0000"/>
                </a:solidFill>
              </a:rPr>
              <a:t>Gap 2</a:t>
            </a:r>
          </a:p>
          <a:p>
            <a:pPr>
              <a:buFont typeface="Arial" panose="020B0604020202020204" pitchFamily="34" charset="0"/>
              <a:buChar char="•"/>
            </a:pPr>
            <a:r>
              <a:rPr lang="en-US" dirty="0">
                <a:solidFill>
                  <a:srgbClr val="FF0000"/>
                </a:solidFill>
              </a:rPr>
              <a:t>Etc.</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44</a:t>
            </a:fld>
            <a:endParaRPr lang="en-US" dirty="0"/>
          </a:p>
        </p:txBody>
      </p:sp>
      <p:sp>
        <p:nvSpPr>
          <p:cNvPr id="6" name="Content Placeholder 2">
            <a:extLst>
              <a:ext uri="{FF2B5EF4-FFF2-40B4-BE49-F238E27FC236}">
                <a16:creationId xmlns:a16="http://schemas.microsoft.com/office/drawing/2014/main" id="{B9A9C12A-1DA4-449D-A07B-2BA2C09BE67F}"/>
              </a:ext>
            </a:extLst>
          </p:cNvPr>
          <p:cNvSpPr txBox="1">
            <a:spLocks/>
          </p:cNvSpPr>
          <p:nvPr/>
        </p:nvSpPr>
        <p:spPr>
          <a:xfrm>
            <a:off x="6093961" y="1825624"/>
            <a:ext cx="4833730" cy="399765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spcAft>
                <a:spcPts val="600"/>
              </a:spcAft>
              <a:buClr>
                <a:srgbClr val="B57BA8"/>
              </a:buClr>
              <a:buFont typeface=".LucidaGrandeUI" charset="0"/>
              <a:buChar char="▸"/>
              <a:defRPr sz="3400" b="0" i="0" kern="1200">
                <a:solidFill>
                  <a:schemeClr val="tx1"/>
                </a:solidFill>
                <a:latin typeface="+mn-lt"/>
                <a:ea typeface="Myriad Pro" charset="0"/>
                <a:cs typeface="Myriad Pro" charset="0"/>
              </a:defRPr>
            </a:lvl1pPr>
            <a:lvl2pPr marL="914400" indent="-274320" algn="l" defTabSz="914400" rtl="0" eaLnBrk="1" latinLnBrk="0" hangingPunct="1">
              <a:lnSpc>
                <a:spcPct val="90000"/>
              </a:lnSpc>
              <a:spcBef>
                <a:spcPts val="500"/>
              </a:spcBef>
              <a:spcAft>
                <a:spcPts val="600"/>
              </a:spcAft>
              <a:buClr>
                <a:srgbClr val="B57BA8"/>
              </a:buClr>
              <a:buSzPct val="100000"/>
              <a:buFont typeface=".AppleSystemUIFont" charset="-120"/>
              <a:buChar char="›"/>
              <a:defRPr sz="3400" b="0" i="0" kern="1200">
                <a:solidFill>
                  <a:schemeClr val="tx1"/>
                </a:solidFill>
                <a:latin typeface="+mn-lt"/>
                <a:ea typeface="Myriad Pro" charset="0"/>
                <a:cs typeface="Myriad Pro" charset="0"/>
              </a:defRPr>
            </a:lvl2pPr>
            <a:lvl3pPr marL="1371600" indent="-274320" algn="l" defTabSz="914400" rtl="0" eaLnBrk="1" latinLnBrk="0" hangingPunct="1">
              <a:lnSpc>
                <a:spcPct val="90000"/>
              </a:lnSpc>
              <a:spcBef>
                <a:spcPts val="500"/>
              </a:spcBef>
              <a:spcAft>
                <a:spcPts val="600"/>
              </a:spcAft>
              <a:buClr>
                <a:srgbClr val="B57BA8"/>
              </a:buClr>
              <a:buSzPct val="100000"/>
              <a:buFont typeface="LucidaGrande" charset="0"/>
              <a:buChar char="»"/>
              <a:defRPr sz="3400" b="0" i="0" kern="1200">
                <a:solidFill>
                  <a:schemeClr val="tx1"/>
                </a:solidFill>
                <a:latin typeface="+mn-lt"/>
                <a:ea typeface="Myriad Pro" charset="0"/>
                <a:cs typeface="Myriad Pro" charset="0"/>
              </a:defRPr>
            </a:lvl3pPr>
            <a:lvl4pPr marL="18288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4pPr>
            <a:lvl5pPr marL="22860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u="sng" dirty="0"/>
              <a:t>Recommendations </a:t>
            </a:r>
          </a:p>
          <a:p>
            <a:pPr>
              <a:buFont typeface="Arial" panose="020B0604020202020204" pitchFamily="34" charset="0"/>
              <a:buChar char="•"/>
            </a:pPr>
            <a:r>
              <a:rPr lang="en-US" dirty="0">
                <a:solidFill>
                  <a:srgbClr val="FF0000"/>
                </a:solidFill>
              </a:rPr>
              <a:t>Recommendation 1</a:t>
            </a:r>
          </a:p>
          <a:p>
            <a:pPr>
              <a:buFont typeface="Arial" panose="020B0604020202020204" pitchFamily="34" charset="0"/>
              <a:buChar char="•"/>
            </a:pPr>
            <a:r>
              <a:rPr lang="en-US" dirty="0">
                <a:solidFill>
                  <a:srgbClr val="FF0000"/>
                </a:solidFill>
              </a:rPr>
              <a:t>Recommendation 2</a:t>
            </a:r>
          </a:p>
          <a:p>
            <a:pPr>
              <a:buFont typeface="Arial" panose="020B0604020202020204" pitchFamily="34" charset="0"/>
              <a:buChar char="•"/>
            </a:pPr>
            <a:r>
              <a:rPr lang="en-US" dirty="0">
                <a:solidFill>
                  <a:srgbClr val="FF0000"/>
                </a:solidFill>
              </a:rPr>
              <a:t>Etc.</a:t>
            </a:r>
          </a:p>
        </p:txBody>
      </p:sp>
    </p:spTree>
    <p:extLst>
      <p:ext uri="{BB962C8B-B14F-4D97-AF65-F5344CB8AC3E}">
        <p14:creationId xmlns:p14="http://schemas.microsoft.com/office/powerpoint/2010/main" val="41087413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225287" y="-70620"/>
            <a:ext cx="10959548" cy="2071698"/>
          </a:xfrm>
        </p:spPr>
        <p:txBody>
          <a:bodyPr>
            <a:noAutofit/>
          </a:bodyPr>
          <a:lstStyle/>
          <a:p>
            <a:r>
              <a:rPr lang="en-US" sz="3000" b="1" i="1" u="sng" dirty="0">
                <a:solidFill>
                  <a:schemeClr val="tx1"/>
                </a:solidFill>
              </a:rPr>
              <a:t>TPDG8:</a:t>
            </a:r>
            <a:r>
              <a:rPr lang="en-US" sz="3000" b="1" i="1" dirty="0">
                <a:solidFill>
                  <a:schemeClr val="tx1"/>
                </a:solidFill>
              </a:rPr>
              <a:t>  There exist national/subnational master trainers in breastfeeding who give support and training to facility-based and community-based health care professionals as well as community health workers.</a:t>
            </a:r>
            <a:endParaRPr lang="en-US" sz="30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318052" y="2239617"/>
            <a:ext cx="11396870" cy="4028661"/>
          </a:xfrm>
        </p:spPr>
        <p:txBody>
          <a:bodyPr>
            <a:normAutofit fontScale="85000" lnSpcReduction="20000"/>
          </a:bodyPr>
          <a:lstStyle/>
          <a:p>
            <a:pPr marL="0" indent="0">
              <a:buNone/>
            </a:pPr>
            <a:r>
              <a:rPr lang="en-US" dirty="0"/>
              <a:t>Master trainers in breastfeeding are individuals that are qualified to train and support facility-based and community-based health care professionals as well as community health workers. These master trainers have received national or international certification as breastfeeding specialists or lactation consultants.  They are a key resource for ensuring the quality and coverage of breastfeeding training to facility-based and community-based health care professionals as well as community health workers.  They can provide support by: a) serving as a primary resource to these providers and community health workers for breastfeeding-related questions and problems (including those of a clinical nature), b) providing breastfeeding related materials as needed and c) maintaining quality and standardization of breastfeeding services through on-site visits.</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45</a:t>
            </a:fld>
            <a:endParaRPr lang="en-US" dirty="0"/>
          </a:p>
        </p:txBody>
      </p:sp>
    </p:spTree>
    <p:extLst>
      <p:ext uri="{BB962C8B-B14F-4D97-AF65-F5344CB8AC3E}">
        <p14:creationId xmlns:p14="http://schemas.microsoft.com/office/powerpoint/2010/main" val="32827746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119271" y="-70620"/>
            <a:ext cx="11065564" cy="2031942"/>
          </a:xfrm>
        </p:spPr>
        <p:txBody>
          <a:bodyPr>
            <a:noAutofit/>
          </a:bodyPr>
          <a:lstStyle/>
          <a:p>
            <a:r>
              <a:rPr lang="en-US" sz="3000" b="1" i="1" u="sng" dirty="0">
                <a:solidFill>
                  <a:schemeClr val="tx1"/>
                </a:solidFill>
              </a:rPr>
              <a:t>TPDG8:</a:t>
            </a:r>
            <a:r>
              <a:rPr lang="en-US" sz="3000" b="1" i="1" dirty="0">
                <a:solidFill>
                  <a:schemeClr val="tx1"/>
                </a:solidFill>
              </a:rPr>
              <a:t>  There exist national/subnational master trainers in breastfeeding who give support and training to facility-based and community-based health care professionals as well as community health workers.</a:t>
            </a:r>
            <a:endParaRPr lang="en-US" sz="30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278295" y="2279375"/>
            <a:ext cx="11569147" cy="3763616"/>
          </a:xfrm>
        </p:spPr>
        <p:txBody>
          <a:bodyPr>
            <a:normAutofit fontScale="77500" lnSpcReduction="20000"/>
          </a:bodyPr>
          <a:lstStyle/>
          <a:p>
            <a:pPr lvl="0"/>
            <a:r>
              <a:rPr lang="en-US" b="1" dirty="0"/>
              <a:t>No progress</a:t>
            </a:r>
            <a:r>
              <a:rPr lang="en-US" dirty="0"/>
              <a:t> has been made if there are no master trainers in breastfeeding in the country.  </a:t>
            </a:r>
          </a:p>
          <a:p>
            <a:pPr lvl="0"/>
            <a:r>
              <a:rPr lang="en-US" b="1" dirty="0"/>
              <a:t>Minimal progress</a:t>
            </a:r>
            <a:r>
              <a:rPr lang="en-US" dirty="0"/>
              <a:t> has been made if there are master trainers in breastfeeding, only at the national level.  </a:t>
            </a:r>
          </a:p>
          <a:p>
            <a:pPr lvl="0"/>
            <a:r>
              <a:rPr lang="en-US" b="1" dirty="0"/>
              <a:t>Partial progress</a:t>
            </a:r>
            <a:r>
              <a:rPr lang="en-US" dirty="0"/>
              <a:t> has been made if there are master trainers in breastfeeding at the national and subnational level throughout the country.  </a:t>
            </a:r>
          </a:p>
          <a:p>
            <a:pPr lvl="0"/>
            <a:r>
              <a:rPr lang="en-US" b="1" dirty="0"/>
              <a:t>Major progress</a:t>
            </a:r>
            <a:r>
              <a:rPr lang="en-US" dirty="0"/>
              <a:t> has been made if there are master trainers in breastfeeding at the national, subnational, and local levels throughout the country.</a:t>
            </a:r>
          </a:p>
          <a:p>
            <a:pPr marL="0" indent="0">
              <a:buNone/>
            </a:pPr>
            <a:endParaRPr lang="en-US" dirty="0"/>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46</a:t>
            </a:fld>
            <a:endParaRPr lang="en-US" dirty="0"/>
          </a:p>
        </p:txBody>
      </p:sp>
    </p:spTree>
    <p:extLst>
      <p:ext uri="{BB962C8B-B14F-4D97-AF65-F5344CB8AC3E}">
        <p14:creationId xmlns:p14="http://schemas.microsoft.com/office/powerpoint/2010/main" val="33379779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731B-AE40-44F8-AB20-CB010E333264}"/>
              </a:ext>
            </a:extLst>
          </p:cNvPr>
          <p:cNvSpPr>
            <a:spLocks noGrp="1"/>
          </p:cNvSpPr>
          <p:nvPr>
            <p:ph type="title"/>
          </p:nvPr>
        </p:nvSpPr>
        <p:spPr>
          <a:xfrm>
            <a:off x="410817" y="141415"/>
            <a:ext cx="9965217" cy="732154"/>
          </a:xfrm>
        </p:spPr>
        <p:txBody>
          <a:bodyPr>
            <a:normAutofit fontScale="90000"/>
          </a:bodyPr>
          <a:lstStyle/>
          <a:p>
            <a:r>
              <a:rPr lang="en-US" dirty="0"/>
              <a:t>TPDG8: Methodology used for data collection</a:t>
            </a:r>
          </a:p>
        </p:txBody>
      </p:sp>
      <p:sp>
        <p:nvSpPr>
          <p:cNvPr id="3" name="Content Placeholder 2">
            <a:extLst>
              <a:ext uri="{FF2B5EF4-FFF2-40B4-BE49-F238E27FC236}">
                <a16:creationId xmlns:a16="http://schemas.microsoft.com/office/drawing/2014/main" id="{8673792B-7FC3-4F81-9654-724F36467CF9}"/>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E.g. if it was an interview (who they interviewed and asked), a media study (what media they looked for and what keywords they searched for), a document review (what documents they reviewed)</a:t>
            </a:r>
          </a:p>
        </p:txBody>
      </p:sp>
      <p:sp>
        <p:nvSpPr>
          <p:cNvPr id="4" name="Date Placeholder 3">
            <a:extLst>
              <a:ext uri="{FF2B5EF4-FFF2-40B4-BE49-F238E27FC236}">
                <a16:creationId xmlns:a16="http://schemas.microsoft.com/office/drawing/2014/main" id="{DB15C914-7A6B-4517-AEC0-35225CF90368}"/>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9E15C5E0-1D2B-4743-A3CB-F76CDED0EB7D}"/>
              </a:ext>
            </a:extLst>
          </p:cNvPr>
          <p:cNvSpPr>
            <a:spLocks noGrp="1"/>
          </p:cNvSpPr>
          <p:nvPr>
            <p:ph type="sldNum" sz="quarter" idx="12"/>
          </p:nvPr>
        </p:nvSpPr>
        <p:spPr/>
        <p:txBody>
          <a:bodyPr/>
          <a:lstStyle/>
          <a:p>
            <a:fld id="{D28A7405-1AA8-4841-9E07-C00D5D730EC2}" type="slidenum">
              <a:rPr lang="en-US" smtClean="0"/>
              <a:pPr/>
              <a:t>47</a:t>
            </a:fld>
            <a:endParaRPr lang="en-US" dirty="0"/>
          </a:p>
        </p:txBody>
      </p:sp>
    </p:spTree>
    <p:extLst>
      <p:ext uri="{BB962C8B-B14F-4D97-AF65-F5344CB8AC3E}">
        <p14:creationId xmlns:p14="http://schemas.microsoft.com/office/powerpoint/2010/main" val="30417149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TPDG8: Findings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Summary of what was found from the data collected</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48</a:t>
            </a:fld>
            <a:endParaRPr lang="en-US" dirty="0"/>
          </a:p>
        </p:txBody>
      </p:sp>
    </p:spTree>
    <p:extLst>
      <p:ext uri="{BB962C8B-B14F-4D97-AF65-F5344CB8AC3E}">
        <p14:creationId xmlns:p14="http://schemas.microsoft.com/office/powerpoint/2010/main" val="3185803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310875-78FD-4353-9CC7-E74BAD9BFA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220" y="198783"/>
            <a:ext cx="10632030" cy="6858000"/>
          </a:xfrm>
          <a:prstGeom prst="rect">
            <a:avLst/>
          </a:prstGeom>
        </p:spPr>
      </p:pic>
      <p:sp>
        <p:nvSpPr>
          <p:cNvPr id="4" name="Slide Number Placeholder 3"/>
          <p:cNvSpPr>
            <a:spLocks noGrp="1"/>
          </p:cNvSpPr>
          <p:nvPr>
            <p:ph type="sldNum" sz="quarter" idx="12"/>
          </p:nvPr>
        </p:nvSpPr>
        <p:spPr/>
        <p:txBody>
          <a:bodyPr/>
          <a:lstStyle/>
          <a:p>
            <a:fld id="{77F7B353-C914-4745-90EB-3A5F71BBADAB}" type="slidenum">
              <a:rPr lang="en-US" smtClean="0"/>
              <a:t>49</a:t>
            </a:fld>
            <a:endParaRPr lang="en-US"/>
          </a:p>
        </p:txBody>
      </p:sp>
      <p:sp>
        <p:nvSpPr>
          <p:cNvPr id="2" name="Rectangle 1">
            <a:extLst>
              <a:ext uri="{FF2B5EF4-FFF2-40B4-BE49-F238E27FC236}">
                <a16:creationId xmlns:a16="http://schemas.microsoft.com/office/drawing/2014/main" id="{4F1EAD49-0311-4663-8C5D-FB09F3C568FA}"/>
              </a:ext>
            </a:extLst>
          </p:cNvPr>
          <p:cNvSpPr/>
          <p:nvPr/>
        </p:nvSpPr>
        <p:spPr>
          <a:xfrm>
            <a:off x="260848" y="248478"/>
            <a:ext cx="6308918" cy="1524000"/>
          </a:xfrm>
          <a:prstGeom prst="rect">
            <a:avLst/>
          </a:prstGeom>
          <a:solidFill>
            <a:srgbClr val="44536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TPDG8 Proposed Score: </a:t>
            </a:r>
            <a:r>
              <a:rPr lang="en-US" sz="3000" dirty="0">
                <a:solidFill>
                  <a:srgbClr val="FF0000"/>
                </a:solidFill>
              </a:rPr>
              <a:t>SCORE</a:t>
            </a:r>
            <a:r>
              <a:rPr lang="en-US" sz="3000" dirty="0"/>
              <a:t> </a:t>
            </a:r>
          </a:p>
        </p:txBody>
      </p:sp>
    </p:spTree>
    <p:extLst>
      <p:ext uri="{BB962C8B-B14F-4D97-AF65-F5344CB8AC3E}">
        <p14:creationId xmlns:p14="http://schemas.microsoft.com/office/powerpoint/2010/main" val="787372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731B-AE40-44F8-AB20-CB010E333264}"/>
              </a:ext>
            </a:extLst>
          </p:cNvPr>
          <p:cNvSpPr>
            <a:spLocks noGrp="1"/>
          </p:cNvSpPr>
          <p:nvPr>
            <p:ph type="title"/>
          </p:nvPr>
        </p:nvSpPr>
        <p:spPr>
          <a:xfrm>
            <a:off x="410817" y="141415"/>
            <a:ext cx="9965217" cy="732154"/>
          </a:xfrm>
        </p:spPr>
        <p:txBody>
          <a:bodyPr>
            <a:normAutofit fontScale="90000"/>
          </a:bodyPr>
          <a:lstStyle/>
          <a:p>
            <a:r>
              <a:rPr lang="en-US" dirty="0"/>
              <a:t>TPDG1: Methodology used for data collection</a:t>
            </a:r>
          </a:p>
        </p:txBody>
      </p:sp>
      <p:sp>
        <p:nvSpPr>
          <p:cNvPr id="3" name="Content Placeholder 2">
            <a:extLst>
              <a:ext uri="{FF2B5EF4-FFF2-40B4-BE49-F238E27FC236}">
                <a16:creationId xmlns:a16="http://schemas.microsoft.com/office/drawing/2014/main" id="{8673792B-7FC3-4F81-9654-724F36467CF9}"/>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E.g. if it was an interview (who they interviewed and asked), a media study (what media they looked for and what keywords they searched for), a document review (what documents they reviewed)</a:t>
            </a:r>
          </a:p>
        </p:txBody>
      </p:sp>
      <p:sp>
        <p:nvSpPr>
          <p:cNvPr id="4" name="Date Placeholder 3">
            <a:extLst>
              <a:ext uri="{FF2B5EF4-FFF2-40B4-BE49-F238E27FC236}">
                <a16:creationId xmlns:a16="http://schemas.microsoft.com/office/drawing/2014/main" id="{DB15C914-7A6B-4517-AEC0-35225CF90368}"/>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9E15C5E0-1D2B-4743-A3CB-F76CDED0EB7D}"/>
              </a:ext>
            </a:extLst>
          </p:cNvPr>
          <p:cNvSpPr>
            <a:spLocks noGrp="1"/>
          </p:cNvSpPr>
          <p:nvPr>
            <p:ph type="sldNum" sz="quarter" idx="12"/>
          </p:nvPr>
        </p:nvSpPr>
        <p:spPr/>
        <p:txBody>
          <a:bodyPr/>
          <a:lstStyle/>
          <a:p>
            <a:fld id="{D28A7405-1AA8-4841-9E07-C00D5D730EC2}" type="slidenum">
              <a:rPr lang="en-US" smtClean="0"/>
              <a:pPr/>
              <a:t>5</a:t>
            </a:fld>
            <a:endParaRPr lang="en-US" dirty="0"/>
          </a:p>
        </p:txBody>
      </p:sp>
    </p:spTree>
    <p:extLst>
      <p:ext uri="{BB962C8B-B14F-4D97-AF65-F5344CB8AC3E}">
        <p14:creationId xmlns:p14="http://schemas.microsoft.com/office/powerpoint/2010/main" val="23968585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TPDG8: Gaps and recommendations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825625"/>
            <a:ext cx="4833730" cy="3997659"/>
          </a:xfrm>
        </p:spPr>
        <p:txBody>
          <a:bodyPr/>
          <a:lstStyle/>
          <a:p>
            <a:pPr marL="0" indent="0">
              <a:buNone/>
            </a:pPr>
            <a:r>
              <a:rPr lang="en-US" b="1" u="sng" dirty="0"/>
              <a:t>Gaps</a:t>
            </a:r>
            <a:r>
              <a:rPr lang="en-US" dirty="0"/>
              <a:t> </a:t>
            </a:r>
          </a:p>
          <a:p>
            <a:pPr>
              <a:buFont typeface="Arial" panose="020B0604020202020204" pitchFamily="34" charset="0"/>
              <a:buChar char="•"/>
            </a:pPr>
            <a:r>
              <a:rPr lang="en-US" dirty="0">
                <a:solidFill>
                  <a:srgbClr val="FF0000"/>
                </a:solidFill>
              </a:rPr>
              <a:t>Gap 1</a:t>
            </a:r>
          </a:p>
          <a:p>
            <a:pPr>
              <a:buFont typeface="Arial" panose="020B0604020202020204" pitchFamily="34" charset="0"/>
              <a:buChar char="•"/>
            </a:pPr>
            <a:r>
              <a:rPr lang="en-US" dirty="0">
                <a:solidFill>
                  <a:srgbClr val="FF0000"/>
                </a:solidFill>
              </a:rPr>
              <a:t>Gap 2</a:t>
            </a:r>
          </a:p>
          <a:p>
            <a:pPr>
              <a:buFont typeface="Arial" panose="020B0604020202020204" pitchFamily="34" charset="0"/>
              <a:buChar char="•"/>
            </a:pPr>
            <a:r>
              <a:rPr lang="en-US" dirty="0">
                <a:solidFill>
                  <a:srgbClr val="FF0000"/>
                </a:solidFill>
              </a:rPr>
              <a:t>Etc.</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50</a:t>
            </a:fld>
            <a:endParaRPr lang="en-US" dirty="0"/>
          </a:p>
        </p:txBody>
      </p:sp>
      <p:sp>
        <p:nvSpPr>
          <p:cNvPr id="6" name="Content Placeholder 2">
            <a:extLst>
              <a:ext uri="{FF2B5EF4-FFF2-40B4-BE49-F238E27FC236}">
                <a16:creationId xmlns:a16="http://schemas.microsoft.com/office/drawing/2014/main" id="{B9A9C12A-1DA4-449D-A07B-2BA2C09BE67F}"/>
              </a:ext>
            </a:extLst>
          </p:cNvPr>
          <p:cNvSpPr txBox="1">
            <a:spLocks/>
          </p:cNvSpPr>
          <p:nvPr/>
        </p:nvSpPr>
        <p:spPr>
          <a:xfrm>
            <a:off x="6093961" y="1825624"/>
            <a:ext cx="4833730" cy="399765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spcAft>
                <a:spcPts val="600"/>
              </a:spcAft>
              <a:buClr>
                <a:srgbClr val="B57BA8"/>
              </a:buClr>
              <a:buFont typeface=".LucidaGrandeUI" charset="0"/>
              <a:buChar char="▸"/>
              <a:defRPr sz="3400" b="0" i="0" kern="1200">
                <a:solidFill>
                  <a:schemeClr val="tx1"/>
                </a:solidFill>
                <a:latin typeface="+mn-lt"/>
                <a:ea typeface="Myriad Pro" charset="0"/>
                <a:cs typeface="Myriad Pro" charset="0"/>
              </a:defRPr>
            </a:lvl1pPr>
            <a:lvl2pPr marL="914400" indent="-274320" algn="l" defTabSz="914400" rtl="0" eaLnBrk="1" latinLnBrk="0" hangingPunct="1">
              <a:lnSpc>
                <a:spcPct val="90000"/>
              </a:lnSpc>
              <a:spcBef>
                <a:spcPts val="500"/>
              </a:spcBef>
              <a:spcAft>
                <a:spcPts val="600"/>
              </a:spcAft>
              <a:buClr>
                <a:srgbClr val="B57BA8"/>
              </a:buClr>
              <a:buSzPct val="100000"/>
              <a:buFont typeface=".AppleSystemUIFont" charset="-120"/>
              <a:buChar char="›"/>
              <a:defRPr sz="3400" b="0" i="0" kern="1200">
                <a:solidFill>
                  <a:schemeClr val="tx1"/>
                </a:solidFill>
                <a:latin typeface="+mn-lt"/>
                <a:ea typeface="Myriad Pro" charset="0"/>
                <a:cs typeface="Myriad Pro" charset="0"/>
              </a:defRPr>
            </a:lvl2pPr>
            <a:lvl3pPr marL="1371600" indent="-274320" algn="l" defTabSz="914400" rtl="0" eaLnBrk="1" latinLnBrk="0" hangingPunct="1">
              <a:lnSpc>
                <a:spcPct val="90000"/>
              </a:lnSpc>
              <a:spcBef>
                <a:spcPts val="500"/>
              </a:spcBef>
              <a:spcAft>
                <a:spcPts val="600"/>
              </a:spcAft>
              <a:buClr>
                <a:srgbClr val="B57BA8"/>
              </a:buClr>
              <a:buSzPct val="100000"/>
              <a:buFont typeface="LucidaGrande" charset="0"/>
              <a:buChar char="»"/>
              <a:defRPr sz="3400" b="0" i="0" kern="1200">
                <a:solidFill>
                  <a:schemeClr val="tx1"/>
                </a:solidFill>
                <a:latin typeface="+mn-lt"/>
                <a:ea typeface="Myriad Pro" charset="0"/>
                <a:cs typeface="Myriad Pro" charset="0"/>
              </a:defRPr>
            </a:lvl3pPr>
            <a:lvl4pPr marL="18288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4pPr>
            <a:lvl5pPr marL="22860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u="sng" dirty="0"/>
              <a:t>Recommendations </a:t>
            </a:r>
          </a:p>
          <a:p>
            <a:pPr>
              <a:buFont typeface="Arial" panose="020B0604020202020204" pitchFamily="34" charset="0"/>
              <a:buChar char="•"/>
            </a:pPr>
            <a:r>
              <a:rPr lang="en-US" dirty="0">
                <a:solidFill>
                  <a:srgbClr val="FF0000"/>
                </a:solidFill>
              </a:rPr>
              <a:t>Recommendation 1</a:t>
            </a:r>
          </a:p>
          <a:p>
            <a:pPr>
              <a:buFont typeface="Arial" panose="020B0604020202020204" pitchFamily="34" charset="0"/>
              <a:buChar char="•"/>
            </a:pPr>
            <a:r>
              <a:rPr lang="en-US" dirty="0">
                <a:solidFill>
                  <a:srgbClr val="FF0000"/>
                </a:solidFill>
              </a:rPr>
              <a:t>Recommendation 2</a:t>
            </a:r>
          </a:p>
          <a:p>
            <a:pPr>
              <a:buFont typeface="Arial" panose="020B0604020202020204" pitchFamily="34" charset="0"/>
              <a:buChar char="•"/>
            </a:pPr>
            <a:r>
              <a:rPr lang="en-US" dirty="0">
                <a:solidFill>
                  <a:srgbClr val="FF0000"/>
                </a:solidFill>
              </a:rPr>
              <a:t>Etc.</a:t>
            </a:r>
          </a:p>
        </p:txBody>
      </p:sp>
    </p:spTree>
    <p:extLst>
      <p:ext uri="{BB962C8B-B14F-4D97-AF65-F5344CB8AC3E}">
        <p14:creationId xmlns:p14="http://schemas.microsoft.com/office/powerpoint/2010/main" val="34014763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0" y="0"/>
            <a:ext cx="11158329" cy="1507572"/>
          </a:xfrm>
        </p:spPr>
        <p:txBody>
          <a:bodyPr>
            <a:noAutofit/>
          </a:bodyPr>
          <a:lstStyle/>
          <a:p>
            <a:r>
              <a:rPr lang="en-US" sz="3000" b="1" i="1" u="sng" dirty="0">
                <a:solidFill>
                  <a:schemeClr val="tx1"/>
                </a:solidFill>
              </a:rPr>
              <a:t>TPDG9:</a:t>
            </a:r>
            <a:r>
              <a:rPr lang="en-US" sz="3000" b="1" i="1" dirty="0">
                <a:solidFill>
                  <a:schemeClr val="tx1"/>
                </a:solidFill>
              </a:rPr>
              <a:t>  Breastfeeding training programs that are delivered by different entities through different modalities (e.g. face-to-face; on-line learning) are coordinated. </a:t>
            </a:r>
            <a:endParaRPr lang="en-US" sz="3000"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450574" y="1878634"/>
            <a:ext cx="11251096" cy="3997659"/>
          </a:xfrm>
        </p:spPr>
        <p:txBody>
          <a:bodyPr>
            <a:normAutofit fontScale="92500" lnSpcReduction="10000"/>
          </a:bodyPr>
          <a:lstStyle/>
          <a:p>
            <a:pPr marL="0" indent="0">
              <a:buNone/>
            </a:pPr>
            <a:r>
              <a:rPr lang="en-US" dirty="0"/>
              <a:t>Breastfeeding training programs can be delivered through different entities using different modalities, such as face-to-face “classroom” courses or on-line breastfeeding tutorial and courses.  It is essential that the breastfeeding training programs are coordinated to prevent redundancies and ensure the quality of the overall national training for breastfeeding.  These courses can be completed by different entities, however they should be integrated, registered, evaluated and/or certified in order to be coordinated. This benchmark assesses the level of coordination of all breastfeeding training programs within the country.</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51</a:t>
            </a:fld>
            <a:endParaRPr lang="en-US" dirty="0"/>
          </a:p>
        </p:txBody>
      </p:sp>
    </p:spTree>
    <p:extLst>
      <p:ext uri="{BB962C8B-B14F-4D97-AF65-F5344CB8AC3E}">
        <p14:creationId xmlns:p14="http://schemas.microsoft.com/office/powerpoint/2010/main" val="40840034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119271" y="-70620"/>
            <a:ext cx="10787268" cy="1448846"/>
          </a:xfrm>
        </p:spPr>
        <p:txBody>
          <a:bodyPr>
            <a:noAutofit/>
          </a:bodyPr>
          <a:lstStyle/>
          <a:p>
            <a:r>
              <a:rPr lang="en-US" sz="3000" b="1" i="1" u="sng" dirty="0">
                <a:solidFill>
                  <a:schemeClr val="tx1"/>
                </a:solidFill>
              </a:rPr>
              <a:t>TPDG9:</a:t>
            </a:r>
            <a:r>
              <a:rPr lang="en-US" sz="3000" b="1" i="1" dirty="0">
                <a:solidFill>
                  <a:schemeClr val="tx1"/>
                </a:solidFill>
              </a:rPr>
              <a:t>  Breastfeeding training programs that are delivered by different entities through different modalities (e.g. face-to-face; on-line learning) are coordinated. </a:t>
            </a:r>
            <a:endParaRPr lang="en-US" sz="30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746112"/>
            <a:ext cx="10548486" cy="3997659"/>
          </a:xfrm>
        </p:spPr>
        <p:txBody>
          <a:bodyPr>
            <a:normAutofit fontScale="92500" lnSpcReduction="20000"/>
          </a:bodyPr>
          <a:lstStyle/>
          <a:p>
            <a:pPr lvl="0"/>
            <a:r>
              <a:rPr lang="en-US" b="1" dirty="0"/>
              <a:t>No progress</a:t>
            </a:r>
            <a:r>
              <a:rPr lang="en-US" dirty="0"/>
              <a:t> has been made if there is no evidence of coordination.  </a:t>
            </a:r>
          </a:p>
          <a:p>
            <a:pPr lvl="0"/>
            <a:r>
              <a:rPr lang="en-US" b="1" dirty="0"/>
              <a:t>Minimal progress</a:t>
            </a:r>
            <a:r>
              <a:rPr lang="en-US" dirty="0"/>
              <a:t> has been made if there is some coordination but the majority of breastfeeding training programs are not included.  </a:t>
            </a:r>
          </a:p>
          <a:p>
            <a:pPr lvl="0"/>
            <a:r>
              <a:rPr lang="en-US" b="1" dirty="0"/>
              <a:t>Partial progress </a:t>
            </a:r>
            <a:r>
              <a:rPr lang="en-US" dirty="0"/>
              <a:t>has been made if between half and 75% of breastfeeding training programs are coordinated.  </a:t>
            </a:r>
          </a:p>
          <a:p>
            <a:pPr lvl="0"/>
            <a:r>
              <a:rPr lang="en-US" b="1" dirty="0"/>
              <a:t>Major progress</a:t>
            </a:r>
            <a:r>
              <a:rPr lang="en-US" dirty="0"/>
              <a:t> has been made if the great majority (&gt; 75%) of breastfeeding training programs are coordinated.</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52</a:t>
            </a:fld>
            <a:endParaRPr lang="en-US" dirty="0"/>
          </a:p>
        </p:txBody>
      </p:sp>
    </p:spTree>
    <p:extLst>
      <p:ext uri="{BB962C8B-B14F-4D97-AF65-F5344CB8AC3E}">
        <p14:creationId xmlns:p14="http://schemas.microsoft.com/office/powerpoint/2010/main" val="4178697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731B-AE40-44F8-AB20-CB010E333264}"/>
              </a:ext>
            </a:extLst>
          </p:cNvPr>
          <p:cNvSpPr>
            <a:spLocks noGrp="1"/>
          </p:cNvSpPr>
          <p:nvPr>
            <p:ph type="title"/>
          </p:nvPr>
        </p:nvSpPr>
        <p:spPr>
          <a:xfrm>
            <a:off x="410817" y="141415"/>
            <a:ext cx="9965217" cy="732154"/>
          </a:xfrm>
        </p:spPr>
        <p:txBody>
          <a:bodyPr>
            <a:normAutofit fontScale="90000"/>
          </a:bodyPr>
          <a:lstStyle/>
          <a:p>
            <a:r>
              <a:rPr lang="en-US" dirty="0"/>
              <a:t>TPDG9: Methodology used for data collection</a:t>
            </a:r>
          </a:p>
        </p:txBody>
      </p:sp>
      <p:sp>
        <p:nvSpPr>
          <p:cNvPr id="3" name="Content Placeholder 2">
            <a:extLst>
              <a:ext uri="{FF2B5EF4-FFF2-40B4-BE49-F238E27FC236}">
                <a16:creationId xmlns:a16="http://schemas.microsoft.com/office/drawing/2014/main" id="{8673792B-7FC3-4F81-9654-724F36467CF9}"/>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E.g. if it was an interview (who they interviewed and asked), a media study (what media they looked for and what keywords they searched for), a document review (what documents they reviewed)</a:t>
            </a:r>
          </a:p>
        </p:txBody>
      </p:sp>
      <p:sp>
        <p:nvSpPr>
          <p:cNvPr id="4" name="Date Placeholder 3">
            <a:extLst>
              <a:ext uri="{FF2B5EF4-FFF2-40B4-BE49-F238E27FC236}">
                <a16:creationId xmlns:a16="http://schemas.microsoft.com/office/drawing/2014/main" id="{DB15C914-7A6B-4517-AEC0-35225CF90368}"/>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9E15C5E0-1D2B-4743-A3CB-F76CDED0EB7D}"/>
              </a:ext>
            </a:extLst>
          </p:cNvPr>
          <p:cNvSpPr>
            <a:spLocks noGrp="1"/>
          </p:cNvSpPr>
          <p:nvPr>
            <p:ph type="sldNum" sz="quarter" idx="12"/>
          </p:nvPr>
        </p:nvSpPr>
        <p:spPr/>
        <p:txBody>
          <a:bodyPr/>
          <a:lstStyle/>
          <a:p>
            <a:fld id="{D28A7405-1AA8-4841-9E07-C00D5D730EC2}" type="slidenum">
              <a:rPr lang="en-US" smtClean="0"/>
              <a:pPr/>
              <a:t>53</a:t>
            </a:fld>
            <a:endParaRPr lang="en-US" dirty="0"/>
          </a:p>
        </p:txBody>
      </p:sp>
    </p:spTree>
    <p:extLst>
      <p:ext uri="{BB962C8B-B14F-4D97-AF65-F5344CB8AC3E}">
        <p14:creationId xmlns:p14="http://schemas.microsoft.com/office/powerpoint/2010/main" val="21160639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TPDG9: Findings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Summary of what was found from the data collected</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54</a:t>
            </a:fld>
            <a:endParaRPr lang="en-US" dirty="0"/>
          </a:p>
        </p:txBody>
      </p:sp>
    </p:spTree>
    <p:extLst>
      <p:ext uri="{BB962C8B-B14F-4D97-AF65-F5344CB8AC3E}">
        <p14:creationId xmlns:p14="http://schemas.microsoft.com/office/powerpoint/2010/main" val="24932112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6F9E3E-8920-434E-9DD2-829F85875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770" y="115266"/>
            <a:ext cx="10632030" cy="6858000"/>
          </a:xfrm>
          <a:prstGeom prst="rect">
            <a:avLst/>
          </a:prstGeom>
        </p:spPr>
      </p:pic>
      <p:sp>
        <p:nvSpPr>
          <p:cNvPr id="4" name="Slide Number Placeholder 3"/>
          <p:cNvSpPr>
            <a:spLocks noGrp="1"/>
          </p:cNvSpPr>
          <p:nvPr>
            <p:ph type="sldNum" sz="quarter" idx="12"/>
          </p:nvPr>
        </p:nvSpPr>
        <p:spPr/>
        <p:txBody>
          <a:bodyPr/>
          <a:lstStyle/>
          <a:p>
            <a:fld id="{77F7B353-C914-4745-90EB-3A5F71BBADAB}" type="slidenum">
              <a:rPr lang="en-US" smtClean="0"/>
              <a:t>55</a:t>
            </a:fld>
            <a:endParaRPr lang="en-US"/>
          </a:p>
        </p:txBody>
      </p:sp>
      <p:sp>
        <p:nvSpPr>
          <p:cNvPr id="2" name="Rectangle 1">
            <a:extLst>
              <a:ext uri="{FF2B5EF4-FFF2-40B4-BE49-F238E27FC236}">
                <a16:creationId xmlns:a16="http://schemas.microsoft.com/office/drawing/2014/main" id="{4F1EAD49-0311-4663-8C5D-FB09F3C568FA}"/>
              </a:ext>
            </a:extLst>
          </p:cNvPr>
          <p:cNvSpPr/>
          <p:nvPr/>
        </p:nvSpPr>
        <p:spPr>
          <a:xfrm>
            <a:off x="260848" y="248478"/>
            <a:ext cx="6308918" cy="1524000"/>
          </a:xfrm>
          <a:prstGeom prst="rect">
            <a:avLst/>
          </a:prstGeom>
          <a:solidFill>
            <a:srgbClr val="44536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TPDG9 Proposed Score: </a:t>
            </a:r>
            <a:r>
              <a:rPr lang="en-US" sz="3000" dirty="0">
                <a:solidFill>
                  <a:srgbClr val="FF0000"/>
                </a:solidFill>
              </a:rPr>
              <a:t>SCORE</a:t>
            </a:r>
            <a:r>
              <a:rPr lang="en-US" sz="3000" dirty="0"/>
              <a:t> </a:t>
            </a:r>
          </a:p>
        </p:txBody>
      </p:sp>
    </p:spTree>
    <p:extLst>
      <p:ext uri="{BB962C8B-B14F-4D97-AF65-F5344CB8AC3E}">
        <p14:creationId xmlns:p14="http://schemas.microsoft.com/office/powerpoint/2010/main" val="8949156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TPDG9: Gaps and recommendations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825625"/>
            <a:ext cx="4833730" cy="3997659"/>
          </a:xfrm>
        </p:spPr>
        <p:txBody>
          <a:bodyPr/>
          <a:lstStyle/>
          <a:p>
            <a:pPr marL="0" indent="0">
              <a:buNone/>
            </a:pPr>
            <a:r>
              <a:rPr lang="en-US" b="1" u="sng" dirty="0"/>
              <a:t>Gaps</a:t>
            </a:r>
            <a:r>
              <a:rPr lang="en-US" dirty="0"/>
              <a:t> </a:t>
            </a:r>
          </a:p>
          <a:p>
            <a:pPr>
              <a:buFont typeface="Arial" panose="020B0604020202020204" pitchFamily="34" charset="0"/>
              <a:buChar char="•"/>
            </a:pPr>
            <a:r>
              <a:rPr lang="en-US" dirty="0">
                <a:solidFill>
                  <a:srgbClr val="FF0000"/>
                </a:solidFill>
              </a:rPr>
              <a:t>Gap 1</a:t>
            </a:r>
          </a:p>
          <a:p>
            <a:pPr>
              <a:buFont typeface="Arial" panose="020B0604020202020204" pitchFamily="34" charset="0"/>
              <a:buChar char="•"/>
            </a:pPr>
            <a:r>
              <a:rPr lang="en-US" dirty="0">
                <a:solidFill>
                  <a:srgbClr val="FF0000"/>
                </a:solidFill>
              </a:rPr>
              <a:t>Gap 2</a:t>
            </a:r>
          </a:p>
          <a:p>
            <a:pPr>
              <a:buFont typeface="Arial" panose="020B0604020202020204" pitchFamily="34" charset="0"/>
              <a:buChar char="•"/>
            </a:pPr>
            <a:r>
              <a:rPr lang="en-US" dirty="0">
                <a:solidFill>
                  <a:srgbClr val="FF0000"/>
                </a:solidFill>
              </a:rPr>
              <a:t>Etc.</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56</a:t>
            </a:fld>
            <a:endParaRPr lang="en-US" dirty="0"/>
          </a:p>
        </p:txBody>
      </p:sp>
      <p:sp>
        <p:nvSpPr>
          <p:cNvPr id="6" name="Content Placeholder 2">
            <a:extLst>
              <a:ext uri="{FF2B5EF4-FFF2-40B4-BE49-F238E27FC236}">
                <a16:creationId xmlns:a16="http://schemas.microsoft.com/office/drawing/2014/main" id="{B9A9C12A-1DA4-449D-A07B-2BA2C09BE67F}"/>
              </a:ext>
            </a:extLst>
          </p:cNvPr>
          <p:cNvSpPr txBox="1">
            <a:spLocks/>
          </p:cNvSpPr>
          <p:nvPr/>
        </p:nvSpPr>
        <p:spPr>
          <a:xfrm>
            <a:off x="6093961" y="1825624"/>
            <a:ext cx="4833730" cy="399765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spcAft>
                <a:spcPts val="600"/>
              </a:spcAft>
              <a:buClr>
                <a:srgbClr val="B57BA8"/>
              </a:buClr>
              <a:buFont typeface=".LucidaGrandeUI" charset="0"/>
              <a:buChar char="▸"/>
              <a:defRPr sz="3400" b="0" i="0" kern="1200">
                <a:solidFill>
                  <a:schemeClr val="tx1"/>
                </a:solidFill>
                <a:latin typeface="+mn-lt"/>
                <a:ea typeface="Myriad Pro" charset="0"/>
                <a:cs typeface="Myriad Pro" charset="0"/>
              </a:defRPr>
            </a:lvl1pPr>
            <a:lvl2pPr marL="914400" indent="-274320" algn="l" defTabSz="914400" rtl="0" eaLnBrk="1" latinLnBrk="0" hangingPunct="1">
              <a:lnSpc>
                <a:spcPct val="90000"/>
              </a:lnSpc>
              <a:spcBef>
                <a:spcPts val="500"/>
              </a:spcBef>
              <a:spcAft>
                <a:spcPts val="600"/>
              </a:spcAft>
              <a:buClr>
                <a:srgbClr val="B57BA8"/>
              </a:buClr>
              <a:buSzPct val="100000"/>
              <a:buFont typeface=".AppleSystemUIFont" charset="-120"/>
              <a:buChar char="›"/>
              <a:defRPr sz="3400" b="0" i="0" kern="1200">
                <a:solidFill>
                  <a:schemeClr val="tx1"/>
                </a:solidFill>
                <a:latin typeface="+mn-lt"/>
                <a:ea typeface="Myriad Pro" charset="0"/>
                <a:cs typeface="Myriad Pro" charset="0"/>
              </a:defRPr>
            </a:lvl2pPr>
            <a:lvl3pPr marL="1371600" indent="-274320" algn="l" defTabSz="914400" rtl="0" eaLnBrk="1" latinLnBrk="0" hangingPunct="1">
              <a:lnSpc>
                <a:spcPct val="90000"/>
              </a:lnSpc>
              <a:spcBef>
                <a:spcPts val="500"/>
              </a:spcBef>
              <a:spcAft>
                <a:spcPts val="600"/>
              </a:spcAft>
              <a:buClr>
                <a:srgbClr val="B57BA8"/>
              </a:buClr>
              <a:buSzPct val="100000"/>
              <a:buFont typeface="LucidaGrande" charset="0"/>
              <a:buChar char="»"/>
              <a:defRPr sz="3400" b="0" i="0" kern="1200">
                <a:solidFill>
                  <a:schemeClr val="tx1"/>
                </a:solidFill>
                <a:latin typeface="+mn-lt"/>
                <a:ea typeface="Myriad Pro" charset="0"/>
                <a:cs typeface="Myriad Pro" charset="0"/>
              </a:defRPr>
            </a:lvl3pPr>
            <a:lvl4pPr marL="18288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4pPr>
            <a:lvl5pPr marL="22860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u="sng" dirty="0"/>
              <a:t>Recommendations </a:t>
            </a:r>
          </a:p>
          <a:p>
            <a:pPr>
              <a:buFont typeface="Arial" panose="020B0604020202020204" pitchFamily="34" charset="0"/>
              <a:buChar char="•"/>
            </a:pPr>
            <a:r>
              <a:rPr lang="en-US" dirty="0">
                <a:solidFill>
                  <a:srgbClr val="FF0000"/>
                </a:solidFill>
              </a:rPr>
              <a:t>Recommendation 1</a:t>
            </a:r>
          </a:p>
          <a:p>
            <a:pPr>
              <a:buFont typeface="Arial" panose="020B0604020202020204" pitchFamily="34" charset="0"/>
              <a:buChar char="•"/>
            </a:pPr>
            <a:r>
              <a:rPr lang="en-US" dirty="0">
                <a:solidFill>
                  <a:srgbClr val="FF0000"/>
                </a:solidFill>
              </a:rPr>
              <a:t>Recommendation 2</a:t>
            </a:r>
          </a:p>
          <a:p>
            <a:pPr>
              <a:buFont typeface="Arial" panose="020B0604020202020204" pitchFamily="34" charset="0"/>
              <a:buChar char="•"/>
            </a:pPr>
            <a:r>
              <a:rPr lang="en-US" dirty="0">
                <a:solidFill>
                  <a:srgbClr val="FF0000"/>
                </a:solidFill>
              </a:rPr>
              <a:t>Etc.</a:t>
            </a:r>
          </a:p>
        </p:txBody>
      </p:sp>
    </p:spTree>
    <p:extLst>
      <p:ext uri="{BB962C8B-B14F-4D97-AF65-F5344CB8AC3E}">
        <p14:creationId xmlns:p14="http://schemas.microsoft.com/office/powerpoint/2010/main" val="25773482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251791" y="-70621"/>
            <a:ext cx="10508973" cy="1578193"/>
          </a:xfrm>
        </p:spPr>
        <p:txBody>
          <a:bodyPr>
            <a:noAutofit/>
          </a:bodyPr>
          <a:lstStyle/>
          <a:p>
            <a:r>
              <a:rPr lang="en-US" sz="3500" b="1" i="1" u="sng" dirty="0">
                <a:solidFill>
                  <a:schemeClr val="tx1"/>
                </a:solidFill>
              </a:rPr>
              <a:t>TPDG10:</a:t>
            </a:r>
            <a:r>
              <a:rPr lang="en-US" sz="3500" b="1" i="1" dirty="0">
                <a:solidFill>
                  <a:schemeClr val="tx1"/>
                </a:solidFill>
              </a:rPr>
              <a:t>  Breastfeeding information and skills are integrated into related training programs (e.g. maternal and child health,</a:t>
            </a:r>
            <a:r>
              <a:rPr lang="en-US" sz="3500" dirty="0">
                <a:solidFill>
                  <a:schemeClr val="tx1"/>
                </a:solidFill>
              </a:rPr>
              <a:t> </a:t>
            </a:r>
            <a:r>
              <a:rPr lang="en-US" sz="3500" b="1" i="1" dirty="0" err="1">
                <a:solidFill>
                  <a:schemeClr val="tx1"/>
                </a:solidFill>
              </a:rPr>
              <a:t>IMCI</a:t>
            </a:r>
            <a:r>
              <a:rPr lang="en-US" sz="3500" b="1" i="1" dirty="0">
                <a:solidFill>
                  <a:schemeClr val="tx1"/>
                </a:solidFill>
              </a:rPr>
              <a:t>).</a:t>
            </a:r>
            <a:endParaRPr lang="en-US" sz="3500"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746112"/>
            <a:ext cx="10548486" cy="4376392"/>
          </a:xfrm>
        </p:spPr>
        <p:txBody>
          <a:bodyPr>
            <a:normAutofit fontScale="92500" lnSpcReduction="20000"/>
          </a:bodyPr>
          <a:lstStyle/>
          <a:p>
            <a:pPr marL="0" indent="0">
              <a:buNone/>
            </a:pPr>
            <a:r>
              <a:rPr lang="en-US" dirty="0"/>
              <a:t>The integration of breastfeeding information and skills into training programs for individuals working in related areas of maternal and child health is crucial to the scaling up of breastfeeding.  Health care providers working in related programs (e.g. such as those within maternal and child health; Integrated Management of Childhood Illness (</a:t>
            </a:r>
            <a:r>
              <a:rPr lang="en-US" dirty="0" err="1"/>
              <a:t>IMCI</a:t>
            </a:r>
            <a:r>
              <a:rPr lang="en-US" dirty="0"/>
              <a:t>); Ten Steps; the Supplemental Nutrition Program for Women, Infants, and Children (WIC)) should also be skilled in breastfeeding to facilitate provision of support and education to their clients as needed.  This benchmark assesses whether breastfeeding information and skills are integrated into related training programs and, if so, the breadth of coverage of that integration. </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57</a:t>
            </a:fld>
            <a:endParaRPr lang="en-US" dirty="0"/>
          </a:p>
        </p:txBody>
      </p:sp>
    </p:spTree>
    <p:extLst>
      <p:ext uri="{BB962C8B-B14F-4D97-AF65-F5344CB8AC3E}">
        <p14:creationId xmlns:p14="http://schemas.microsoft.com/office/powerpoint/2010/main" val="42049636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198783" y="-39757"/>
            <a:ext cx="10561981" cy="1603513"/>
          </a:xfrm>
        </p:spPr>
        <p:txBody>
          <a:bodyPr>
            <a:noAutofit/>
          </a:bodyPr>
          <a:lstStyle/>
          <a:p>
            <a:r>
              <a:rPr lang="en-US" sz="3500" b="1" i="1" u="sng" dirty="0">
                <a:solidFill>
                  <a:schemeClr val="tx1"/>
                </a:solidFill>
              </a:rPr>
              <a:t>TPDG10:</a:t>
            </a:r>
            <a:r>
              <a:rPr lang="en-US" sz="3500" b="1" i="1" dirty="0">
                <a:solidFill>
                  <a:schemeClr val="tx1"/>
                </a:solidFill>
              </a:rPr>
              <a:t>  Breastfeeding information and skills are integrated into related training programs (e.g. maternal and child health,</a:t>
            </a:r>
            <a:r>
              <a:rPr lang="en-US" sz="3500" dirty="0">
                <a:solidFill>
                  <a:schemeClr val="tx1"/>
                </a:solidFill>
              </a:rPr>
              <a:t> </a:t>
            </a:r>
            <a:r>
              <a:rPr lang="en-US" sz="3500" b="1" i="1" dirty="0" err="1">
                <a:solidFill>
                  <a:schemeClr val="tx1"/>
                </a:solidFill>
              </a:rPr>
              <a:t>IMCI</a:t>
            </a:r>
            <a:r>
              <a:rPr lang="en-US" sz="3500" b="1" i="1" dirty="0">
                <a:solidFill>
                  <a:schemeClr val="tx1"/>
                </a:solidFill>
              </a:rPr>
              <a:t>).</a:t>
            </a:r>
            <a:endParaRPr lang="en-US" sz="35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799121"/>
            <a:ext cx="10548486" cy="3997659"/>
          </a:xfrm>
        </p:spPr>
        <p:txBody>
          <a:bodyPr>
            <a:normAutofit fontScale="85000" lnSpcReduction="20000"/>
          </a:bodyPr>
          <a:lstStyle/>
          <a:p>
            <a:pPr lvl="0"/>
            <a:r>
              <a:rPr lang="en-US" b="1" dirty="0"/>
              <a:t>No progress</a:t>
            </a:r>
            <a:r>
              <a:rPr lang="en-US" dirty="0"/>
              <a:t> has been made if breastfeeding information/topics and skills are not integrated into related training programs.  </a:t>
            </a:r>
          </a:p>
          <a:p>
            <a:pPr lvl="0"/>
            <a:r>
              <a:rPr lang="en-US" b="1" dirty="0"/>
              <a:t>Minimal progress</a:t>
            </a:r>
            <a:r>
              <a:rPr lang="en-US" dirty="0"/>
              <a:t> has been made if breastfeeding information/topics and skills are integrated into some (i.e. less than 50%) related training programs.  </a:t>
            </a:r>
          </a:p>
          <a:p>
            <a:pPr lvl="0"/>
            <a:r>
              <a:rPr lang="en-US" b="1" dirty="0"/>
              <a:t>Partial progress</a:t>
            </a:r>
            <a:r>
              <a:rPr lang="en-US" dirty="0"/>
              <a:t> has been made if breastfeeding information/topics and skills are integrated into most (i.e. between 50% and 99%) related training programs.  </a:t>
            </a:r>
          </a:p>
          <a:p>
            <a:pPr lvl="0"/>
            <a:r>
              <a:rPr lang="en-US" b="1" dirty="0"/>
              <a:t>Major progress</a:t>
            </a:r>
            <a:r>
              <a:rPr lang="en-US" dirty="0"/>
              <a:t> has been made if breastfeeding information/topics and skills are integrated into all related training programs. </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58</a:t>
            </a:fld>
            <a:endParaRPr lang="en-US" dirty="0"/>
          </a:p>
        </p:txBody>
      </p:sp>
    </p:spTree>
    <p:extLst>
      <p:ext uri="{BB962C8B-B14F-4D97-AF65-F5344CB8AC3E}">
        <p14:creationId xmlns:p14="http://schemas.microsoft.com/office/powerpoint/2010/main" val="12819027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731B-AE40-44F8-AB20-CB010E333264}"/>
              </a:ext>
            </a:extLst>
          </p:cNvPr>
          <p:cNvSpPr>
            <a:spLocks noGrp="1"/>
          </p:cNvSpPr>
          <p:nvPr>
            <p:ph type="title"/>
          </p:nvPr>
        </p:nvSpPr>
        <p:spPr>
          <a:xfrm>
            <a:off x="410817" y="141415"/>
            <a:ext cx="9965217" cy="732154"/>
          </a:xfrm>
        </p:spPr>
        <p:txBody>
          <a:bodyPr>
            <a:normAutofit fontScale="90000"/>
          </a:bodyPr>
          <a:lstStyle/>
          <a:p>
            <a:r>
              <a:rPr lang="en-US" dirty="0"/>
              <a:t>TPDG10: Methodology used for data collection</a:t>
            </a:r>
          </a:p>
        </p:txBody>
      </p:sp>
      <p:sp>
        <p:nvSpPr>
          <p:cNvPr id="3" name="Content Placeholder 2">
            <a:extLst>
              <a:ext uri="{FF2B5EF4-FFF2-40B4-BE49-F238E27FC236}">
                <a16:creationId xmlns:a16="http://schemas.microsoft.com/office/drawing/2014/main" id="{8673792B-7FC3-4F81-9654-724F36467CF9}"/>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E.g. if it was an interview (who they interviewed and asked), a media study (what media they looked for and what keywords they searched for), a document review (what documents they reviewed)</a:t>
            </a:r>
          </a:p>
        </p:txBody>
      </p:sp>
      <p:sp>
        <p:nvSpPr>
          <p:cNvPr id="4" name="Date Placeholder 3">
            <a:extLst>
              <a:ext uri="{FF2B5EF4-FFF2-40B4-BE49-F238E27FC236}">
                <a16:creationId xmlns:a16="http://schemas.microsoft.com/office/drawing/2014/main" id="{DB15C914-7A6B-4517-AEC0-35225CF90368}"/>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9E15C5E0-1D2B-4743-A3CB-F76CDED0EB7D}"/>
              </a:ext>
            </a:extLst>
          </p:cNvPr>
          <p:cNvSpPr>
            <a:spLocks noGrp="1"/>
          </p:cNvSpPr>
          <p:nvPr>
            <p:ph type="sldNum" sz="quarter" idx="12"/>
          </p:nvPr>
        </p:nvSpPr>
        <p:spPr/>
        <p:txBody>
          <a:bodyPr/>
          <a:lstStyle/>
          <a:p>
            <a:fld id="{D28A7405-1AA8-4841-9E07-C00D5D730EC2}" type="slidenum">
              <a:rPr lang="en-US" smtClean="0"/>
              <a:pPr/>
              <a:t>59</a:t>
            </a:fld>
            <a:endParaRPr lang="en-US" dirty="0"/>
          </a:p>
        </p:txBody>
      </p:sp>
    </p:spTree>
    <p:extLst>
      <p:ext uri="{BB962C8B-B14F-4D97-AF65-F5344CB8AC3E}">
        <p14:creationId xmlns:p14="http://schemas.microsoft.com/office/powerpoint/2010/main" val="1834095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TPDG1: Findings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Summary of what was found from the data collected</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6</a:t>
            </a:fld>
            <a:endParaRPr lang="en-US" dirty="0"/>
          </a:p>
        </p:txBody>
      </p:sp>
    </p:spTree>
    <p:extLst>
      <p:ext uri="{BB962C8B-B14F-4D97-AF65-F5344CB8AC3E}">
        <p14:creationId xmlns:p14="http://schemas.microsoft.com/office/powerpoint/2010/main" val="36137455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TPDG10: Findings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Summary of what was found from the data collected</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60</a:t>
            </a:fld>
            <a:endParaRPr lang="en-US" dirty="0"/>
          </a:p>
        </p:txBody>
      </p:sp>
    </p:spTree>
    <p:extLst>
      <p:ext uri="{BB962C8B-B14F-4D97-AF65-F5344CB8AC3E}">
        <p14:creationId xmlns:p14="http://schemas.microsoft.com/office/powerpoint/2010/main" val="3939172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D21300-7837-4791-A9A2-831F18FF74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063" y="0"/>
            <a:ext cx="10632030" cy="6858000"/>
          </a:xfrm>
          <a:prstGeom prst="rect">
            <a:avLst/>
          </a:prstGeom>
        </p:spPr>
      </p:pic>
      <p:sp>
        <p:nvSpPr>
          <p:cNvPr id="4" name="Slide Number Placeholder 3"/>
          <p:cNvSpPr>
            <a:spLocks noGrp="1"/>
          </p:cNvSpPr>
          <p:nvPr>
            <p:ph type="sldNum" sz="quarter" idx="12"/>
          </p:nvPr>
        </p:nvSpPr>
        <p:spPr/>
        <p:txBody>
          <a:bodyPr/>
          <a:lstStyle/>
          <a:p>
            <a:fld id="{77F7B353-C914-4745-90EB-3A5F71BBADAB}" type="slidenum">
              <a:rPr lang="en-US" smtClean="0"/>
              <a:t>61</a:t>
            </a:fld>
            <a:endParaRPr lang="en-US"/>
          </a:p>
        </p:txBody>
      </p:sp>
      <p:sp>
        <p:nvSpPr>
          <p:cNvPr id="2" name="Rectangle 1">
            <a:extLst>
              <a:ext uri="{FF2B5EF4-FFF2-40B4-BE49-F238E27FC236}">
                <a16:creationId xmlns:a16="http://schemas.microsoft.com/office/drawing/2014/main" id="{4F1EAD49-0311-4663-8C5D-FB09F3C568FA}"/>
              </a:ext>
            </a:extLst>
          </p:cNvPr>
          <p:cNvSpPr/>
          <p:nvPr/>
        </p:nvSpPr>
        <p:spPr>
          <a:xfrm>
            <a:off x="260848" y="248478"/>
            <a:ext cx="6308918" cy="1524000"/>
          </a:xfrm>
          <a:prstGeom prst="rect">
            <a:avLst/>
          </a:prstGeom>
          <a:solidFill>
            <a:srgbClr val="44536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TPDG10 Proposed Score: </a:t>
            </a:r>
            <a:r>
              <a:rPr lang="en-US" sz="3000" dirty="0">
                <a:solidFill>
                  <a:srgbClr val="FF0000"/>
                </a:solidFill>
              </a:rPr>
              <a:t>SCORE</a:t>
            </a:r>
            <a:r>
              <a:rPr lang="en-US" sz="3000" dirty="0"/>
              <a:t> </a:t>
            </a:r>
          </a:p>
        </p:txBody>
      </p:sp>
    </p:spTree>
    <p:extLst>
      <p:ext uri="{BB962C8B-B14F-4D97-AF65-F5344CB8AC3E}">
        <p14:creationId xmlns:p14="http://schemas.microsoft.com/office/powerpoint/2010/main" val="17176558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TPDG10: Gaps and recommendations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825625"/>
            <a:ext cx="4833730" cy="3997659"/>
          </a:xfrm>
        </p:spPr>
        <p:txBody>
          <a:bodyPr/>
          <a:lstStyle/>
          <a:p>
            <a:pPr marL="0" indent="0">
              <a:buNone/>
            </a:pPr>
            <a:r>
              <a:rPr lang="en-US" b="1" u="sng" dirty="0"/>
              <a:t>Gaps</a:t>
            </a:r>
            <a:r>
              <a:rPr lang="en-US" dirty="0"/>
              <a:t> </a:t>
            </a:r>
          </a:p>
          <a:p>
            <a:pPr>
              <a:buFont typeface="Arial" panose="020B0604020202020204" pitchFamily="34" charset="0"/>
              <a:buChar char="•"/>
            </a:pPr>
            <a:r>
              <a:rPr lang="en-US" dirty="0">
                <a:solidFill>
                  <a:srgbClr val="FF0000"/>
                </a:solidFill>
              </a:rPr>
              <a:t>Gap 1</a:t>
            </a:r>
          </a:p>
          <a:p>
            <a:pPr>
              <a:buFont typeface="Arial" panose="020B0604020202020204" pitchFamily="34" charset="0"/>
              <a:buChar char="•"/>
            </a:pPr>
            <a:r>
              <a:rPr lang="en-US" dirty="0">
                <a:solidFill>
                  <a:srgbClr val="FF0000"/>
                </a:solidFill>
              </a:rPr>
              <a:t>Gap 2</a:t>
            </a:r>
          </a:p>
          <a:p>
            <a:pPr>
              <a:buFont typeface="Arial" panose="020B0604020202020204" pitchFamily="34" charset="0"/>
              <a:buChar char="•"/>
            </a:pPr>
            <a:r>
              <a:rPr lang="en-US" dirty="0">
                <a:solidFill>
                  <a:srgbClr val="FF0000"/>
                </a:solidFill>
              </a:rPr>
              <a:t>Etc.</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62</a:t>
            </a:fld>
            <a:endParaRPr lang="en-US" dirty="0"/>
          </a:p>
        </p:txBody>
      </p:sp>
      <p:sp>
        <p:nvSpPr>
          <p:cNvPr id="6" name="Content Placeholder 2">
            <a:extLst>
              <a:ext uri="{FF2B5EF4-FFF2-40B4-BE49-F238E27FC236}">
                <a16:creationId xmlns:a16="http://schemas.microsoft.com/office/drawing/2014/main" id="{B9A9C12A-1DA4-449D-A07B-2BA2C09BE67F}"/>
              </a:ext>
            </a:extLst>
          </p:cNvPr>
          <p:cNvSpPr txBox="1">
            <a:spLocks/>
          </p:cNvSpPr>
          <p:nvPr/>
        </p:nvSpPr>
        <p:spPr>
          <a:xfrm>
            <a:off x="6093961" y="1825624"/>
            <a:ext cx="4833730" cy="399765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spcAft>
                <a:spcPts val="600"/>
              </a:spcAft>
              <a:buClr>
                <a:srgbClr val="B57BA8"/>
              </a:buClr>
              <a:buFont typeface=".LucidaGrandeUI" charset="0"/>
              <a:buChar char="▸"/>
              <a:defRPr sz="3400" b="0" i="0" kern="1200">
                <a:solidFill>
                  <a:schemeClr val="tx1"/>
                </a:solidFill>
                <a:latin typeface="+mn-lt"/>
                <a:ea typeface="Myriad Pro" charset="0"/>
                <a:cs typeface="Myriad Pro" charset="0"/>
              </a:defRPr>
            </a:lvl1pPr>
            <a:lvl2pPr marL="914400" indent="-274320" algn="l" defTabSz="914400" rtl="0" eaLnBrk="1" latinLnBrk="0" hangingPunct="1">
              <a:lnSpc>
                <a:spcPct val="90000"/>
              </a:lnSpc>
              <a:spcBef>
                <a:spcPts val="500"/>
              </a:spcBef>
              <a:spcAft>
                <a:spcPts val="600"/>
              </a:spcAft>
              <a:buClr>
                <a:srgbClr val="B57BA8"/>
              </a:buClr>
              <a:buSzPct val="100000"/>
              <a:buFont typeface=".AppleSystemUIFont" charset="-120"/>
              <a:buChar char="›"/>
              <a:defRPr sz="3400" b="0" i="0" kern="1200">
                <a:solidFill>
                  <a:schemeClr val="tx1"/>
                </a:solidFill>
                <a:latin typeface="+mn-lt"/>
                <a:ea typeface="Myriad Pro" charset="0"/>
                <a:cs typeface="Myriad Pro" charset="0"/>
              </a:defRPr>
            </a:lvl2pPr>
            <a:lvl3pPr marL="1371600" indent="-274320" algn="l" defTabSz="914400" rtl="0" eaLnBrk="1" latinLnBrk="0" hangingPunct="1">
              <a:lnSpc>
                <a:spcPct val="90000"/>
              </a:lnSpc>
              <a:spcBef>
                <a:spcPts val="500"/>
              </a:spcBef>
              <a:spcAft>
                <a:spcPts val="600"/>
              </a:spcAft>
              <a:buClr>
                <a:srgbClr val="B57BA8"/>
              </a:buClr>
              <a:buSzPct val="100000"/>
              <a:buFont typeface="LucidaGrande" charset="0"/>
              <a:buChar char="»"/>
              <a:defRPr sz="3400" b="0" i="0" kern="1200">
                <a:solidFill>
                  <a:schemeClr val="tx1"/>
                </a:solidFill>
                <a:latin typeface="+mn-lt"/>
                <a:ea typeface="Myriad Pro" charset="0"/>
                <a:cs typeface="Myriad Pro" charset="0"/>
              </a:defRPr>
            </a:lvl3pPr>
            <a:lvl4pPr marL="18288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4pPr>
            <a:lvl5pPr marL="22860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u="sng" dirty="0"/>
              <a:t>Recommendations </a:t>
            </a:r>
          </a:p>
          <a:p>
            <a:pPr>
              <a:buFont typeface="Arial" panose="020B0604020202020204" pitchFamily="34" charset="0"/>
              <a:buChar char="•"/>
            </a:pPr>
            <a:r>
              <a:rPr lang="en-US" dirty="0">
                <a:solidFill>
                  <a:srgbClr val="FF0000"/>
                </a:solidFill>
              </a:rPr>
              <a:t>Recommendation 1</a:t>
            </a:r>
          </a:p>
          <a:p>
            <a:pPr>
              <a:buFont typeface="Arial" panose="020B0604020202020204" pitchFamily="34" charset="0"/>
              <a:buChar char="•"/>
            </a:pPr>
            <a:r>
              <a:rPr lang="en-US" dirty="0">
                <a:solidFill>
                  <a:srgbClr val="FF0000"/>
                </a:solidFill>
              </a:rPr>
              <a:t>Recommendation 2</a:t>
            </a:r>
          </a:p>
          <a:p>
            <a:pPr>
              <a:buFont typeface="Arial" panose="020B0604020202020204" pitchFamily="34" charset="0"/>
              <a:buChar char="•"/>
            </a:pPr>
            <a:r>
              <a:rPr lang="en-US" dirty="0">
                <a:solidFill>
                  <a:srgbClr val="FF0000"/>
                </a:solidFill>
              </a:rPr>
              <a:t>Etc.</a:t>
            </a:r>
          </a:p>
        </p:txBody>
      </p:sp>
    </p:spTree>
    <p:extLst>
      <p:ext uri="{BB962C8B-B14F-4D97-AF65-F5344CB8AC3E}">
        <p14:creationId xmlns:p14="http://schemas.microsoft.com/office/powerpoint/2010/main" val="1114832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1" y="1"/>
            <a:ext cx="10760764" cy="1378226"/>
          </a:xfrm>
        </p:spPr>
        <p:txBody>
          <a:bodyPr>
            <a:noAutofit/>
          </a:bodyPr>
          <a:lstStyle/>
          <a:p>
            <a:r>
              <a:rPr lang="en-US" sz="3000" b="1" i="1" u="sng" dirty="0">
                <a:solidFill>
                  <a:schemeClr val="tx1"/>
                </a:solidFill>
              </a:rPr>
              <a:t>TPDG11:</a:t>
            </a:r>
            <a:r>
              <a:rPr lang="en-US" sz="3000" b="1" i="1" dirty="0">
                <a:solidFill>
                  <a:schemeClr val="tx1"/>
                </a:solidFill>
              </a:rPr>
              <a:t>  National standards and guidelines for breastfeeding promotion and support have been developed and disseminated to all facilities and personnel providing maternity and newborn care.</a:t>
            </a:r>
            <a:endParaRPr lang="en-US" sz="3000"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507573"/>
            <a:ext cx="10548486" cy="3997659"/>
          </a:xfrm>
        </p:spPr>
        <p:txBody>
          <a:bodyPr>
            <a:normAutofit fontScale="92500" lnSpcReduction="10000"/>
          </a:bodyPr>
          <a:lstStyle/>
          <a:p>
            <a:pPr marL="0" indent="0">
              <a:buNone/>
            </a:pPr>
            <a:r>
              <a:rPr lang="en-US" dirty="0"/>
              <a:t>Breastfeeding promotion and support standards and guidelines need to be developed and disseminated to ensure delivery of high quality breastfeeding care within facilities providing maternity and newborn care.  Breastfeeding standards and guidelines can be developed and disseminated as an individual guideline or can also be included in maternity and/or child health materials (for example, young child feeding guidelines, child health guidelines).  This benchmark measures the availability and coverage of breastfeeding promotion and support standards and guidelines. </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63</a:t>
            </a:fld>
            <a:endParaRPr lang="en-US" dirty="0"/>
          </a:p>
        </p:txBody>
      </p:sp>
    </p:spTree>
    <p:extLst>
      <p:ext uri="{BB962C8B-B14F-4D97-AF65-F5344CB8AC3E}">
        <p14:creationId xmlns:p14="http://schemas.microsoft.com/office/powerpoint/2010/main" val="19218985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0" y="198782"/>
            <a:ext cx="10946295" cy="901147"/>
          </a:xfrm>
        </p:spPr>
        <p:txBody>
          <a:bodyPr>
            <a:noAutofit/>
          </a:bodyPr>
          <a:lstStyle/>
          <a:p>
            <a:r>
              <a:rPr lang="en-US" sz="3000" b="1" i="1" u="sng" dirty="0">
                <a:solidFill>
                  <a:schemeClr val="tx1"/>
                </a:solidFill>
              </a:rPr>
              <a:t>TPDG11:</a:t>
            </a:r>
            <a:r>
              <a:rPr lang="en-US" sz="3000" b="1" i="1" dirty="0">
                <a:solidFill>
                  <a:schemeClr val="tx1"/>
                </a:solidFill>
              </a:rPr>
              <a:t>  National standards and guidelines for breastfeeding promotion and support have been developed and disseminated to all facilities and personnel providing maternity and newborn care.</a:t>
            </a:r>
            <a:endParaRPr lang="en-US" sz="30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397565" y="1762539"/>
            <a:ext cx="10989121" cy="4426226"/>
          </a:xfrm>
        </p:spPr>
        <p:txBody>
          <a:bodyPr>
            <a:normAutofit fontScale="77500" lnSpcReduction="20000"/>
          </a:bodyPr>
          <a:lstStyle/>
          <a:p>
            <a:pPr lvl="0"/>
            <a:r>
              <a:rPr lang="en-US" b="1" dirty="0"/>
              <a:t>No progress</a:t>
            </a:r>
            <a:r>
              <a:rPr lang="en-US" dirty="0"/>
              <a:t> has been made if standards and guidelines for breastfeeding promotion and support have not been developed. </a:t>
            </a:r>
          </a:p>
          <a:p>
            <a:pPr lvl="0"/>
            <a:r>
              <a:rPr lang="en-US" b="1" dirty="0"/>
              <a:t>Minimal progress</a:t>
            </a:r>
            <a:r>
              <a:rPr lang="en-US" dirty="0"/>
              <a:t> has been made if standards and guidelines for breastfeeding promotion and support have been developed but they have not been disseminated to any facilities and personnel providing maternity care.  </a:t>
            </a:r>
          </a:p>
          <a:p>
            <a:pPr lvl="0"/>
            <a:r>
              <a:rPr lang="en-US" b="1" dirty="0"/>
              <a:t>Partial progress</a:t>
            </a:r>
            <a:r>
              <a:rPr lang="en-US" dirty="0"/>
              <a:t> has been made if standards and guidelines for breastfeeding promotion and support have been developed and disseminated to some facilities and personnel providing maternity care.  </a:t>
            </a:r>
          </a:p>
          <a:p>
            <a:pPr lvl="0"/>
            <a:r>
              <a:rPr lang="en-US" b="1" dirty="0"/>
              <a:t>Major progress</a:t>
            </a:r>
            <a:r>
              <a:rPr lang="en-US" dirty="0"/>
              <a:t> has been made if standards and guidelines for breastfeeding promotion and support have been developed and disseminated to all facilities and personnel providing maternity care.</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64</a:t>
            </a:fld>
            <a:endParaRPr lang="en-US" dirty="0"/>
          </a:p>
        </p:txBody>
      </p:sp>
    </p:spTree>
    <p:extLst>
      <p:ext uri="{BB962C8B-B14F-4D97-AF65-F5344CB8AC3E}">
        <p14:creationId xmlns:p14="http://schemas.microsoft.com/office/powerpoint/2010/main" val="27432028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731B-AE40-44F8-AB20-CB010E333264}"/>
              </a:ext>
            </a:extLst>
          </p:cNvPr>
          <p:cNvSpPr>
            <a:spLocks noGrp="1"/>
          </p:cNvSpPr>
          <p:nvPr>
            <p:ph type="title"/>
          </p:nvPr>
        </p:nvSpPr>
        <p:spPr>
          <a:xfrm>
            <a:off x="410817" y="141415"/>
            <a:ext cx="9965217" cy="732154"/>
          </a:xfrm>
        </p:spPr>
        <p:txBody>
          <a:bodyPr>
            <a:normAutofit fontScale="90000"/>
          </a:bodyPr>
          <a:lstStyle/>
          <a:p>
            <a:r>
              <a:rPr lang="en-US" dirty="0"/>
              <a:t>TPDG11: Methodology used for data collection</a:t>
            </a:r>
          </a:p>
        </p:txBody>
      </p:sp>
      <p:sp>
        <p:nvSpPr>
          <p:cNvPr id="3" name="Content Placeholder 2">
            <a:extLst>
              <a:ext uri="{FF2B5EF4-FFF2-40B4-BE49-F238E27FC236}">
                <a16:creationId xmlns:a16="http://schemas.microsoft.com/office/drawing/2014/main" id="{8673792B-7FC3-4F81-9654-724F36467CF9}"/>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E.g. if it was an interview (who they interviewed and asked), a media study (what media they looked for and what keywords they searched for), a document review (what documents they reviewed)</a:t>
            </a:r>
          </a:p>
        </p:txBody>
      </p:sp>
      <p:sp>
        <p:nvSpPr>
          <p:cNvPr id="4" name="Date Placeholder 3">
            <a:extLst>
              <a:ext uri="{FF2B5EF4-FFF2-40B4-BE49-F238E27FC236}">
                <a16:creationId xmlns:a16="http://schemas.microsoft.com/office/drawing/2014/main" id="{DB15C914-7A6B-4517-AEC0-35225CF90368}"/>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9E15C5E0-1D2B-4743-A3CB-F76CDED0EB7D}"/>
              </a:ext>
            </a:extLst>
          </p:cNvPr>
          <p:cNvSpPr>
            <a:spLocks noGrp="1"/>
          </p:cNvSpPr>
          <p:nvPr>
            <p:ph type="sldNum" sz="quarter" idx="12"/>
          </p:nvPr>
        </p:nvSpPr>
        <p:spPr/>
        <p:txBody>
          <a:bodyPr/>
          <a:lstStyle/>
          <a:p>
            <a:fld id="{D28A7405-1AA8-4841-9E07-C00D5D730EC2}" type="slidenum">
              <a:rPr lang="en-US" smtClean="0"/>
              <a:pPr/>
              <a:t>65</a:t>
            </a:fld>
            <a:endParaRPr lang="en-US" dirty="0"/>
          </a:p>
        </p:txBody>
      </p:sp>
    </p:spTree>
    <p:extLst>
      <p:ext uri="{BB962C8B-B14F-4D97-AF65-F5344CB8AC3E}">
        <p14:creationId xmlns:p14="http://schemas.microsoft.com/office/powerpoint/2010/main" val="9055714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TPDG11: Findings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Summary of what was found from the data collected</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66</a:t>
            </a:fld>
            <a:endParaRPr lang="en-US" dirty="0"/>
          </a:p>
        </p:txBody>
      </p:sp>
    </p:spTree>
    <p:extLst>
      <p:ext uri="{BB962C8B-B14F-4D97-AF65-F5344CB8AC3E}">
        <p14:creationId xmlns:p14="http://schemas.microsoft.com/office/powerpoint/2010/main" val="9859736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D9B7D2-C5D2-487A-9399-C1A49B8F4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985" y="0"/>
            <a:ext cx="10632030" cy="6858000"/>
          </a:xfrm>
          <a:prstGeom prst="rect">
            <a:avLst/>
          </a:prstGeom>
        </p:spPr>
      </p:pic>
      <p:sp>
        <p:nvSpPr>
          <p:cNvPr id="4" name="Slide Number Placeholder 3"/>
          <p:cNvSpPr>
            <a:spLocks noGrp="1"/>
          </p:cNvSpPr>
          <p:nvPr>
            <p:ph type="sldNum" sz="quarter" idx="12"/>
          </p:nvPr>
        </p:nvSpPr>
        <p:spPr/>
        <p:txBody>
          <a:bodyPr/>
          <a:lstStyle/>
          <a:p>
            <a:fld id="{77F7B353-C914-4745-90EB-3A5F71BBADAB}" type="slidenum">
              <a:rPr lang="en-US" smtClean="0"/>
              <a:t>67</a:t>
            </a:fld>
            <a:endParaRPr lang="en-US"/>
          </a:p>
        </p:txBody>
      </p:sp>
      <p:sp>
        <p:nvSpPr>
          <p:cNvPr id="2" name="Rectangle 1">
            <a:extLst>
              <a:ext uri="{FF2B5EF4-FFF2-40B4-BE49-F238E27FC236}">
                <a16:creationId xmlns:a16="http://schemas.microsoft.com/office/drawing/2014/main" id="{4F1EAD49-0311-4663-8C5D-FB09F3C568FA}"/>
              </a:ext>
            </a:extLst>
          </p:cNvPr>
          <p:cNvSpPr/>
          <p:nvPr/>
        </p:nvSpPr>
        <p:spPr>
          <a:xfrm>
            <a:off x="260848" y="248478"/>
            <a:ext cx="6308918" cy="1524000"/>
          </a:xfrm>
          <a:prstGeom prst="rect">
            <a:avLst/>
          </a:prstGeom>
          <a:solidFill>
            <a:srgbClr val="44536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TPDG11 Proposed Score: </a:t>
            </a:r>
            <a:r>
              <a:rPr lang="en-US" sz="3000" dirty="0">
                <a:solidFill>
                  <a:srgbClr val="FF0000"/>
                </a:solidFill>
              </a:rPr>
              <a:t>SCORE</a:t>
            </a:r>
            <a:r>
              <a:rPr lang="en-US" sz="3000" dirty="0"/>
              <a:t> </a:t>
            </a:r>
          </a:p>
        </p:txBody>
      </p:sp>
    </p:spTree>
    <p:extLst>
      <p:ext uri="{BB962C8B-B14F-4D97-AF65-F5344CB8AC3E}">
        <p14:creationId xmlns:p14="http://schemas.microsoft.com/office/powerpoint/2010/main" val="14109257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TPDG11: Gaps and recommendations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825625"/>
            <a:ext cx="4833730" cy="3997659"/>
          </a:xfrm>
        </p:spPr>
        <p:txBody>
          <a:bodyPr/>
          <a:lstStyle/>
          <a:p>
            <a:pPr marL="0" indent="0">
              <a:buNone/>
            </a:pPr>
            <a:r>
              <a:rPr lang="en-US" b="1" u="sng" dirty="0"/>
              <a:t>Gaps</a:t>
            </a:r>
            <a:r>
              <a:rPr lang="en-US" dirty="0"/>
              <a:t> </a:t>
            </a:r>
          </a:p>
          <a:p>
            <a:pPr>
              <a:buFont typeface="Arial" panose="020B0604020202020204" pitchFamily="34" charset="0"/>
              <a:buChar char="•"/>
            </a:pPr>
            <a:r>
              <a:rPr lang="en-US" dirty="0">
                <a:solidFill>
                  <a:srgbClr val="FF0000"/>
                </a:solidFill>
              </a:rPr>
              <a:t>Gap 1</a:t>
            </a:r>
          </a:p>
          <a:p>
            <a:pPr>
              <a:buFont typeface="Arial" panose="020B0604020202020204" pitchFamily="34" charset="0"/>
              <a:buChar char="•"/>
            </a:pPr>
            <a:r>
              <a:rPr lang="en-US" dirty="0">
                <a:solidFill>
                  <a:srgbClr val="FF0000"/>
                </a:solidFill>
              </a:rPr>
              <a:t>Gap 2</a:t>
            </a:r>
          </a:p>
          <a:p>
            <a:pPr>
              <a:buFont typeface="Arial" panose="020B0604020202020204" pitchFamily="34" charset="0"/>
              <a:buChar char="•"/>
            </a:pPr>
            <a:r>
              <a:rPr lang="en-US" dirty="0">
                <a:solidFill>
                  <a:srgbClr val="FF0000"/>
                </a:solidFill>
              </a:rPr>
              <a:t>Etc.</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68</a:t>
            </a:fld>
            <a:endParaRPr lang="en-US" dirty="0"/>
          </a:p>
        </p:txBody>
      </p:sp>
      <p:sp>
        <p:nvSpPr>
          <p:cNvPr id="6" name="Content Placeholder 2">
            <a:extLst>
              <a:ext uri="{FF2B5EF4-FFF2-40B4-BE49-F238E27FC236}">
                <a16:creationId xmlns:a16="http://schemas.microsoft.com/office/drawing/2014/main" id="{B9A9C12A-1DA4-449D-A07B-2BA2C09BE67F}"/>
              </a:ext>
            </a:extLst>
          </p:cNvPr>
          <p:cNvSpPr txBox="1">
            <a:spLocks/>
          </p:cNvSpPr>
          <p:nvPr/>
        </p:nvSpPr>
        <p:spPr>
          <a:xfrm>
            <a:off x="6093961" y="1825624"/>
            <a:ext cx="4833730" cy="399765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spcAft>
                <a:spcPts val="600"/>
              </a:spcAft>
              <a:buClr>
                <a:srgbClr val="B57BA8"/>
              </a:buClr>
              <a:buFont typeface=".LucidaGrandeUI" charset="0"/>
              <a:buChar char="▸"/>
              <a:defRPr sz="3400" b="0" i="0" kern="1200">
                <a:solidFill>
                  <a:schemeClr val="tx1"/>
                </a:solidFill>
                <a:latin typeface="+mn-lt"/>
                <a:ea typeface="Myriad Pro" charset="0"/>
                <a:cs typeface="Myriad Pro" charset="0"/>
              </a:defRPr>
            </a:lvl1pPr>
            <a:lvl2pPr marL="914400" indent="-274320" algn="l" defTabSz="914400" rtl="0" eaLnBrk="1" latinLnBrk="0" hangingPunct="1">
              <a:lnSpc>
                <a:spcPct val="90000"/>
              </a:lnSpc>
              <a:spcBef>
                <a:spcPts val="500"/>
              </a:spcBef>
              <a:spcAft>
                <a:spcPts val="600"/>
              </a:spcAft>
              <a:buClr>
                <a:srgbClr val="B57BA8"/>
              </a:buClr>
              <a:buSzPct val="100000"/>
              <a:buFont typeface=".AppleSystemUIFont" charset="-120"/>
              <a:buChar char="›"/>
              <a:defRPr sz="3400" b="0" i="0" kern="1200">
                <a:solidFill>
                  <a:schemeClr val="tx1"/>
                </a:solidFill>
                <a:latin typeface="+mn-lt"/>
                <a:ea typeface="Myriad Pro" charset="0"/>
                <a:cs typeface="Myriad Pro" charset="0"/>
              </a:defRPr>
            </a:lvl2pPr>
            <a:lvl3pPr marL="1371600" indent="-274320" algn="l" defTabSz="914400" rtl="0" eaLnBrk="1" latinLnBrk="0" hangingPunct="1">
              <a:lnSpc>
                <a:spcPct val="90000"/>
              </a:lnSpc>
              <a:spcBef>
                <a:spcPts val="500"/>
              </a:spcBef>
              <a:spcAft>
                <a:spcPts val="600"/>
              </a:spcAft>
              <a:buClr>
                <a:srgbClr val="B57BA8"/>
              </a:buClr>
              <a:buSzPct val="100000"/>
              <a:buFont typeface="LucidaGrande" charset="0"/>
              <a:buChar char="»"/>
              <a:defRPr sz="3400" b="0" i="0" kern="1200">
                <a:solidFill>
                  <a:schemeClr val="tx1"/>
                </a:solidFill>
                <a:latin typeface="+mn-lt"/>
                <a:ea typeface="Myriad Pro" charset="0"/>
                <a:cs typeface="Myriad Pro" charset="0"/>
              </a:defRPr>
            </a:lvl3pPr>
            <a:lvl4pPr marL="18288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4pPr>
            <a:lvl5pPr marL="22860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u="sng" dirty="0"/>
              <a:t>Recommendations </a:t>
            </a:r>
          </a:p>
          <a:p>
            <a:pPr>
              <a:buFont typeface="Arial" panose="020B0604020202020204" pitchFamily="34" charset="0"/>
              <a:buChar char="•"/>
            </a:pPr>
            <a:r>
              <a:rPr lang="en-US" dirty="0">
                <a:solidFill>
                  <a:srgbClr val="FF0000"/>
                </a:solidFill>
              </a:rPr>
              <a:t>Recommendation 1</a:t>
            </a:r>
          </a:p>
          <a:p>
            <a:pPr>
              <a:buFont typeface="Arial" panose="020B0604020202020204" pitchFamily="34" charset="0"/>
              <a:buChar char="•"/>
            </a:pPr>
            <a:r>
              <a:rPr lang="en-US" dirty="0">
                <a:solidFill>
                  <a:srgbClr val="FF0000"/>
                </a:solidFill>
              </a:rPr>
              <a:t>Recommendation 2</a:t>
            </a:r>
          </a:p>
          <a:p>
            <a:pPr>
              <a:buFont typeface="Arial" panose="020B0604020202020204" pitchFamily="34" charset="0"/>
              <a:buChar char="•"/>
            </a:pPr>
            <a:r>
              <a:rPr lang="en-US" dirty="0">
                <a:solidFill>
                  <a:srgbClr val="FF0000"/>
                </a:solidFill>
              </a:rPr>
              <a:t>Etc.</a:t>
            </a:r>
          </a:p>
        </p:txBody>
      </p:sp>
    </p:spTree>
    <p:extLst>
      <p:ext uri="{BB962C8B-B14F-4D97-AF65-F5344CB8AC3E}">
        <p14:creationId xmlns:p14="http://schemas.microsoft.com/office/powerpoint/2010/main" val="14277927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450573" y="-70620"/>
            <a:ext cx="10310191" cy="1170550"/>
          </a:xfrm>
        </p:spPr>
        <p:txBody>
          <a:bodyPr>
            <a:normAutofit fontScale="90000"/>
          </a:bodyPr>
          <a:lstStyle/>
          <a:p>
            <a:r>
              <a:rPr lang="en-US" b="1" i="1" u="sng" dirty="0">
                <a:solidFill>
                  <a:schemeClr val="tx1"/>
                </a:solidFill>
              </a:rPr>
              <a:t>TPDG12:</a:t>
            </a:r>
            <a:r>
              <a:rPr lang="en-US" dirty="0">
                <a:solidFill>
                  <a:schemeClr val="tx1"/>
                </a:solidFill>
              </a:rPr>
              <a:t>  </a:t>
            </a:r>
            <a:r>
              <a:rPr lang="en-US" b="1" i="1" dirty="0">
                <a:solidFill>
                  <a:schemeClr val="tx1"/>
                </a:solidFill>
              </a:rPr>
              <a:t>Assessment systems are in place for designating </a:t>
            </a:r>
            <a:r>
              <a:rPr lang="en-US" b="1" i="1" dirty="0" err="1">
                <a:solidFill>
                  <a:schemeClr val="tx1"/>
                </a:solidFill>
              </a:rPr>
              <a:t>BFHI</a:t>
            </a:r>
            <a:r>
              <a:rPr lang="en-US" b="1" i="1" dirty="0">
                <a:solidFill>
                  <a:schemeClr val="tx1"/>
                </a:solidFill>
              </a:rPr>
              <a:t>/Ten Steps facilities.</a:t>
            </a:r>
            <a:endParaRPr lang="en-US"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507573"/>
            <a:ext cx="10548486" cy="3997659"/>
          </a:xfrm>
        </p:spPr>
        <p:txBody>
          <a:bodyPr>
            <a:normAutofit fontScale="92500"/>
          </a:bodyPr>
          <a:lstStyle/>
          <a:p>
            <a:pPr marL="0" indent="0">
              <a:buNone/>
            </a:pPr>
            <a:r>
              <a:rPr lang="en-US" dirty="0"/>
              <a:t>This benchmark measures if assessment systems are in place for designating facilities as </a:t>
            </a:r>
            <a:r>
              <a:rPr lang="en-US" dirty="0" err="1"/>
              <a:t>BFHI</a:t>
            </a:r>
            <a:r>
              <a:rPr lang="en-US" dirty="0"/>
              <a:t>/Ten Steps.  Designating facilities as </a:t>
            </a:r>
            <a:r>
              <a:rPr lang="en-US" dirty="0" err="1"/>
              <a:t>BFHI</a:t>
            </a:r>
            <a:r>
              <a:rPr lang="en-US" dirty="0"/>
              <a:t>/Ten Steps certifies that these facilities have completed the steps required to become “Baby-Friendly”, indicating that those facilities protect, promote and support breastfeeding following the Ten Steps.  These assessment systems must be based on the same criteria as the </a:t>
            </a:r>
            <a:r>
              <a:rPr lang="en-US" dirty="0" err="1"/>
              <a:t>BFHI</a:t>
            </a:r>
            <a:r>
              <a:rPr lang="en-US" dirty="0"/>
              <a:t> UNICEF/WHO global criteria and must be incorporated into the national plan to have maximum effectiveness.</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69</a:t>
            </a:fld>
            <a:endParaRPr lang="en-US" dirty="0"/>
          </a:p>
        </p:txBody>
      </p:sp>
    </p:spTree>
    <p:extLst>
      <p:ext uri="{BB962C8B-B14F-4D97-AF65-F5344CB8AC3E}">
        <p14:creationId xmlns:p14="http://schemas.microsoft.com/office/powerpoint/2010/main" val="1461955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B5925D-B7DD-4109-8713-44E07DFCF4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711" y="248478"/>
            <a:ext cx="10645254" cy="6858000"/>
          </a:xfrm>
          <a:prstGeom prst="rect">
            <a:avLst/>
          </a:prstGeom>
        </p:spPr>
      </p:pic>
      <p:sp>
        <p:nvSpPr>
          <p:cNvPr id="4" name="Slide Number Placeholder 3"/>
          <p:cNvSpPr>
            <a:spLocks noGrp="1"/>
          </p:cNvSpPr>
          <p:nvPr>
            <p:ph type="sldNum" sz="quarter" idx="12"/>
          </p:nvPr>
        </p:nvSpPr>
        <p:spPr/>
        <p:txBody>
          <a:bodyPr/>
          <a:lstStyle/>
          <a:p>
            <a:fld id="{77F7B353-C914-4745-90EB-3A5F71BBADAB}" type="slidenum">
              <a:rPr lang="en-US" smtClean="0"/>
              <a:t>7</a:t>
            </a:fld>
            <a:endParaRPr lang="en-US"/>
          </a:p>
        </p:txBody>
      </p:sp>
      <p:sp>
        <p:nvSpPr>
          <p:cNvPr id="2" name="Rectangle 1">
            <a:extLst>
              <a:ext uri="{FF2B5EF4-FFF2-40B4-BE49-F238E27FC236}">
                <a16:creationId xmlns:a16="http://schemas.microsoft.com/office/drawing/2014/main" id="{4F1EAD49-0311-4663-8C5D-FB09F3C568FA}"/>
              </a:ext>
            </a:extLst>
          </p:cNvPr>
          <p:cNvSpPr/>
          <p:nvPr/>
        </p:nvSpPr>
        <p:spPr>
          <a:xfrm>
            <a:off x="260848" y="248478"/>
            <a:ext cx="6308918" cy="1524000"/>
          </a:xfrm>
          <a:prstGeom prst="rect">
            <a:avLst/>
          </a:prstGeom>
          <a:solidFill>
            <a:srgbClr val="44536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TPDG1 Proposed Score: </a:t>
            </a:r>
            <a:r>
              <a:rPr lang="en-US" sz="3000" dirty="0">
                <a:solidFill>
                  <a:srgbClr val="FF0000"/>
                </a:solidFill>
              </a:rPr>
              <a:t>SCORE</a:t>
            </a:r>
            <a:r>
              <a:rPr lang="en-US" sz="3000" dirty="0"/>
              <a:t> </a:t>
            </a:r>
          </a:p>
        </p:txBody>
      </p:sp>
    </p:spTree>
    <p:extLst>
      <p:ext uri="{BB962C8B-B14F-4D97-AF65-F5344CB8AC3E}">
        <p14:creationId xmlns:p14="http://schemas.microsoft.com/office/powerpoint/2010/main" val="8018341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450573" y="-70620"/>
            <a:ext cx="10310191" cy="1170550"/>
          </a:xfrm>
        </p:spPr>
        <p:txBody>
          <a:bodyPr>
            <a:normAutofit fontScale="90000"/>
          </a:bodyPr>
          <a:lstStyle/>
          <a:p>
            <a:r>
              <a:rPr lang="en-US" b="1" i="1" u="sng" dirty="0">
                <a:solidFill>
                  <a:schemeClr val="tx1"/>
                </a:solidFill>
              </a:rPr>
              <a:t>TPDG12:</a:t>
            </a:r>
            <a:r>
              <a:rPr lang="en-US" dirty="0">
                <a:solidFill>
                  <a:schemeClr val="tx1"/>
                </a:solidFill>
              </a:rPr>
              <a:t>  </a:t>
            </a:r>
            <a:r>
              <a:rPr lang="en-US" b="1" i="1" dirty="0">
                <a:solidFill>
                  <a:schemeClr val="tx1"/>
                </a:solidFill>
              </a:rPr>
              <a:t>Assessment systems are in place for designating </a:t>
            </a:r>
            <a:r>
              <a:rPr lang="en-US" b="1" i="1" dirty="0" err="1">
                <a:solidFill>
                  <a:schemeClr val="tx1"/>
                </a:solidFill>
              </a:rPr>
              <a:t>BFHI</a:t>
            </a:r>
            <a:r>
              <a:rPr lang="en-US" b="1" i="1" dirty="0">
                <a:solidFill>
                  <a:schemeClr val="tx1"/>
                </a:solidFill>
              </a:rPr>
              <a:t>/Ten Steps facilities.</a:t>
            </a:r>
            <a:endParaRPr lang="en-US"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507573"/>
            <a:ext cx="10548486" cy="3997659"/>
          </a:xfrm>
        </p:spPr>
        <p:txBody>
          <a:bodyPr>
            <a:normAutofit fontScale="70000" lnSpcReduction="20000"/>
          </a:bodyPr>
          <a:lstStyle/>
          <a:p>
            <a:pPr lvl="0"/>
            <a:r>
              <a:rPr lang="en-US" b="1" dirty="0"/>
              <a:t>No progress</a:t>
            </a:r>
            <a:r>
              <a:rPr lang="en-US" dirty="0"/>
              <a:t> has been made if no assessment systems exist for designating </a:t>
            </a:r>
            <a:r>
              <a:rPr lang="en-US" dirty="0" err="1"/>
              <a:t>BFHI</a:t>
            </a:r>
            <a:r>
              <a:rPr lang="en-US" dirty="0"/>
              <a:t>/Ten Steps facilities.  </a:t>
            </a:r>
          </a:p>
          <a:p>
            <a:pPr lvl="0"/>
            <a:r>
              <a:rPr lang="en-US" b="1" dirty="0"/>
              <a:t>Minimal progress</a:t>
            </a:r>
            <a:r>
              <a:rPr lang="en-US" dirty="0"/>
              <a:t> has been made if assessment systems exist for designating </a:t>
            </a:r>
            <a:r>
              <a:rPr lang="en-US" dirty="0" err="1"/>
              <a:t>BFHI</a:t>
            </a:r>
            <a:r>
              <a:rPr lang="en-US" dirty="0"/>
              <a:t>/Ten Steps facilities but they are not based on the </a:t>
            </a:r>
            <a:r>
              <a:rPr lang="en-US" dirty="0" err="1"/>
              <a:t>BFHI</a:t>
            </a:r>
            <a:r>
              <a:rPr lang="en-US" dirty="0"/>
              <a:t> UNICEF/WHO global criteria nor are they incorporated into the National Breastfeeding Plan.  </a:t>
            </a:r>
          </a:p>
          <a:p>
            <a:pPr lvl="0"/>
            <a:r>
              <a:rPr lang="en-US" b="1" dirty="0"/>
              <a:t>Partial progress</a:t>
            </a:r>
            <a:r>
              <a:rPr lang="en-US" dirty="0"/>
              <a:t> has been made if assessment systems exist for designating </a:t>
            </a:r>
            <a:r>
              <a:rPr lang="en-US" dirty="0" err="1"/>
              <a:t>BFHI</a:t>
            </a:r>
            <a:r>
              <a:rPr lang="en-US" dirty="0"/>
              <a:t>/Ten Steps facilities and they are based on the </a:t>
            </a:r>
            <a:r>
              <a:rPr lang="en-US" dirty="0" err="1"/>
              <a:t>BFHI</a:t>
            </a:r>
            <a:r>
              <a:rPr lang="en-US" dirty="0"/>
              <a:t> UNICEF/WHO global criteria but they are not incorporated into the National Breastfeeding Plan.  </a:t>
            </a:r>
          </a:p>
          <a:p>
            <a:pPr lvl="0"/>
            <a:r>
              <a:rPr lang="en-US" b="1" dirty="0"/>
              <a:t>Major progress</a:t>
            </a:r>
            <a:r>
              <a:rPr lang="en-US" dirty="0"/>
              <a:t> has been made if assessment systems exist for designating </a:t>
            </a:r>
            <a:r>
              <a:rPr lang="en-US" dirty="0" err="1"/>
              <a:t>BFHI</a:t>
            </a:r>
            <a:r>
              <a:rPr lang="en-US" dirty="0"/>
              <a:t>/Ten Steps facilities, they are based on the </a:t>
            </a:r>
            <a:r>
              <a:rPr lang="en-US" dirty="0" err="1"/>
              <a:t>BFHI</a:t>
            </a:r>
            <a:r>
              <a:rPr lang="en-US" dirty="0"/>
              <a:t> UNICEF/WHO global criteria </a:t>
            </a:r>
            <a:r>
              <a:rPr lang="en-US" i="1" dirty="0"/>
              <a:t>and </a:t>
            </a:r>
            <a:r>
              <a:rPr lang="en-US" dirty="0"/>
              <a:t>they are incorporated into the National Breastfeeding Plan.</a:t>
            </a:r>
          </a:p>
          <a:p>
            <a:pPr marL="0" indent="0">
              <a:buNone/>
            </a:pPr>
            <a:endParaRPr lang="en-US" dirty="0"/>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70</a:t>
            </a:fld>
            <a:endParaRPr lang="en-US" dirty="0"/>
          </a:p>
        </p:txBody>
      </p:sp>
    </p:spTree>
    <p:extLst>
      <p:ext uri="{BB962C8B-B14F-4D97-AF65-F5344CB8AC3E}">
        <p14:creationId xmlns:p14="http://schemas.microsoft.com/office/powerpoint/2010/main" val="18938356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731B-AE40-44F8-AB20-CB010E333264}"/>
              </a:ext>
            </a:extLst>
          </p:cNvPr>
          <p:cNvSpPr>
            <a:spLocks noGrp="1"/>
          </p:cNvSpPr>
          <p:nvPr>
            <p:ph type="title"/>
          </p:nvPr>
        </p:nvSpPr>
        <p:spPr>
          <a:xfrm>
            <a:off x="410817" y="141415"/>
            <a:ext cx="9965217" cy="732154"/>
          </a:xfrm>
        </p:spPr>
        <p:txBody>
          <a:bodyPr>
            <a:normAutofit fontScale="90000"/>
          </a:bodyPr>
          <a:lstStyle/>
          <a:p>
            <a:r>
              <a:rPr lang="en-US" dirty="0"/>
              <a:t>TPDG12: Methodology used for data collection</a:t>
            </a:r>
          </a:p>
        </p:txBody>
      </p:sp>
      <p:sp>
        <p:nvSpPr>
          <p:cNvPr id="3" name="Content Placeholder 2">
            <a:extLst>
              <a:ext uri="{FF2B5EF4-FFF2-40B4-BE49-F238E27FC236}">
                <a16:creationId xmlns:a16="http://schemas.microsoft.com/office/drawing/2014/main" id="{8673792B-7FC3-4F81-9654-724F36467CF9}"/>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E.g. if it was an interview (who they interviewed and asked), a media study (what media they looked for and what keywords they searched for), a document review (what documents they reviewed)</a:t>
            </a:r>
          </a:p>
        </p:txBody>
      </p:sp>
      <p:sp>
        <p:nvSpPr>
          <p:cNvPr id="4" name="Date Placeholder 3">
            <a:extLst>
              <a:ext uri="{FF2B5EF4-FFF2-40B4-BE49-F238E27FC236}">
                <a16:creationId xmlns:a16="http://schemas.microsoft.com/office/drawing/2014/main" id="{DB15C914-7A6B-4517-AEC0-35225CF90368}"/>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9E15C5E0-1D2B-4743-A3CB-F76CDED0EB7D}"/>
              </a:ext>
            </a:extLst>
          </p:cNvPr>
          <p:cNvSpPr>
            <a:spLocks noGrp="1"/>
          </p:cNvSpPr>
          <p:nvPr>
            <p:ph type="sldNum" sz="quarter" idx="12"/>
          </p:nvPr>
        </p:nvSpPr>
        <p:spPr/>
        <p:txBody>
          <a:bodyPr/>
          <a:lstStyle/>
          <a:p>
            <a:fld id="{D28A7405-1AA8-4841-9E07-C00D5D730EC2}" type="slidenum">
              <a:rPr lang="en-US" smtClean="0"/>
              <a:pPr/>
              <a:t>71</a:t>
            </a:fld>
            <a:endParaRPr lang="en-US" dirty="0"/>
          </a:p>
        </p:txBody>
      </p:sp>
    </p:spTree>
    <p:extLst>
      <p:ext uri="{BB962C8B-B14F-4D97-AF65-F5344CB8AC3E}">
        <p14:creationId xmlns:p14="http://schemas.microsoft.com/office/powerpoint/2010/main" val="11478596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TPDG12: Findings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Summary of what was found from the data collected</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72</a:t>
            </a:fld>
            <a:endParaRPr lang="en-US" dirty="0"/>
          </a:p>
        </p:txBody>
      </p:sp>
    </p:spTree>
    <p:extLst>
      <p:ext uri="{BB962C8B-B14F-4D97-AF65-F5344CB8AC3E}">
        <p14:creationId xmlns:p14="http://schemas.microsoft.com/office/powerpoint/2010/main" val="21351863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72570E-73D3-4736-811B-3C6A657AA8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660" y="248478"/>
            <a:ext cx="10645254" cy="6858000"/>
          </a:xfrm>
          <a:prstGeom prst="rect">
            <a:avLst/>
          </a:prstGeom>
        </p:spPr>
      </p:pic>
      <p:sp>
        <p:nvSpPr>
          <p:cNvPr id="4" name="Slide Number Placeholder 3"/>
          <p:cNvSpPr>
            <a:spLocks noGrp="1"/>
          </p:cNvSpPr>
          <p:nvPr>
            <p:ph type="sldNum" sz="quarter" idx="12"/>
          </p:nvPr>
        </p:nvSpPr>
        <p:spPr/>
        <p:txBody>
          <a:bodyPr/>
          <a:lstStyle/>
          <a:p>
            <a:fld id="{77F7B353-C914-4745-90EB-3A5F71BBADAB}" type="slidenum">
              <a:rPr lang="en-US" smtClean="0"/>
              <a:t>73</a:t>
            </a:fld>
            <a:endParaRPr lang="en-US"/>
          </a:p>
        </p:txBody>
      </p:sp>
      <p:sp>
        <p:nvSpPr>
          <p:cNvPr id="2" name="Rectangle 1">
            <a:extLst>
              <a:ext uri="{FF2B5EF4-FFF2-40B4-BE49-F238E27FC236}">
                <a16:creationId xmlns:a16="http://schemas.microsoft.com/office/drawing/2014/main" id="{4F1EAD49-0311-4663-8C5D-FB09F3C568FA}"/>
              </a:ext>
            </a:extLst>
          </p:cNvPr>
          <p:cNvSpPr/>
          <p:nvPr/>
        </p:nvSpPr>
        <p:spPr>
          <a:xfrm>
            <a:off x="260848" y="248478"/>
            <a:ext cx="6308918" cy="1524000"/>
          </a:xfrm>
          <a:prstGeom prst="rect">
            <a:avLst/>
          </a:prstGeom>
          <a:solidFill>
            <a:srgbClr val="44536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TPDG12 Proposed Score: </a:t>
            </a:r>
            <a:r>
              <a:rPr lang="en-US" sz="3000" dirty="0">
                <a:solidFill>
                  <a:srgbClr val="FF0000"/>
                </a:solidFill>
              </a:rPr>
              <a:t>SCORE</a:t>
            </a:r>
            <a:r>
              <a:rPr lang="en-US" sz="3000" dirty="0"/>
              <a:t> </a:t>
            </a:r>
          </a:p>
        </p:txBody>
      </p:sp>
    </p:spTree>
    <p:extLst>
      <p:ext uri="{BB962C8B-B14F-4D97-AF65-F5344CB8AC3E}">
        <p14:creationId xmlns:p14="http://schemas.microsoft.com/office/powerpoint/2010/main" val="37557837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TPDG12: Gaps and recommendations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825625"/>
            <a:ext cx="4833730" cy="3997659"/>
          </a:xfrm>
        </p:spPr>
        <p:txBody>
          <a:bodyPr/>
          <a:lstStyle/>
          <a:p>
            <a:pPr marL="0" indent="0">
              <a:buNone/>
            </a:pPr>
            <a:r>
              <a:rPr lang="en-US" b="1" u="sng" dirty="0"/>
              <a:t>Gaps</a:t>
            </a:r>
            <a:r>
              <a:rPr lang="en-US" dirty="0"/>
              <a:t> </a:t>
            </a:r>
          </a:p>
          <a:p>
            <a:pPr>
              <a:buFont typeface="Arial" panose="020B0604020202020204" pitchFamily="34" charset="0"/>
              <a:buChar char="•"/>
            </a:pPr>
            <a:r>
              <a:rPr lang="en-US" dirty="0">
                <a:solidFill>
                  <a:srgbClr val="FF0000"/>
                </a:solidFill>
              </a:rPr>
              <a:t>Gap 1</a:t>
            </a:r>
          </a:p>
          <a:p>
            <a:pPr>
              <a:buFont typeface="Arial" panose="020B0604020202020204" pitchFamily="34" charset="0"/>
              <a:buChar char="•"/>
            </a:pPr>
            <a:r>
              <a:rPr lang="en-US" dirty="0">
                <a:solidFill>
                  <a:srgbClr val="FF0000"/>
                </a:solidFill>
              </a:rPr>
              <a:t>Gap 2</a:t>
            </a:r>
          </a:p>
          <a:p>
            <a:pPr>
              <a:buFont typeface="Arial" panose="020B0604020202020204" pitchFamily="34" charset="0"/>
              <a:buChar char="•"/>
            </a:pPr>
            <a:r>
              <a:rPr lang="en-US" dirty="0">
                <a:solidFill>
                  <a:srgbClr val="FF0000"/>
                </a:solidFill>
              </a:rPr>
              <a:t>Etc.</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74</a:t>
            </a:fld>
            <a:endParaRPr lang="en-US" dirty="0"/>
          </a:p>
        </p:txBody>
      </p:sp>
      <p:sp>
        <p:nvSpPr>
          <p:cNvPr id="6" name="Content Placeholder 2">
            <a:extLst>
              <a:ext uri="{FF2B5EF4-FFF2-40B4-BE49-F238E27FC236}">
                <a16:creationId xmlns:a16="http://schemas.microsoft.com/office/drawing/2014/main" id="{B9A9C12A-1DA4-449D-A07B-2BA2C09BE67F}"/>
              </a:ext>
            </a:extLst>
          </p:cNvPr>
          <p:cNvSpPr txBox="1">
            <a:spLocks/>
          </p:cNvSpPr>
          <p:nvPr/>
        </p:nvSpPr>
        <p:spPr>
          <a:xfrm>
            <a:off x="6093961" y="1825624"/>
            <a:ext cx="4833730" cy="399765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spcAft>
                <a:spcPts val="600"/>
              </a:spcAft>
              <a:buClr>
                <a:srgbClr val="B57BA8"/>
              </a:buClr>
              <a:buFont typeface=".LucidaGrandeUI" charset="0"/>
              <a:buChar char="▸"/>
              <a:defRPr sz="3400" b="0" i="0" kern="1200">
                <a:solidFill>
                  <a:schemeClr val="tx1"/>
                </a:solidFill>
                <a:latin typeface="+mn-lt"/>
                <a:ea typeface="Myriad Pro" charset="0"/>
                <a:cs typeface="Myriad Pro" charset="0"/>
              </a:defRPr>
            </a:lvl1pPr>
            <a:lvl2pPr marL="914400" indent="-274320" algn="l" defTabSz="914400" rtl="0" eaLnBrk="1" latinLnBrk="0" hangingPunct="1">
              <a:lnSpc>
                <a:spcPct val="90000"/>
              </a:lnSpc>
              <a:spcBef>
                <a:spcPts val="500"/>
              </a:spcBef>
              <a:spcAft>
                <a:spcPts val="600"/>
              </a:spcAft>
              <a:buClr>
                <a:srgbClr val="B57BA8"/>
              </a:buClr>
              <a:buSzPct val="100000"/>
              <a:buFont typeface=".AppleSystemUIFont" charset="-120"/>
              <a:buChar char="›"/>
              <a:defRPr sz="3400" b="0" i="0" kern="1200">
                <a:solidFill>
                  <a:schemeClr val="tx1"/>
                </a:solidFill>
                <a:latin typeface="+mn-lt"/>
                <a:ea typeface="Myriad Pro" charset="0"/>
                <a:cs typeface="Myriad Pro" charset="0"/>
              </a:defRPr>
            </a:lvl2pPr>
            <a:lvl3pPr marL="1371600" indent="-274320" algn="l" defTabSz="914400" rtl="0" eaLnBrk="1" latinLnBrk="0" hangingPunct="1">
              <a:lnSpc>
                <a:spcPct val="90000"/>
              </a:lnSpc>
              <a:spcBef>
                <a:spcPts val="500"/>
              </a:spcBef>
              <a:spcAft>
                <a:spcPts val="600"/>
              </a:spcAft>
              <a:buClr>
                <a:srgbClr val="B57BA8"/>
              </a:buClr>
              <a:buSzPct val="100000"/>
              <a:buFont typeface="LucidaGrande" charset="0"/>
              <a:buChar char="»"/>
              <a:defRPr sz="3400" b="0" i="0" kern="1200">
                <a:solidFill>
                  <a:schemeClr val="tx1"/>
                </a:solidFill>
                <a:latin typeface="+mn-lt"/>
                <a:ea typeface="Myriad Pro" charset="0"/>
                <a:cs typeface="Myriad Pro" charset="0"/>
              </a:defRPr>
            </a:lvl3pPr>
            <a:lvl4pPr marL="18288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4pPr>
            <a:lvl5pPr marL="22860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u="sng" dirty="0"/>
              <a:t>Recommendations </a:t>
            </a:r>
          </a:p>
          <a:p>
            <a:pPr>
              <a:buFont typeface="Arial" panose="020B0604020202020204" pitchFamily="34" charset="0"/>
              <a:buChar char="•"/>
            </a:pPr>
            <a:r>
              <a:rPr lang="en-US" dirty="0">
                <a:solidFill>
                  <a:srgbClr val="FF0000"/>
                </a:solidFill>
              </a:rPr>
              <a:t>Recommendation 1</a:t>
            </a:r>
          </a:p>
          <a:p>
            <a:pPr>
              <a:buFont typeface="Arial" panose="020B0604020202020204" pitchFamily="34" charset="0"/>
              <a:buChar char="•"/>
            </a:pPr>
            <a:r>
              <a:rPr lang="en-US" dirty="0">
                <a:solidFill>
                  <a:srgbClr val="FF0000"/>
                </a:solidFill>
              </a:rPr>
              <a:t>Recommendation 2</a:t>
            </a:r>
          </a:p>
          <a:p>
            <a:pPr>
              <a:buFont typeface="Arial" panose="020B0604020202020204" pitchFamily="34" charset="0"/>
              <a:buChar char="•"/>
            </a:pPr>
            <a:r>
              <a:rPr lang="en-US" dirty="0">
                <a:solidFill>
                  <a:srgbClr val="FF0000"/>
                </a:solidFill>
              </a:rPr>
              <a:t>Etc.</a:t>
            </a:r>
          </a:p>
        </p:txBody>
      </p:sp>
    </p:spTree>
    <p:extLst>
      <p:ext uri="{BB962C8B-B14F-4D97-AF65-F5344CB8AC3E}">
        <p14:creationId xmlns:p14="http://schemas.microsoft.com/office/powerpoint/2010/main" val="28325213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145774" y="0"/>
            <a:ext cx="11240911" cy="1351722"/>
          </a:xfrm>
        </p:spPr>
        <p:txBody>
          <a:bodyPr>
            <a:noAutofit/>
          </a:bodyPr>
          <a:lstStyle/>
          <a:p>
            <a:r>
              <a:rPr lang="en-US" sz="3000" b="1" i="1" u="sng" dirty="0">
                <a:solidFill>
                  <a:schemeClr val="tx1"/>
                </a:solidFill>
              </a:rPr>
              <a:t>TPDG13:</a:t>
            </a:r>
            <a:r>
              <a:rPr lang="en-US" sz="3000" b="1" i="1" dirty="0">
                <a:solidFill>
                  <a:schemeClr val="tx1"/>
                </a:solidFill>
              </a:rPr>
              <a:t>  Reassessment systems are in place to reevaluate designated Baby-Friendly/Ten Steps hospitals or maternity services to determine if they continue to adhere to the Baby-Friendly/Ten Steps criteria.</a:t>
            </a:r>
            <a:endParaRPr lang="en-US" sz="30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199" y="1838877"/>
            <a:ext cx="10548486" cy="3997659"/>
          </a:xfrm>
        </p:spPr>
        <p:txBody>
          <a:bodyPr>
            <a:normAutofit fontScale="92500"/>
          </a:bodyPr>
          <a:lstStyle/>
          <a:p>
            <a:pPr marL="0" indent="0">
              <a:buNone/>
            </a:pPr>
            <a:r>
              <a:rPr lang="en-US" dirty="0"/>
              <a:t>Having a reassessment system designed to determine if hospital or maternity services continue to adhere to the Baby-Friendly/Ten Steps criteria is necessary to continue to support breastfeeding programs.  Without a reassessment system, hospitals or maternity services would not be held accountable for not continuing to meet the Baby-Friendly/Ten Steps standards required for </a:t>
            </a:r>
            <a:r>
              <a:rPr lang="en-US" dirty="0" err="1"/>
              <a:t>BFHI</a:t>
            </a:r>
            <a:r>
              <a:rPr lang="en-US" dirty="0"/>
              <a:t>/Ten Steps accreditation.  This benchmark assesses if there is a reassessment system(s) in place for reevaluating designated Baby-Friendly/Ten Steps facilities.</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75</a:t>
            </a:fld>
            <a:endParaRPr lang="en-US" dirty="0"/>
          </a:p>
        </p:txBody>
      </p:sp>
    </p:spTree>
    <p:extLst>
      <p:ext uri="{BB962C8B-B14F-4D97-AF65-F5344CB8AC3E}">
        <p14:creationId xmlns:p14="http://schemas.microsoft.com/office/powerpoint/2010/main" val="21125670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92764" y="61900"/>
            <a:ext cx="11293921" cy="1170550"/>
          </a:xfrm>
        </p:spPr>
        <p:txBody>
          <a:bodyPr>
            <a:noAutofit/>
          </a:bodyPr>
          <a:lstStyle/>
          <a:p>
            <a:r>
              <a:rPr lang="en-US" sz="3000" b="1" i="1" u="sng" dirty="0">
                <a:solidFill>
                  <a:schemeClr val="tx1"/>
                </a:solidFill>
              </a:rPr>
              <a:t>TPDG13:</a:t>
            </a:r>
            <a:r>
              <a:rPr lang="en-US" sz="3000" b="1" i="1" dirty="0">
                <a:solidFill>
                  <a:schemeClr val="tx1"/>
                </a:solidFill>
              </a:rPr>
              <a:t>  Reassessment systems are in place to reevaluate designated Baby-Friendly/Ten Steps hospitals or maternity services to determine if they continue to adhere to the Baby-Friendly/Ten Steps criteria.</a:t>
            </a:r>
            <a:endParaRPr lang="en-US" sz="30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490330" y="1879658"/>
            <a:ext cx="11211340" cy="4335612"/>
          </a:xfrm>
        </p:spPr>
        <p:txBody>
          <a:bodyPr>
            <a:normAutofit fontScale="77500" lnSpcReduction="20000"/>
          </a:bodyPr>
          <a:lstStyle/>
          <a:p>
            <a:pPr lvl="0"/>
            <a:r>
              <a:rPr lang="en-US" b="1" dirty="0"/>
              <a:t>No progress</a:t>
            </a:r>
            <a:r>
              <a:rPr lang="en-US" dirty="0"/>
              <a:t> has been made if no reassessment systems exist for reevaluating designated Baby-Friendly/Ten Steps facilities.  </a:t>
            </a:r>
          </a:p>
          <a:p>
            <a:pPr lvl="0"/>
            <a:r>
              <a:rPr lang="en-US" b="1" dirty="0"/>
              <a:t>Minimal progress</a:t>
            </a:r>
            <a:r>
              <a:rPr lang="en-US" dirty="0"/>
              <a:t> has been made if reassessment systems exist for designating Baby-Friendly/Ten Steps facilities but they have not been incorporated in the National Breastfeeding Plan with a time bound implementation plan.  </a:t>
            </a:r>
          </a:p>
          <a:p>
            <a:pPr lvl="0"/>
            <a:r>
              <a:rPr lang="en-US" b="1" dirty="0"/>
              <a:t>Partial progress</a:t>
            </a:r>
            <a:r>
              <a:rPr lang="en-US" dirty="0"/>
              <a:t> has been made if reassessment systems exist for designating Baby-Friendly/Ten Steps facilities and they have been incorporated in the National Breastfeeding Plan but do not have a time bound implementation plan.  </a:t>
            </a:r>
          </a:p>
          <a:p>
            <a:pPr lvl="0"/>
            <a:r>
              <a:rPr lang="en-US" b="1" dirty="0"/>
              <a:t>Major progress</a:t>
            </a:r>
            <a:r>
              <a:rPr lang="en-US" dirty="0"/>
              <a:t> has been made if reassessment systems exist for designating Baby-Friendly/Ten Steps facilities and they have been incorporated in the National Breastfeeding Plan </a:t>
            </a:r>
            <a:r>
              <a:rPr lang="en-US" u="sng" dirty="0"/>
              <a:t>and</a:t>
            </a:r>
            <a:r>
              <a:rPr lang="en-US" dirty="0"/>
              <a:t> have a time bound implementation plan.</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76</a:t>
            </a:fld>
            <a:endParaRPr lang="en-US" dirty="0"/>
          </a:p>
        </p:txBody>
      </p:sp>
    </p:spTree>
    <p:extLst>
      <p:ext uri="{BB962C8B-B14F-4D97-AF65-F5344CB8AC3E}">
        <p14:creationId xmlns:p14="http://schemas.microsoft.com/office/powerpoint/2010/main" val="28232327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731B-AE40-44F8-AB20-CB010E333264}"/>
              </a:ext>
            </a:extLst>
          </p:cNvPr>
          <p:cNvSpPr>
            <a:spLocks noGrp="1"/>
          </p:cNvSpPr>
          <p:nvPr>
            <p:ph type="title"/>
          </p:nvPr>
        </p:nvSpPr>
        <p:spPr>
          <a:xfrm>
            <a:off x="410817" y="141415"/>
            <a:ext cx="9965217" cy="732154"/>
          </a:xfrm>
        </p:spPr>
        <p:txBody>
          <a:bodyPr>
            <a:normAutofit fontScale="90000"/>
          </a:bodyPr>
          <a:lstStyle/>
          <a:p>
            <a:r>
              <a:rPr lang="en-US" dirty="0"/>
              <a:t>TPDG13: Methodology used for data collection</a:t>
            </a:r>
          </a:p>
        </p:txBody>
      </p:sp>
      <p:sp>
        <p:nvSpPr>
          <p:cNvPr id="3" name="Content Placeholder 2">
            <a:extLst>
              <a:ext uri="{FF2B5EF4-FFF2-40B4-BE49-F238E27FC236}">
                <a16:creationId xmlns:a16="http://schemas.microsoft.com/office/drawing/2014/main" id="{8673792B-7FC3-4F81-9654-724F36467CF9}"/>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E.g. if it was an interview (who they interviewed and asked), a media study (what media they looked for and what keywords they searched for), a document review (what documents they reviewed)</a:t>
            </a:r>
          </a:p>
        </p:txBody>
      </p:sp>
      <p:sp>
        <p:nvSpPr>
          <p:cNvPr id="4" name="Date Placeholder 3">
            <a:extLst>
              <a:ext uri="{FF2B5EF4-FFF2-40B4-BE49-F238E27FC236}">
                <a16:creationId xmlns:a16="http://schemas.microsoft.com/office/drawing/2014/main" id="{DB15C914-7A6B-4517-AEC0-35225CF90368}"/>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9E15C5E0-1D2B-4743-A3CB-F76CDED0EB7D}"/>
              </a:ext>
            </a:extLst>
          </p:cNvPr>
          <p:cNvSpPr>
            <a:spLocks noGrp="1"/>
          </p:cNvSpPr>
          <p:nvPr>
            <p:ph type="sldNum" sz="quarter" idx="12"/>
          </p:nvPr>
        </p:nvSpPr>
        <p:spPr/>
        <p:txBody>
          <a:bodyPr/>
          <a:lstStyle/>
          <a:p>
            <a:fld id="{D28A7405-1AA8-4841-9E07-C00D5D730EC2}" type="slidenum">
              <a:rPr lang="en-US" smtClean="0"/>
              <a:pPr/>
              <a:t>77</a:t>
            </a:fld>
            <a:endParaRPr lang="en-US" dirty="0"/>
          </a:p>
        </p:txBody>
      </p:sp>
    </p:spTree>
    <p:extLst>
      <p:ext uri="{BB962C8B-B14F-4D97-AF65-F5344CB8AC3E}">
        <p14:creationId xmlns:p14="http://schemas.microsoft.com/office/powerpoint/2010/main" val="2225150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TPDG13: Findings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Summary of what was found from the data collected</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78</a:t>
            </a:fld>
            <a:endParaRPr lang="en-US" dirty="0"/>
          </a:p>
        </p:txBody>
      </p:sp>
    </p:spTree>
    <p:extLst>
      <p:ext uri="{BB962C8B-B14F-4D97-AF65-F5344CB8AC3E}">
        <p14:creationId xmlns:p14="http://schemas.microsoft.com/office/powerpoint/2010/main" val="37658078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A89279-4981-42F7-A447-CD14F613B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889" y="0"/>
            <a:ext cx="10632030" cy="6858000"/>
          </a:xfrm>
          <a:prstGeom prst="rect">
            <a:avLst/>
          </a:prstGeom>
        </p:spPr>
      </p:pic>
      <p:sp>
        <p:nvSpPr>
          <p:cNvPr id="4" name="Slide Number Placeholder 3"/>
          <p:cNvSpPr>
            <a:spLocks noGrp="1"/>
          </p:cNvSpPr>
          <p:nvPr>
            <p:ph type="sldNum" sz="quarter" idx="12"/>
          </p:nvPr>
        </p:nvSpPr>
        <p:spPr/>
        <p:txBody>
          <a:bodyPr/>
          <a:lstStyle/>
          <a:p>
            <a:fld id="{77F7B353-C914-4745-90EB-3A5F71BBADAB}" type="slidenum">
              <a:rPr lang="en-US" smtClean="0"/>
              <a:t>79</a:t>
            </a:fld>
            <a:endParaRPr lang="en-US"/>
          </a:p>
        </p:txBody>
      </p:sp>
      <p:sp>
        <p:nvSpPr>
          <p:cNvPr id="2" name="Rectangle 1">
            <a:extLst>
              <a:ext uri="{FF2B5EF4-FFF2-40B4-BE49-F238E27FC236}">
                <a16:creationId xmlns:a16="http://schemas.microsoft.com/office/drawing/2014/main" id="{4F1EAD49-0311-4663-8C5D-FB09F3C568FA}"/>
              </a:ext>
            </a:extLst>
          </p:cNvPr>
          <p:cNvSpPr/>
          <p:nvPr/>
        </p:nvSpPr>
        <p:spPr>
          <a:xfrm>
            <a:off x="260848" y="248478"/>
            <a:ext cx="6308918" cy="1524000"/>
          </a:xfrm>
          <a:prstGeom prst="rect">
            <a:avLst/>
          </a:prstGeom>
          <a:solidFill>
            <a:srgbClr val="44536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TPDG13 Proposed Score: </a:t>
            </a:r>
            <a:r>
              <a:rPr lang="en-US" sz="3000" dirty="0">
                <a:solidFill>
                  <a:srgbClr val="FF0000"/>
                </a:solidFill>
              </a:rPr>
              <a:t>SCORE</a:t>
            </a:r>
            <a:r>
              <a:rPr lang="en-US" sz="3000" dirty="0"/>
              <a:t> </a:t>
            </a:r>
          </a:p>
        </p:txBody>
      </p:sp>
    </p:spTree>
    <p:extLst>
      <p:ext uri="{BB962C8B-B14F-4D97-AF65-F5344CB8AC3E}">
        <p14:creationId xmlns:p14="http://schemas.microsoft.com/office/powerpoint/2010/main" val="2988097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TPDG1: Gaps and recommendations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825625"/>
            <a:ext cx="4833730" cy="3997659"/>
          </a:xfrm>
        </p:spPr>
        <p:txBody>
          <a:bodyPr/>
          <a:lstStyle/>
          <a:p>
            <a:pPr marL="0" indent="0">
              <a:buNone/>
            </a:pPr>
            <a:r>
              <a:rPr lang="en-US" b="1" u="sng" dirty="0"/>
              <a:t>Gaps</a:t>
            </a:r>
            <a:r>
              <a:rPr lang="en-US" dirty="0"/>
              <a:t> </a:t>
            </a:r>
          </a:p>
          <a:p>
            <a:pPr>
              <a:buFont typeface="Arial" panose="020B0604020202020204" pitchFamily="34" charset="0"/>
              <a:buChar char="•"/>
            </a:pPr>
            <a:r>
              <a:rPr lang="en-US" dirty="0">
                <a:solidFill>
                  <a:srgbClr val="FF0000"/>
                </a:solidFill>
              </a:rPr>
              <a:t>Gap 1</a:t>
            </a:r>
          </a:p>
          <a:p>
            <a:pPr>
              <a:buFont typeface="Arial" panose="020B0604020202020204" pitchFamily="34" charset="0"/>
              <a:buChar char="•"/>
            </a:pPr>
            <a:r>
              <a:rPr lang="en-US" dirty="0">
                <a:solidFill>
                  <a:srgbClr val="FF0000"/>
                </a:solidFill>
              </a:rPr>
              <a:t>Gap 2</a:t>
            </a:r>
          </a:p>
          <a:p>
            <a:pPr>
              <a:buFont typeface="Arial" panose="020B0604020202020204" pitchFamily="34" charset="0"/>
              <a:buChar char="•"/>
            </a:pPr>
            <a:r>
              <a:rPr lang="en-US" dirty="0">
                <a:solidFill>
                  <a:srgbClr val="FF0000"/>
                </a:solidFill>
              </a:rPr>
              <a:t>Etc.</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8</a:t>
            </a:fld>
            <a:endParaRPr lang="en-US" dirty="0"/>
          </a:p>
        </p:txBody>
      </p:sp>
      <p:sp>
        <p:nvSpPr>
          <p:cNvPr id="6" name="Content Placeholder 2">
            <a:extLst>
              <a:ext uri="{FF2B5EF4-FFF2-40B4-BE49-F238E27FC236}">
                <a16:creationId xmlns:a16="http://schemas.microsoft.com/office/drawing/2014/main" id="{B9A9C12A-1DA4-449D-A07B-2BA2C09BE67F}"/>
              </a:ext>
            </a:extLst>
          </p:cNvPr>
          <p:cNvSpPr txBox="1">
            <a:spLocks/>
          </p:cNvSpPr>
          <p:nvPr/>
        </p:nvSpPr>
        <p:spPr>
          <a:xfrm>
            <a:off x="6093961" y="1825624"/>
            <a:ext cx="4833730" cy="399765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spcAft>
                <a:spcPts val="600"/>
              </a:spcAft>
              <a:buClr>
                <a:srgbClr val="B57BA8"/>
              </a:buClr>
              <a:buFont typeface=".LucidaGrandeUI" charset="0"/>
              <a:buChar char="▸"/>
              <a:defRPr sz="3400" b="0" i="0" kern="1200">
                <a:solidFill>
                  <a:schemeClr val="tx1"/>
                </a:solidFill>
                <a:latin typeface="+mn-lt"/>
                <a:ea typeface="Myriad Pro" charset="0"/>
                <a:cs typeface="Myriad Pro" charset="0"/>
              </a:defRPr>
            </a:lvl1pPr>
            <a:lvl2pPr marL="914400" indent="-274320" algn="l" defTabSz="914400" rtl="0" eaLnBrk="1" latinLnBrk="0" hangingPunct="1">
              <a:lnSpc>
                <a:spcPct val="90000"/>
              </a:lnSpc>
              <a:spcBef>
                <a:spcPts val="500"/>
              </a:spcBef>
              <a:spcAft>
                <a:spcPts val="600"/>
              </a:spcAft>
              <a:buClr>
                <a:srgbClr val="B57BA8"/>
              </a:buClr>
              <a:buSzPct val="100000"/>
              <a:buFont typeface=".AppleSystemUIFont" charset="-120"/>
              <a:buChar char="›"/>
              <a:defRPr sz="3400" b="0" i="0" kern="1200">
                <a:solidFill>
                  <a:schemeClr val="tx1"/>
                </a:solidFill>
                <a:latin typeface="+mn-lt"/>
                <a:ea typeface="Myriad Pro" charset="0"/>
                <a:cs typeface="Myriad Pro" charset="0"/>
              </a:defRPr>
            </a:lvl2pPr>
            <a:lvl3pPr marL="1371600" indent="-274320" algn="l" defTabSz="914400" rtl="0" eaLnBrk="1" latinLnBrk="0" hangingPunct="1">
              <a:lnSpc>
                <a:spcPct val="90000"/>
              </a:lnSpc>
              <a:spcBef>
                <a:spcPts val="500"/>
              </a:spcBef>
              <a:spcAft>
                <a:spcPts val="600"/>
              </a:spcAft>
              <a:buClr>
                <a:srgbClr val="B57BA8"/>
              </a:buClr>
              <a:buSzPct val="100000"/>
              <a:buFont typeface="LucidaGrande" charset="0"/>
              <a:buChar char="»"/>
              <a:defRPr sz="3400" b="0" i="0" kern="1200">
                <a:solidFill>
                  <a:schemeClr val="tx1"/>
                </a:solidFill>
                <a:latin typeface="+mn-lt"/>
                <a:ea typeface="Myriad Pro" charset="0"/>
                <a:cs typeface="Myriad Pro" charset="0"/>
              </a:defRPr>
            </a:lvl3pPr>
            <a:lvl4pPr marL="18288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4pPr>
            <a:lvl5pPr marL="22860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u="sng" dirty="0"/>
              <a:t>Recommendations </a:t>
            </a:r>
          </a:p>
          <a:p>
            <a:pPr>
              <a:buFont typeface="Arial" panose="020B0604020202020204" pitchFamily="34" charset="0"/>
              <a:buChar char="•"/>
            </a:pPr>
            <a:r>
              <a:rPr lang="en-US" dirty="0">
                <a:solidFill>
                  <a:srgbClr val="FF0000"/>
                </a:solidFill>
              </a:rPr>
              <a:t>Recommendation 1</a:t>
            </a:r>
          </a:p>
          <a:p>
            <a:pPr>
              <a:buFont typeface="Arial" panose="020B0604020202020204" pitchFamily="34" charset="0"/>
              <a:buChar char="•"/>
            </a:pPr>
            <a:r>
              <a:rPr lang="en-US" dirty="0">
                <a:solidFill>
                  <a:srgbClr val="FF0000"/>
                </a:solidFill>
              </a:rPr>
              <a:t>Recommendation 2</a:t>
            </a:r>
          </a:p>
          <a:p>
            <a:pPr>
              <a:buFont typeface="Arial" panose="020B0604020202020204" pitchFamily="34" charset="0"/>
              <a:buChar char="•"/>
            </a:pPr>
            <a:r>
              <a:rPr lang="en-US" dirty="0">
                <a:solidFill>
                  <a:srgbClr val="FF0000"/>
                </a:solidFill>
              </a:rPr>
              <a:t>Etc.</a:t>
            </a:r>
          </a:p>
        </p:txBody>
      </p:sp>
    </p:spTree>
    <p:extLst>
      <p:ext uri="{BB962C8B-B14F-4D97-AF65-F5344CB8AC3E}">
        <p14:creationId xmlns:p14="http://schemas.microsoft.com/office/powerpoint/2010/main" val="4155080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TPDG13: Gaps and recommendations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825625"/>
            <a:ext cx="4833730" cy="3997659"/>
          </a:xfrm>
        </p:spPr>
        <p:txBody>
          <a:bodyPr/>
          <a:lstStyle/>
          <a:p>
            <a:pPr marL="0" indent="0">
              <a:buNone/>
            </a:pPr>
            <a:r>
              <a:rPr lang="en-US" b="1" u="sng" dirty="0"/>
              <a:t>Gaps</a:t>
            </a:r>
            <a:r>
              <a:rPr lang="en-US" dirty="0"/>
              <a:t> </a:t>
            </a:r>
          </a:p>
          <a:p>
            <a:pPr>
              <a:buFont typeface="Arial" panose="020B0604020202020204" pitchFamily="34" charset="0"/>
              <a:buChar char="•"/>
            </a:pPr>
            <a:r>
              <a:rPr lang="en-US" dirty="0">
                <a:solidFill>
                  <a:srgbClr val="FF0000"/>
                </a:solidFill>
              </a:rPr>
              <a:t>Gap 1</a:t>
            </a:r>
          </a:p>
          <a:p>
            <a:pPr>
              <a:buFont typeface="Arial" panose="020B0604020202020204" pitchFamily="34" charset="0"/>
              <a:buChar char="•"/>
            </a:pPr>
            <a:r>
              <a:rPr lang="en-US" dirty="0">
                <a:solidFill>
                  <a:srgbClr val="FF0000"/>
                </a:solidFill>
              </a:rPr>
              <a:t>Gap 2</a:t>
            </a:r>
          </a:p>
          <a:p>
            <a:pPr>
              <a:buFont typeface="Arial" panose="020B0604020202020204" pitchFamily="34" charset="0"/>
              <a:buChar char="•"/>
            </a:pPr>
            <a:r>
              <a:rPr lang="en-US" dirty="0">
                <a:solidFill>
                  <a:srgbClr val="FF0000"/>
                </a:solidFill>
              </a:rPr>
              <a:t>Etc.</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80</a:t>
            </a:fld>
            <a:endParaRPr lang="en-US" dirty="0"/>
          </a:p>
        </p:txBody>
      </p:sp>
      <p:sp>
        <p:nvSpPr>
          <p:cNvPr id="6" name="Content Placeholder 2">
            <a:extLst>
              <a:ext uri="{FF2B5EF4-FFF2-40B4-BE49-F238E27FC236}">
                <a16:creationId xmlns:a16="http://schemas.microsoft.com/office/drawing/2014/main" id="{B9A9C12A-1DA4-449D-A07B-2BA2C09BE67F}"/>
              </a:ext>
            </a:extLst>
          </p:cNvPr>
          <p:cNvSpPr txBox="1">
            <a:spLocks/>
          </p:cNvSpPr>
          <p:nvPr/>
        </p:nvSpPr>
        <p:spPr>
          <a:xfrm>
            <a:off x="6093961" y="1825624"/>
            <a:ext cx="4833730" cy="399765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spcAft>
                <a:spcPts val="600"/>
              </a:spcAft>
              <a:buClr>
                <a:srgbClr val="B57BA8"/>
              </a:buClr>
              <a:buFont typeface=".LucidaGrandeUI" charset="0"/>
              <a:buChar char="▸"/>
              <a:defRPr sz="3400" b="0" i="0" kern="1200">
                <a:solidFill>
                  <a:schemeClr val="tx1"/>
                </a:solidFill>
                <a:latin typeface="+mn-lt"/>
                <a:ea typeface="Myriad Pro" charset="0"/>
                <a:cs typeface="Myriad Pro" charset="0"/>
              </a:defRPr>
            </a:lvl1pPr>
            <a:lvl2pPr marL="914400" indent="-274320" algn="l" defTabSz="914400" rtl="0" eaLnBrk="1" latinLnBrk="0" hangingPunct="1">
              <a:lnSpc>
                <a:spcPct val="90000"/>
              </a:lnSpc>
              <a:spcBef>
                <a:spcPts val="500"/>
              </a:spcBef>
              <a:spcAft>
                <a:spcPts val="600"/>
              </a:spcAft>
              <a:buClr>
                <a:srgbClr val="B57BA8"/>
              </a:buClr>
              <a:buSzPct val="100000"/>
              <a:buFont typeface=".AppleSystemUIFont" charset="-120"/>
              <a:buChar char="›"/>
              <a:defRPr sz="3400" b="0" i="0" kern="1200">
                <a:solidFill>
                  <a:schemeClr val="tx1"/>
                </a:solidFill>
                <a:latin typeface="+mn-lt"/>
                <a:ea typeface="Myriad Pro" charset="0"/>
                <a:cs typeface="Myriad Pro" charset="0"/>
              </a:defRPr>
            </a:lvl2pPr>
            <a:lvl3pPr marL="1371600" indent="-274320" algn="l" defTabSz="914400" rtl="0" eaLnBrk="1" latinLnBrk="0" hangingPunct="1">
              <a:lnSpc>
                <a:spcPct val="90000"/>
              </a:lnSpc>
              <a:spcBef>
                <a:spcPts val="500"/>
              </a:spcBef>
              <a:spcAft>
                <a:spcPts val="600"/>
              </a:spcAft>
              <a:buClr>
                <a:srgbClr val="B57BA8"/>
              </a:buClr>
              <a:buSzPct val="100000"/>
              <a:buFont typeface="LucidaGrande" charset="0"/>
              <a:buChar char="»"/>
              <a:defRPr sz="3400" b="0" i="0" kern="1200">
                <a:solidFill>
                  <a:schemeClr val="tx1"/>
                </a:solidFill>
                <a:latin typeface="+mn-lt"/>
                <a:ea typeface="Myriad Pro" charset="0"/>
                <a:cs typeface="Myriad Pro" charset="0"/>
              </a:defRPr>
            </a:lvl3pPr>
            <a:lvl4pPr marL="18288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4pPr>
            <a:lvl5pPr marL="22860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u="sng" dirty="0"/>
              <a:t>Recommendations </a:t>
            </a:r>
          </a:p>
          <a:p>
            <a:pPr>
              <a:buFont typeface="Arial" panose="020B0604020202020204" pitchFamily="34" charset="0"/>
              <a:buChar char="•"/>
            </a:pPr>
            <a:r>
              <a:rPr lang="en-US" dirty="0">
                <a:solidFill>
                  <a:srgbClr val="FF0000"/>
                </a:solidFill>
              </a:rPr>
              <a:t>Recommendation 1</a:t>
            </a:r>
          </a:p>
          <a:p>
            <a:pPr>
              <a:buFont typeface="Arial" panose="020B0604020202020204" pitchFamily="34" charset="0"/>
              <a:buChar char="•"/>
            </a:pPr>
            <a:r>
              <a:rPr lang="en-US" dirty="0">
                <a:solidFill>
                  <a:srgbClr val="FF0000"/>
                </a:solidFill>
              </a:rPr>
              <a:t>Recommendation 2</a:t>
            </a:r>
          </a:p>
          <a:p>
            <a:pPr>
              <a:buFont typeface="Arial" panose="020B0604020202020204" pitchFamily="34" charset="0"/>
              <a:buChar char="•"/>
            </a:pPr>
            <a:r>
              <a:rPr lang="en-US" dirty="0">
                <a:solidFill>
                  <a:srgbClr val="FF0000"/>
                </a:solidFill>
              </a:rPr>
              <a:t>Etc.</a:t>
            </a:r>
          </a:p>
        </p:txBody>
      </p:sp>
    </p:spTree>
    <p:extLst>
      <p:ext uri="{BB962C8B-B14F-4D97-AF65-F5344CB8AC3E}">
        <p14:creationId xmlns:p14="http://schemas.microsoft.com/office/powerpoint/2010/main" val="10441370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0" y="185530"/>
            <a:ext cx="11131825" cy="914400"/>
          </a:xfrm>
        </p:spPr>
        <p:txBody>
          <a:bodyPr>
            <a:noAutofit/>
          </a:bodyPr>
          <a:lstStyle/>
          <a:p>
            <a:r>
              <a:rPr lang="en-US" sz="3000" b="1" i="1" u="sng" dirty="0">
                <a:solidFill>
                  <a:schemeClr val="tx1"/>
                </a:solidFill>
              </a:rPr>
              <a:t>TPDG14:</a:t>
            </a:r>
            <a:r>
              <a:rPr lang="en-US" sz="3000" b="1" i="1" dirty="0">
                <a:solidFill>
                  <a:schemeClr val="tx1"/>
                </a:solidFill>
              </a:rPr>
              <a:t>  More than 66.6% of deliveries take place in hospitals and maternity facilities designated or reassessed as “Baby Friendly” in the last 5 years.</a:t>
            </a:r>
            <a:endParaRPr lang="en-US" sz="30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424069" y="1507573"/>
            <a:ext cx="11516139" cy="4943788"/>
          </a:xfrm>
        </p:spPr>
        <p:txBody>
          <a:bodyPr>
            <a:normAutofit fontScale="85000" lnSpcReduction="20000"/>
          </a:bodyPr>
          <a:lstStyle/>
          <a:p>
            <a:r>
              <a:rPr lang="en-US" dirty="0"/>
              <a:t>It is important to understand if the percent of public and private hospitals and maternity facilities designated or reassessed as baby-friendly is increasing, decreasing, or remaining the same.  This benchmark assesses the proportion of deliveries that take place within hospitals and maternity facilities that have been designated or recertified as baby-friendly </a:t>
            </a:r>
            <a:r>
              <a:rPr lang="en-US" u="sng" dirty="0"/>
              <a:t>over the past 5 years</a:t>
            </a:r>
            <a:r>
              <a:rPr lang="en-US" dirty="0"/>
              <a:t>.  The following questions from the WHO Global Nutrition Policy Review module on the Baby-friendly Hospital Initiative can be used to help assess how many healthcare facilities (public and private) have ever been designated Baby-friendly:</a:t>
            </a:r>
          </a:p>
          <a:p>
            <a:pPr lvl="0"/>
            <a:r>
              <a:rPr lang="en-US" dirty="0"/>
              <a:t>How many of these have been designated or re-assessed as Baby-friendly in the past 5 years?</a:t>
            </a:r>
          </a:p>
          <a:p>
            <a:pPr lvl="0"/>
            <a:r>
              <a:rPr lang="en-US" dirty="0"/>
              <a:t>What is the total number of births per year in the facilities that were designated or re-assessed as Baby-friendly in the past 5 years?</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81</a:t>
            </a:fld>
            <a:endParaRPr lang="en-US" dirty="0"/>
          </a:p>
        </p:txBody>
      </p:sp>
    </p:spTree>
    <p:extLst>
      <p:ext uri="{BB962C8B-B14F-4D97-AF65-F5344CB8AC3E}">
        <p14:creationId xmlns:p14="http://schemas.microsoft.com/office/powerpoint/2010/main" val="702637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1" y="198782"/>
            <a:ext cx="10760764" cy="901147"/>
          </a:xfrm>
        </p:spPr>
        <p:txBody>
          <a:bodyPr>
            <a:noAutofit/>
          </a:bodyPr>
          <a:lstStyle/>
          <a:p>
            <a:r>
              <a:rPr lang="en-US" sz="3000" b="1" i="1" u="sng" dirty="0">
                <a:solidFill>
                  <a:schemeClr val="tx1"/>
                </a:solidFill>
              </a:rPr>
              <a:t>TPDG14:</a:t>
            </a:r>
            <a:r>
              <a:rPr lang="en-US" sz="3000" b="1" i="1" dirty="0">
                <a:solidFill>
                  <a:schemeClr val="tx1"/>
                </a:solidFill>
              </a:rPr>
              <a:t>  More than 66.6% of deliveries take place in hospitals and maternity facilities designated or reassessed as “Baby Friendly” in the last 5 years.</a:t>
            </a:r>
            <a:endParaRPr lang="en-US" sz="30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304800" y="1759364"/>
            <a:ext cx="11396870" cy="4429401"/>
          </a:xfrm>
        </p:spPr>
        <p:txBody>
          <a:bodyPr>
            <a:normAutofit fontScale="77500" lnSpcReduction="20000"/>
          </a:bodyPr>
          <a:lstStyle/>
          <a:p>
            <a:pPr lvl="0"/>
            <a:r>
              <a:rPr lang="en-US" b="1" dirty="0"/>
              <a:t>No progress</a:t>
            </a:r>
            <a:r>
              <a:rPr lang="en-US" dirty="0"/>
              <a:t> has been made if no hospitals and maternity facilities offering maternity services have been designated or reassessed as “Baby-Friendly” in the last 5 years. </a:t>
            </a:r>
          </a:p>
          <a:p>
            <a:pPr lvl="0"/>
            <a:r>
              <a:rPr lang="en-US" b="1" dirty="0"/>
              <a:t>Minimal progress</a:t>
            </a:r>
            <a:r>
              <a:rPr lang="en-US" dirty="0"/>
              <a:t> has been made if less than or equal to 33.3% of deliveries take place in hospitals and maternity facilities designated or reassessed as “Baby-Friendly” in the last 5 years.  </a:t>
            </a:r>
          </a:p>
          <a:p>
            <a:pPr lvl="0"/>
            <a:r>
              <a:rPr lang="en-US" b="1" dirty="0"/>
              <a:t>Partial progress</a:t>
            </a:r>
            <a:r>
              <a:rPr lang="en-US" dirty="0"/>
              <a:t> has been made if between 33.3% and 66.6% of deliveries take place in hospitals and maternity facilities designated or reassessed as “Baby-Friendly” in the last 5 years. </a:t>
            </a:r>
          </a:p>
          <a:p>
            <a:pPr lvl="0"/>
            <a:r>
              <a:rPr lang="en-US" b="1" dirty="0"/>
              <a:t>Major progress</a:t>
            </a:r>
            <a:r>
              <a:rPr lang="en-US" dirty="0"/>
              <a:t> has been made if more than 66.6% of deliveries take place in hospitals and maternity facilities designated or reassessed as “Baby-Friendly” in the last 5 years.</a:t>
            </a:r>
          </a:p>
          <a:p>
            <a:pPr marL="0" indent="0">
              <a:buNone/>
            </a:pPr>
            <a:endParaRPr lang="en-US" dirty="0"/>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82</a:t>
            </a:fld>
            <a:endParaRPr lang="en-US" dirty="0"/>
          </a:p>
        </p:txBody>
      </p:sp>
    </p:spTree>
    <p:extLst>
      <p:ext uri="{BB962C8B-B14F-4D97-AF65-F5344CB8AC3E}">
        <p14:creationId xmlns:p14="http://schemas.microsoft.com/office/powerpoint/2010/main" val="35092847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731B-AE40-44F8-AB20-CB010E333264}"/>
              </a:ext>
            </a:extLst>
          </p:cNvPr>
          <p:cNvSpPr>
            <a:spLocks noGrp="1"/>
          </p:cNvSpPr>
          <p:nvPr>
            <p:ph type="title"/>
          </p:nvPr>
        </p:nvSpPr>
        <p:spPr>
          <a:xfrm>
            <a:off x="410817" y="141415"/>
            <a:ext cx="9965217" cy="732154"/>
          </a:xfrm>
        </p:spPr>
        <p:txBody>
          <a:bodyPr>
            <a:normAutofit fontScale="90000"/>
          </a:bodyPr>
          <a:lstStyle/>
          <a:p>
            <a:r>
              <a:rPr lang="en-US" dirty="0"/>
              <a:t>TPDG14: Methodology used for data collection</a:t>
            </a:r>
          </a:p>
        </p:txBody>
      </p:sp>
      <p:sp>
        <p:nvSpPr>
          <p:cNvPr id="3" name="Content Placeholder 2">
            <a:extLst>
              <a:ext uri="{FF2B5EF4-FFF2-40B4-BE49-F238E27FC236}">
                <a16:creationId xmlns:a16="http://schemas.microsoft.com/office/drawing/2014/main" id="{8673792B-7FC3-4F81-9654-724F36467CF9}"/>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E.g. if it was an interview (who they interviewed and asked), a media study (what media they looked for and what keywords they searched for), a document review (what documents they reviewed)</a:t>
            </a:r>
          </a:p>
        </p:txBody>
      </p:sp>
      <p:sp>
        <p:nvSpPr>
          <p:cNvPr id="4" name="Date Placeholder 3">
            <a:extLst>
              <a:ext uri="{FF2B5EF4-FFF2-40B4-BE49-F238E27FC236}">
                <a16:creationId xmlns:a16="http://schemas.microsoft.com/office/drawing/2014/main" id="{DB15C914-7A6B-4517-AEC0-35225CF90368}"/>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9E15C5E0-1D2B-4743-A3CB-F76CDED0EB7D}"/>
              </a:ext>
            </a:extLst>
          </p:cNvPr>
          <p:cNvSpPr>
            <a:spLocks noGrp="1"/>
          </p:cNvSpPr>
          <p:nvPr>
            <p:ph type="sldNum" sz="quarter" idx="12"/>
          </p:nvPr>
        </p:nvSpPr>
        <p:spPr/>
        <p:txBody>
          <a:bodyPr/>
          <a:lstStyle/>
          <a:p>
            <a:fld id="{D28A7405-1AA8-4841-9E07-C00D5D730EC2}" type="slidenum">
              <a:rPr lang="en-US" smtClean="0"/>
              <a:pPr/>
              <a:t>83</a:t>
            </a:fld>
            <a:endParaRPr lang="en-US" dirty="0"/>
          </a:p>
        </p:txBody>
      </p:sp>
    </p:spTree>
    <p:extLst>
      <p:ext uri="{BB962C8B-B14F-4D97-AF65-F5344CB8AC3E}">
        <p14:creationId xmlns:p14="http://schemas.microsoft.com/office/powerpoint/2010/main" val="26016227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TPDG14: Findings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Summary of what was found from the data collected</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84</a:t>
            </a:fld>
            <a:endParaRPr lang="en-US" dirty="0"/>
          </a:p>
        </p:txBody>
      </p:sp>
    </p:spTree>
    <p:extLst>
      <p:ext uri="{BB962C8B-B14F-4D97-AF65-F5344CB8AC3E}">
        <p14:creationId xmlns:p14="http://schemas.microsoft.com/office/powerpoint/2010/main" val="9838948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615810-A8F6-4C94-8561-EAC9CF6CE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8054" y="106018"/>
            <a:ext cx="10632030" cy="6858000"/>
          </a:xfrm>
          <a:prstGeom prst="rect">
            <a:avLst/>
          </a:prstGeom>
        </p:spPr>
      </p:pic>
      <p:sp>
        <p:nvSpPr>
          <p:cNvPr id="4" name="Slide Number Placeholder 3"/>
          <p:cNvSpPr>
            <a:spLocks noGrp="1"/>
          </p:cNvSpPr>
          <p:nvPr>
            <p:ph type="sldNum" sz="quarter" idx="12"/>
          </p:nvPr>
        </p:nvSpPr>
        <p:spPr/>
        <p:txBody>
          <a:bodyPr/>
          <a:lstStyle/>
          <a:p>
            <a:fld id="{77F7B353-C914-4745-90EB-3A5F71BBADAB}" type="slidenum">
              <a:rPr lang="en-US" smtClean="0"/>
              <a:t>85</a:t>
            </a:fld>
            <a:endParaRPr lang="en-US"/>
          </a:p>
        </p:txBody>
      </p:sp>
      <p:sp>
        <p:nvSpPr>
          <p:cNvPr id="2" name="Rectangle 1">
            <a:extLst>
              <a:ext uri="{FF2B5EF4-FFF2-40B4-BE49-F238E27FC236}">
                <a16:creationId xmlns:a16="http://schemas.microsoft.com/office/drawing/2014/main" id="{4F1EAD49-0311-4663-8C5D-FB09F3C568FA}"/>
              </a:ext>
            </a:extLst>
          </p:cNvPr>
          <p:cNvSpPr/>
          <p:nvPr/>
        </p:nvSpPr>
        <p:spPr>
          <a:xfrm>
            <a:off x="260848" y="248478"/>
            <a:ext cx="6308918" cy="1524000"/>
          </a:xfrm>
          <a:prstGeom prst="rect">
            <a:avLst/>
          </a:prstGeom>
          <a:solidFill>
            <a:srgbClr val="44536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TPDG14 Proposed Score: </a:t>
            </a:r>
            <a:r>
              <a:rPr lang="en-US" sz="3000" dirty="0">
                <a:solidFill>
                  <a:srgbClr val="FF0000"/>
                </a:solidFill>
              </a:rPr>
              <a:t>SCORE</a:t>
            </a:r>
            <a:r>
              <a:rPr lang="en-US" sz="3000" dirty="0"/>
              <a:t> </a:t>
            </a:r>
          </a:p>
        </p:txBody>
      </p:sp>
    </p:spTree>
    <p:extLst>
      <p:ext uri="{BB962C8B-B14F-4D97-AF65-F5344CB8AC3E}">
        <p14:creationId xmlns:p14="http://schemas.microsoft.com/office/powerpoint/2010/main" val="18848929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TPDG14: Gaps and recommendations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825625"/>
            <a:ext cx="4833730" cy="3997659"/>
          </a:xfrm>
        </p:spPr>
        <p:txBody>
          <a:bodyPr/>
          <a:lstStyle/>
          <a:p>
            <a:pPr marL="0" indent="0">
              <a:buNone/>
            </a:pPr>
            <a:r>
              <a:rPr lang="en-US" b="1" u="sng" dirty="0"/>
              <a:t>Gaps</a:t>
            </a:r>
            <a:r>
              <a:rPr lang="en-US" dirty="0"/>
              <a:t> </a:t>
            </a:r>
          </a:p>
          <a:p>
            <a:pPr>
              <a:buFont typeface="Arial" panose="020B0604020202020204" pitchFamily="34" charset="0"/>
              <a:buChar char="•"/>
            </a:pPr>
            <a:r>
              <a:rPr lang="en-US" dirty="0">
                <a:solidFill>
                  <a:srgbClr val="FF0000"/>
                </a:solidFill>
              </a:rPr>
              <a:t>Gap 1</a:t>
            </a:r>
          </a:p>
          <a:p>
            <a:pPr>
              <a:buFont typeface="Arial" panose="020B0604020202020204" pitchFamily="34" charset="0"/>
              <a:buChar char="•"/>
            </a:pPr>
            <a:r>
              <a:rPr lang="en-US" dirty="0">
                <a:solidFill>
                  <a:srgbClr val="FF0000"/>
                </a:solidFill>
              </a:rPr>
              <a:t>Gap 2</a:t>
            </a:r>
          </a:p>
          <a:p>
            <a:pPr>
              <a:buFont typeface="Arial" panose="020B0604020202020204" pitchFamily="34" charset="0"/>
              <a:buChar char="•"/>
            </a:pPr>
            <a:r>
              <a:rPr lang="en-US" dirty="0">
                <a:solidFill>
                  <a:srgbClr val="FF0000"/>
                </a:solidFill>
              </a:rPr>
              <a:t>Etc.</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86</a:t>
            </a:fld>
            <a:endParaRPr lang="en-US" dirty="0"/>
          </a:p>
        </p:txBody>
      </p:sp>
      <p:sp>
        <p:nvSpPr>
          <p:cNvPr id="6" name="Content Placeholder 2">
            <a:extLst>
              <a:ext uri="{FF2B5EF4-FFF2-40B4-BE49-F238E27FC236}">
                <a16:creationId xmlns:a16="http://schemas.microsoft.com/office/drawing/2014/main" id="{B9A9C12A-1DA4-449D-A07B-2BA2C09BE67F}"/>
              </a:ext>
            </a:extLst>
          </p:cNvPr>
          <p:cNvSpPr txBox="1">
            <a:spLocks/>
          </p:cNvSpPr>
          <p:nvPr/>
        </p:nvSpPr>
        <p:spPr>
          <a:xfrm>
            <a:off x="6093961" y="1825624"/>
            <a:ext cx="4833730" cy="399765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spcAft>
                <a:spcPts val="600"/>
              </a:spcAft>
              <a:buClr>
                <a:srgbClr val="B57BA8"/>
              </a:buClr>
              <a:buFont typeface=".LucidaGrandeUI" charset="0"/>
              <a:buChar char="▸"/>
              <a:defRPr sz="3400" b="0" i="0" kern="1200">
                <a:solidFill>
                  <a:schemeClr val="tx1"/>
                </a:solidFill>
                <a:latin typeface="+mn-lt"/>
                <a:ea typeface="Myriad Pro" charset="0"/>
                <a:cs typeface="Myriad Pro" charset="0"/>
              </a:defRPr>
            </a:lvl1pPr>
            <a:lvl2pPr marL="914400" indent="-274320" algn="l" defTabSz="914400" rtl="0" eaLnBrk="1" latinLnBrk="0" hangingPunct="1">
              <a:lnSpc>
                <a:spcPct val="90000"/>
              </a:lnSpc>
              <a:spcBef>
                <a:spcPts val="500"/>
              </a:spcBef>
              <a:spcAft>
                <a:spcPts val="600"/>
              </a:spcAft>
              <a:buClr>
                <a:srgbClr val="B57BA8"/>
              </a:buClr>
              <a:buSzPct val="100000"/>
              <a:buFont typeface=".AppleSystemUIFont" charset="-120"/>
              <a:buChar char="›"/>
              <a:defRPr sz="3400" b="0" i="0" kern="1200">
                <a:solidFill>
                  <a:schemeClr val="tx1"/>
                </a:solidFill>
                <a:latin typeface="+mn-lt"/>
                <a:ea typeface="Myriad Pro" charset="0"/>
                <a:cs typeface="Myriad Pro" charset="0"/>
              </a:defRPr>
            </a:lvl2pPr>
            <a:lvl3pPr marL="1371600" indent="-274320" algn="l" defTabSz="914400" rtl="0" eaLnBrk="1" latinLnBrk="0" hangingPunct="1">
              <a:lnSpc>
                <a:spcPct val="90000"/>
              </a:lnSpc>
              <a:spcBef>
                <a:spcPts val="500"/>
              </a:spcBef>
              <a:spcAft>
                <a:spcPts val="600"/>
              </a:spcAft>
              <a:buClr>
                <a:srgbClr val="B57BA8"/>
              </a:buClr>
              <a:buSzPct val="100000"/>
              <a:buFont typeface="LucidaGrande" charset="0"/>
              <a:buChar char="»"/>
              <a:defRPr sz="3400" b="0" i="0" kern="1200">
                <a:solidFill>
                  <a:schemeClr val="tx1"/>
                </a:solidFill>
                <a:latin typeface="+mn-lt"/>
                <a:ea typeface="Myriad Pro" charset="0"/>
                <a:cs typeface="Myriad Pro" charset="0"/>
              </a:defRPr>
            </a:lvl3pPr>
            <a:lvl4pPr marL="18288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4pPr>
            <a:lvl5pPr marL="22860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u="sng" dirty="0"/>
              <a:t>Recommendations </a:t>
            </a:r>
          </a:p>
          <a:p>
            <a:pPr>
              <a:buFont typeface="Arial" panose="020B0604020202020204" pitchFamily="34" charset="0"/>
              <a:buChar char="•"/>
            </a:pPr>
            <a:r>
              <a:rPr lang="en-US" dirty="0">
                <a:solidFill>
                  <a:srgbClr val="FF0000"/>
                </a:solidFill>
              </a:rPr>
              <a:t>Recommendation 1</a:t>
            </a:r>
          </a:p>
          <a:p>
            <a:pPr>
              <a:buFont typeface="Arial" panose="020B0604020202020204" pitchFamily="34" charset="0"/>
              <a:buChar char="•"/>
            </a:pPr>
            <a:r>
              <a:rPr lang="en-US" dirty="0">
                <a:solidFill>
                  <a:srgbClr val="FF0000"/>
                </a:solidFill>
              </a:rPr>
              <a:t>Recommendation 2</a:t>
            </a:r>
          </a:p>
          <a:p>
            <a:pPr>
              <a:buFont typeface="Arial" panose="020B0604020202020204" pitchFamily="34" charset="0"/>
              <a:buChar char="•"/>
            </a:pPr>
            <a:r>
              <a:rPr lang="en-US" dirty="0">
                <a:solidFill>
                  <a:srgbClr val="FF0000"/>
                </a:solidFill>
              </a:rPr>
              <a:t>Etc.</a:t>
            </a:r>
          </a:p>
        </p:txBody>
      </p:sp>
    </p:spTree>
    <p:extLst>
      <p:ext uri="{BB962C8B-B14F-4D97-AF65-F5344CB8AC3E}">
        <p14:creationId xmlns:p14="http://schemas.microsoft.com/office/powerpoint/2010/main" val="1866684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92765" y="-70620"/>
            <a:ext cx="10986052" cy="1170550"/>
          </a:xfrm>
        </p:spPr>
        <p:txBody>
          <a:bodyPr>
            <a:noAutofit/>
          </a:bodyPr>
          <a:lstStyle/>
          <a:p>
            <a:r>
              <a:rPr lang="en-US" sz="3000" b="1" i="1" u="sng" dirty="0">
                <a:solidFill>
                  <a:schemeClr val="tx1"/>
                </a:solidFill>
              </a:rPr>
              <a:t>TPDG15:</a:t>
            </a:r>
            <a:r>
              <a:rPr lang="en-US" sz="3000" b="1" dirty="0">
                <a:solidFill>
                  <a:schemeClr val="tx1"/>
                </a:solidFill>
              </a:rPr>
              <a:t>  </a:t>
            </a:r>
            <a:r>
              <a:rPr lang="en-US" sz="3000" b="1" i="1" dirty="0">
                <a:solidFill>
                  <a:schemeClr val="tx1"/>
                </a:solidFill>
              </a:rPr>
              <a:t>Health care facility-based community outreach and support activities related to breastfeeding are being implemented.</a:t>
            </a:r>
            <a:endParaRPr lang="en-US" sz="3000"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463826" y="1507573"/>
            <a:ext cx="10922860" cy="4535418"/>
          </a:xfrm>
        </p:spPr>
        <p:txBody>
          <a:bodyPr>
            <a:normAutofit fontScale="85000" lnSpcReduction="20000"/>
          </a:bodyPr>
          <a:lstStyle/>
          <a:p>
            <a:pPr marL="0" indent="0">
              <a:buNone/>
            </a:pPr>
            <a:r>
              <a:rPr lang="en-US" dirty="0"/>
              <a:t>Healthcare facilities should be providing community outreach and support activities for breastfeeding.  Community breastfeeding outreach to promote breastfeeding can be specific events, such as participating in community health fairs, disseminating educational materials about breastfeeding in community settings or via media, or continuous activities such as conducting breastfeeding educational sessions for pregnant and postpartum women in community settings.  Breastfeeding support activities for women can include providing in-person (outpatient), on-line, or phone access to professional breastfeeding support, and providing individual as well as group breastfeeding counseling, etc.  This benchmark assesses if health facilities are implementing breastfeeding related community outreach and support activities. If so, it also assesses how well it links with existing community-based breastfeeding/nutrition programs. </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87</a:t>
            </a:fld>
            <a:endParaRPr lang="en-US" dirty="0"/>
          </a:p>
        </p:txBody>
      </p:sp>
    </p:spTree>
    <p:extLst>
      <p:ext uri="{BB962C8B-B14F-4D97-AF65-F5344CB8AC3E}">
        <p14:creationId xmlns:p14="http://schemas.microsoft.com/office/powerpoint/2010/main" val="545350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1" y="-70620"/>
            <a:ext cx="11039060" cy="1170550"/>
          </a:xfrm>
        </p:spPr>
        <p:txBody>
          <a:bodyPr>
            <a:noAutofit/>
          </a:bodyPr>
          <a:lstStyle/>
          <a:p>
            <a:r>
              <a:rPr lang="en-US" sz="3000" b="1" i="1" u="sng" dirty="0">
                <a:solidFill>
                  <a:schemeClr val="tx1"/>
                </a:solidFill>
              </a:rPr>
              <a:t>TPDG15:</a:t>
            </a:r>
            <a:r>
              <a:rPr lang="en-US" sz="3000" b="1" dirty="0">
                <a:solidFill>
                  <a:schemeClr val="tx1"/>
                </a:solidFill>
              </a:rPr>
              <a:t>  </a:t>
            </a:r>
            <a:r>
              <a:rPr lang="en-US" sz="3000" b="1" i="1" dirty="0">
                <a:solidFill>
                  <a:schemeClr val="tx1"/>
                </a:solidFill>
              </a:rPr>
              <a:t>Health care facility-based community outreach and support activities related to breastfeeding are being implemented.</a:t>
            </a:r>
            <a:endParaRPr lang="en-US" sz="30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397565" y="1507573"/>
            <a:ext cx="11290852" cy="4694444"/>
          </a:xfrm>
        </p:spPr>
        <p:txBody>
          <a:bodyPr>
            <a:normAutofit fontScale="77500" lnSpcReduction="20000"/>
          </a:bodyPr>
          <a:lstStyle/>
          <a:p>
            <a:pPr lvl="0"/>
            <a:r>
              <a:rPr lang="en-US" b="1" dirty="0"/>
              <a:t>No progress</a:t>
            </a:r>
            <a:r>
              <a:rPr lang="en-US" dirty="0"/>
              <a:t> has been made if no health facility-based community outreach and support activities related to breastfeeding are being implemented and linkages with community breastfeeding/nutrition programs are not in place.  </a:t>
            </a:r>
          </a:p>
          <a:p>
            <a:pPr lvl="0"/>
            <a:r>
              <a:rPr lang="en-US" b="1" dirty="0"/>
              <a:t>Minimal progress</a:t>
            </a:r>
            <a:r>
              <a:rPr lang="en-US" dirty="0"/>
              <a:t> has been made if health facility-based community outreach and support activities related to breastfeeding are being minimally implemented (i.e. at the local level only) or limited linkages with community breastfeeding/nutrition programs are in place.  </a:t>
            </a:r>
          </a:p>
          <a:p>
            <a:pPr lvl="0"/>
            <a:r>
              <a:rPr lang="en-US" b="1" dirty="0"/>
              <a:t>Partial progress</a:t>
            </a:r>
            <a:r>
              <a:rPr lang="en-US" dirty="0"/>
              <a:t> has been made if health facility-based community outreach and support activities related to breastfeeding are being effectively implemented (i.e. at the national, subnational, and local level) </a:t>
            </a:r>
            <a:r>
              <a:rPr lang="en-US" u="sng" dirty="0"/>
              <a:t>or</a:t>
            </a:r>
            <a:r>
              <a:rPr lang="en-US" dirty="0"/>
              <a:t> effective linkages with community breastfeeding/nutrition programs are in place.  </a:t>
            </a:r>
          </a:p>
          <a:p>
            <a:r>
              <a:rPr lang="en-US" b="1" dirty="0"/>
              <a:t>Major progress</a:t>
            </a:r>
            <a:r>
              <a:rPr lang="en-US" dirty="0"/>
              <a:t> has been made if health facility-based community outreach and support activities related to breastfeeding are being effectively implemented </a:t>
            </a:r>
            <a:r>
              <a:rPr lang="en-US" u="sng" dirty="0"/>
              <a:t>and</a:t>
            </a:r>
            <a:r>
              <a:rPr lang="en-US" dirty="0"/>
              <a:t> effective linkages with community breastfeeding/nutrition programs are in place</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88</a:t>
            </a:fld>
            <a:endParaRPr lang="en-US" dirty="0"/>
          </a:p>
        </p:txBody>
      </p:sp>
    </p:spTree>
    <p:extLst>
      <p:ext uri="{BB962C8B-B14F-4D97-AF65-F5344CB8AC3E}">
        <p14:creationId xmlns:p14="http://schemas.microsoft.com/office/powerpoint/2010/main" val="31827496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731B-AE40-44F8-AB20-CB010E333264}"/>
              </a:ext>
            </a:extLst>
          </p:cNvPr>
          <p:cNvSpPr>
            <a:spLocks noGrp="1"/>
          </p:cNvSpPr>
          <p:nvPr>
            <p:ph type="title"/>
          </p:nvPr>
        </p:nvSpPr>
        <p:spPr>
          <a:xfrm>
            <a:off x="410817" y="141415"/>
            <a:ext cx="9965217" cy="732154"/>
          </a:xfrm>
        </p:spPr>
        <p:txBody>
          <a:bodyPr>
            <a:normAutofit fontScale="90000"/>
          </a:bodyPr>
          <a:lstStyle/>
          <a:p>
            <a:r>
              <a:rPr lang="en-US" dirty="0"/>
              <a:t>TPDG15: Methodology used for data collection</a:t>
            </a:r>
          </a:p>
        </p:txBody>
      </p:sp>
      <p:sp>
        <p:nvSpPr>
          <p:cNvPr id="3" name="Content Placeholder 2">
            <a:extLst>
              <a:ext uri="{FF2B5EF4-FFF2-40B4-BE49-F238E27FC236}">
                <a16:creationId xmlns:a16="http://schemas.microsoft.com/office/drawing/2014/main" id="{8673792B-7FC3-4F81-9654-724F36467CF9}"/>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E.g. if it was an interview (who they interviewed and asked), a media study (what media they looked for and what keywords they searched for), a document review (what documents they reviewed)</a:t>
            </a:r>
          </a:p>
        </p:txBody>
      </p:sp>
      <p:sp>
        <p:nvSpPr>
          <p:cNvPr id="4" name="Date Placeholder 3">
            <a:extLst>
              <a:ext uri="{FF2B5EF4-FFF2-40B4-BE49-F238E27FC236}">
                <a16:creationId xmlns:a16="http://schemas.microsoft.com/office/drawing/2014/main" id="{DB15C914-7A6B-4517-AEC0-35225CF90368}"/>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9E15C5E0-1D2B-4743-A3CB-F76CDED0EB7D}"/>
              </a:ext>
            </a:extLst>
          </p:cNvPr>
          <p:cNvSpPr>
            <a:spLocks noGrp="1"/>
          </p:cNvSpPr>
          <p:nvPr>
            <p:ph type="sldNum" sz="quarter" idx="12"/>
          </p:nvPr>
        </p:nvSpPr>
        <p:spPr/>
        <p:txBody>
          <a:bodyPr/>
          <a:lstStyle/>
          <a:p>
            <a:fld id="{D28A7405-1AA8-4841-9E07-C00D5D730EC2}" type="slidenum">
              <a:rPr lang="en-US" smtClean="0"/>
              <a:pPr/>
              <a:t>89</a:t>
            </a:fld>
            <a:endParaRPr lang="en-US" dirty="0"/>
          </a:p>
        </p:txBody>
      </p:sp>
    </p:spTree>
    <p:extLst>
      <p:ext uri="{BB962C8B-B14F-4D97-AF65-F5344CB8AC3E}">
        <p14:creationId xmlns:p14="http://schemas.microsoft.com/office/powerpoint/2010/main" val="4205511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0" y="-70620"/>
            <a:ext cx="11401027" cy="1475350"/>
          </a:xfrm>
        </p:spPr>
        <p:txBody>
          <a:bodyPr>
            <a:noAutofit/>
          </a:bodyPr>
          <a:lstStyle/>
          <a:p>
            <a:r>
              <a:rPr lang="en-US" sz="3000" b="1" i="1" u="sng" dirty="0">
                <a:solidFill>
                  <a:schemeClr val="tx1"/>
                </a:solidFill>
              </a:rPr>
              <a:t>TPDG2:</a:t>
            </a:r>
            <a:r>
              <a:rPr lang="en-US" sz="3000" b="1" i="1" dirty="0">
                <a:solidFill>
                  <a:schemeClr val="tx1"/>
                </a:solidFill>
              </a:rPr>
              <a:t> Facility-based health care professionals who care for mothers, infants and young children are trained on the essential breastfeeding topics as well as their responsibilities under the Code implementation. </a:t>
            </a:r>
            <a:endParaRPr lang="en-US" sz="3000"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238539" y="1732860"/>
            <a:ext cx="11449878" cy="4323383"/>
          </a:xfrm>
        </p:spPr>
        <p:txBody>
          <a:bodyPr>
            <a:normAutofit fontScale="85000" lnSpcReduction="20000"/>
          </a:bodyPr>
          <a:lstStyle/>
          <a:p>
            <a:pPr marL="0" indent="0">
              <a:buNone/>
            </a:pPr>
            <a:r>
              <a:rPr lang="en-US" dirty="0"/>
              <a:t>Facility-based health care professionals who care for mothers, infants and young children should receive in-service instructional training on breastfeeding to improve their breastfeeding knowledge so they can effectively educate and care for mothers during pregnancy and the postpartum period.  This benchmark assesses whether these facility-based health care professionals are receiving instructional in-service training on breastfeeding and, if so, it assesses the quality of the breastfeeding training received by requiring that specific breastfeeding topics be covered in all the in-service training curricula.  These essential breastfeeding topics are listed in </a:t>
            </a:r>
            <a:r>
              <a:rPr lang="en-US" b="1" dirty="0"/>
              <a:t>Annex 4</a:t>
            </a:r>
            <a:r>
              <a:rPr lang="en-US" dirty="0"/>
              <a:t>.  Facility-based health care professionals are prenatal care, maternity care and pediatric staff based in clinics or hospitals that work with pregnant and postpartum women as well as infants and young children.</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9</a:t>
            </a:fld>
            <a:endParaRPr lang="en-US" dirty="0"/>
          </a:p>
        </p:txBody>
      </p:sp>
    </p:spTree>
    <p:extLst>
      <p:ext uri="{BB962C8B-B14F-4D97-AF65-F5344CB8AC3E}">
        <p14:creationId xmlns:p14="http://schemas.microsoft.com/office/powerpoint/2010/main" val="7077473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TPDG15: Findings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Summary of what was found from the data collected</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90</a:t>
            </a:fld>
            <a:endParaRPr lang="en-US" dirty="0"/>
          </a:p>
        </p:txBody>
      </p:sp>
    </p:spTree>
    <p:extLst>
      <p:ext uri="{BB962C8B-B14F-4D97-AF65-F5344CB8AC3E}">
        <p14:creationId xmlns:p14="http://schemas.microsoft.com/office/powerpoint/2010/main" val="1111009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B57B93-1AC9-4A0F-81CE-0D955DEC2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820" y="-14020"/>
            <a:ext cx="10632030" cy="6858000"/>
          </a:xfrm>
          <a:prstGeom prst="rect">
            <a:avLst/>
          </a:prstGeom>
        </p:spPr>
      </p:pic>
      <p:sp>
        <p:nvSpPr>
          <p:cNvPr id="4" name="Slide Number Placeholder 3"/>
          <p:cNvSpPr>
            <a:spLocks noGrp="1"/>
          </p:cNvSpPr>
          <p:nvPr>
            <p:ph type="sldNum" sz="quarter" idx="12"/>
          </p:nvPr>
        </p:nvSpPr>
        <p:spPr/>
        <p:txBody>
          <a:bodyPr/>
          <a:lstStyle/>
          <a:p>
            <a:fld id="{77F7B353-C914-4745-90EB-3A5F71BBADAB}" type="slidenum">
              <a:rPr lang="en-US" smtClean="0"/>
              <a:t>91</a:t>
            </a:fld>
            <a:endParaRPr lang="en-US"/>
          </a:p>
        </p:txBody>
      </p:sp>
      <p:sp>
        <p:nvSpPr>
          <p:cNvPr id="2" name="Rectangle 1">
            <a:extLst>
              <a:ext uri="{FF2B5EF4-FFF2-40B4-BE49-F238E27FC236}">
                <a16:creationId xmlns:a16="http://schemas.microsoft.com/office/drawing/2014/main" id="{4F1EAD49-0311-4663-8C5D-FB09F3C568FA}"/>
              </a:ext>
            </a:extLst>
          </p:cNvPr>
          <p:cNvSpPr/>
          <p:nvPr/>
        </p:nvSpPr>
        <p:spPr>
          <a:xfrm>
            <a:off x="260848" y="248478"/>
            <a:ext cx="6308918" cy="1524000"/>
          </a:xfrm>
          <a:prstGeom prst="rect">
            <a:avLst/>
          </a:prstGeom>
          <a:solidFill>
            <a:srgbClr val="44536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TPDG15 Proposed Score: </a:t>
            </a:r>
            <a:r>
              <a:rPr lang="en-US" sz="3000" dirty="0">
                <a:solidFill>
                  <a:srgbClr val="FF0000"/>
                </a:solidFill>
              </a:rPr>
              <a:t>SCORE</a:t>
            </a:r>
            <a:r>
              <a:rPr lang="en-US" sz="3000" dirty="0"/>
              <a:t> </a:t>
            </a:r>
          </a:p>
        </p:txBody>
      </p:sp>
    </p:spTree>
    <p:extLst>
      <p:ext uri="{BB962C8B-B14F-4D97-AF65-F5344CB8AC3E}">
        <p14:creationId xmlns:p14="http://schemas.microsoft.com/office/powerpoint/2010/main" val="387503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TPDG15: Gaps and recommendations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825625"/>
            <a:ext cx="4833730" cy="3997659"/>
          </a:xfrm>
        </p:spPr>
        <p:txBody>
          <a:bodyPr/>
          <a:lstStyle/>
          <a:p>
            <a:pPr marL="0" indent="0">
              <a:buNone/>
            </a:pPr>
            <a:r>
              <a:rPr lang="en-US" b="1" u="sng" dirty="0"/>
              <a:t>Gaps</a:t>
            </a:r>
            <a:r>
              <a:rPr lang="en-US" dirty="0"/>
              <a:t> </a:t>
            </a:r>
          </a:p>
          <a:p>
            <a:pPr>
              <a:buFont typeface="Arial" panose="020B0604020202020204" pitchFamily="34" charset="0"/>
              <a:buChar char="•"/>
            </a:pPr>
            <a:r>
              <a:rPr lang="en-US" dirty="0">
                <a:solidFill>
                  <a:srgbClr val="FF0000"/>
                </a:solidFill>
              </a:rPr>
              <a:t>Gap 1</a:t>
            </a:r>
          </a:p>
          <a:p>
            <a:pPr>
              <a:buFont typeface="Arial" panose="020B0604020202020204" pitchFamily="34" charset="0"/>
              <a:buChar char="•"/>
            </a:pPr>
            <a:r>
              <a:rPr lang="en-US" dirty="0">
                <a:solidFill>
                  <a:srgbClr val="FF0000"/>
                </a:solidFill>
              </a:rPr>
              <a:t>Gap 2</a:t>
            </a:r>
          </a:p>
          <a:p>
            <a:pPr>
              <a:buFont typeface="Arial" panose="020B0604020202020204" pitchFamily="34" charset="0"/>
              <a:buChar char="•"/>
            </a:pPr>
            <a:r>
              <a:rPr lang="en-US" dirty="0">
                <a:solidFill>
                  <a:srgbClr val="FF0000"/>
                </a:solidFill>
              </a:rPr>
              <a:t>Etc.</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92</a:t>
            </a:fld>
            <a:endParaRPr lang="en-US" dirty="0"/>
          </a:p>
        </p:txBody>
      </p:sp>
      <p:sp>
        <p:nvSpPr>
          <p:cNvPr id="6" name="Content Placeholder 2">
            <a:extLst>
              <a:ext uri="{FF2B5EF4-FFF2-40B4-BE49-F238E27FC236}">
                <a16:creationId xmlns:a16="http://schemas.microsoft.com/office/drawing/2014/main" id="{B9A9C12A-1DA4-449D-A07B-2BA2C09BE67F}"/>
              </a:ext>
            </a:extLst>
          </p:cNvPr>
          <p:cNvSpPr txBox="1">
            <a:spLocks/>
          </p:cNvSpPr>
          <p:nvPr/>
        </p:nvSpPr>
        <p:spPr>
          <a:xfrm>
            <a:off x="6093961" y="1825624"/>
            <a:ext cx="4833730" cy="399765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spcAft>
                <a:spcPts val="600"/>
              </a:spcAft>
              <a:buClr>
                <a:srgbClr val="B57BA8"/>
              </a:buClr>
              <a:buFont typeface=".LucidaGrandeUI" charset="0"/>
              <a:buChar char="▸"/>
              <a:defRPr sz="3400" b="0" i="0" kern="1200">
                <a:solidFill>
                  <a:schemeClr val="tx1"/>
                </a:solidFill>
                <a:latin typeface="+mn-lt"/>
                <a:ea typeface="Myriad Pro" charset="0"/>
                <a:cs typeface="Myriad Pro" charset="0"/>
              </a:defRPr>
            </a:lvl1pPr>
            <a:lvl2pPr marL="914400" indent="-274320" algn="l" defTabSz="914400" rtl="0" eaLnBrk="1" latinLnBrk="0" hangingPunct="1">
              <a:lnSpc>
                <a:spcPct val="90000"/>
              </a:lnSpc>
              <a:spcBef>
                <a:spcPts val="500"/>
              </a:spcBef>
              <a:spcAft>
                <a:spcPts val="600"/>
              </a:spcAft>
              <a:buClr>
                <a:srgbClr val="B57BA8"/>
              </a:buClr>
              <a:buSzPct val="100000"/>
              <a:buFont typeface=".AppleSystemUIFont" charset="-120"/>
              <a:buChar char="›"/>
              <a:defRPr sz="3400" b="0" i="0" kern="1200">
                <a:solidFill>
                  <a:schemeClr val="tx1"/>
                </a:solidFill>
                <a:latin typeface="+mn-lt"/>
                <a:ea typeface="Myriad Pro" charset="0"/>
                <a:cs typeface="Myriad Pro" charset="0"/>
              </a:defRPr>
            </a:lvl2pPr>
            <a:lvl3pPr marL="1371600" indent="-274320" algn="l" defTabSz="914400" rtl="0" eaLnBrk="1" latinLnBrk="0" hangingPunct="1">
              <a:lnSpc>
                <a:spcPct val="90000"/>
              </a:lnSpc>
              <a:spcBef>
                <a:spcPts val="500"/>
              </a:spcBef>
              <a:spcAft>
                <a:spcPts val="600"/>
              </a:spcAft>
              <a:buClr>
                <a:srgbClr val="B57BA8"/>
              </a:buClr>
              <a:buSzPct val="100000"/>
              <a:buFont typeface="LucidaGrande" charset="0"/>
              <a:buChar char="»"/>
              <a:defRPr sz="3400" b="0" i="0" kern="1200">
                <a:solidFill>
                  <a:schemeClr val="tx1"/>
                </a:solidFill>
                <a:latin typeface="+mn-lt"/>
                <a:ea typeface="Myriad Pro" charset="0"/>
                <a:cs typeface="Myriad Pro" charset="0"/>
              </a:defRPr>
            </a:lvl3pPr>
            <a:lvl4pPr marL="18288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4pPr>
            <a:lvl5pPr marL="22860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u="sng" dirty="0"/>
              <a:t>Recommendations </a:t>
            </a:r>
          </a:p>
          <a:p>
            <a:pPr>
              <a:buFont typeface="Arial" panose="020B0604020202020204" pitchFamily="34" charset="0"/>
              <a:buChar char="•"/>
            </a:pPr>
            <a:r>
              <a:rPr lang="en-US" dirty="0">
                <a:solidFill>
                  <a:srgbClr val="FF0000"/>
                </a:solidFill>
              </a:rPr>
              <a:t>Recommendation 1</a:t>
            </a:r>
          </a:p>
          <a:p>
            <a:pPr>
              <a:buFont typeface="Arial" panose="020B0604020202020204" pitchFamily="34" charset="0"/>
              <a:buChar char="•"/>
            </a:pPr>
            <a:r>
              <a:rPr lang="en-US" dirty="0">
                <a:solidFill>
                  <a:srgbClr val="FF0000"/>
                </a:solidFill>
              </a:rPr>
              <a:t>Recommendation 2</a:t>
            </a:r>
          </a:p>
          <a:p>
            <a:pPr>
              <a:buFont typeface="Arial" panose="020B0604020202020204" pitchFamily="34" charset="0"/>
              <a:buChar char="•"/>
            </a:pPr>
            <a:r>
              <a:rPr lang="en-US" dirty="0">
                <a:solidFill>
                  <a:srgbClr val="FF0000"/>
                </a:solidFill>
              </a:rPr>
              <a:t>Etc.</a:t>
            </a:r>
          </a:p>
        </p:txBody>
      </p:sp>
    </p:spTree>
    <p:extLst>
      <p:ext uri="{BB962C8B-B14F-4D97-AF65-F5344CB8AC3E}">
        <p14:creationId xmlns:p14="http://schemas.microsoft.com/office/powerpoint/2010/main" val="27722555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1" y="-70620"/>
            <a:ext cx="11237842" cy="1170550"/>
          </a:xfrm>
        </p:spPr>
        <p:txBody>
          <a:bodyPr>
            <a:normAutofit fontScale="90000"/>
          </a:bodyPr>
          <a:lstStyle/>
          <a:p>
            <a:r>
              <a:rPr lang="en-US" b="1" i="1" u="sng" dirty="0">
                <a:solidFill>
                  <a:schemeClr val="tx1"/>
                </a:solidFill>
              </a:rPr>
              <a:t>TPDG16:</a:t>
            </a:r>
            <a:r>
              <a:rPr lang="en-US" i="1" dirty="0">
                <a:solidFill>
                  <a:schemeClr val="tx1"/>
                </a:solidFill>
              </a:rPr>
              <a:t>  </a:t>
            </a:r>
            <a:r>
              <a:rPr lang="en-US" b="1" i="1" dirty="0">
                <a:solidFill>
                  <a:schemeClr val="tx1"/>
                </a:solidFill>
              </a:rPr>
              <a:t>Community-based breastfeeding outreach and support activities have national coverage.</a:t>
            </a:r>
            <a:endParaRPr lang="en-US"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507573"/>
            <a:ext cx="10548486" cy="4694444"/>
          </a:xfrm>
        </p:spPr>
        <p:txBody>
          <a:bodyPr>
            <a:normAutofit fontScale="85000" lnSpcReduction="10000"/>
          </a:bodyPr>
          <a:lstStyle/>
          <a:p>
            <a:pPr marL="0" indent="0">
              <a:buNone/>
            </a:pPr>
            <a:r>
              <a:rPr lang="en-US" dirty="0"/>
              <a:t>Breastfeeding outreach and support can be delivered via health care facilities and/or via community organizations.  This benchmark assesses if non-health care facilities, such as community organizations, have conducted breastfeeding outreach and support activities and, if so, have they achieved national coverage. Community-based breastfeeding outreach and support activities are vital to ensuring women receive continual care and support after returning home.  Home visits, mother-to-mother support groups, providing hands-on assistance and breastfeeding guidance beyond the hospital walls are among some community-based activities to support women to continue breastfeeding. This benchmark assesses if community-based breastfeeding outreach and support activities are being implemented and, if so, the coverage of those activities.</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93</a:t>
            </a:fld>
            <a:endParaRPr lang="en-US" dirty="0"/>
          </a:p>
        </p:txBody>
      </p:sp>
    </p:spTree>
    <p:extLst>
      <p:ext uri="{BB962C8B-B14F-4D97-AF65-F5344CB8AC3E}">
        <p14:creationId xmlns:p14="http://schemas.microsoft.com/office/powerpoint/2010/main" val="3727562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1" y="-70620"/>
            <a:ext cx="11171582" cy="1170550"/>
          </a:xfrm>
        </p:spPr>
        <p:txBody>
          <a:bodyPr>
            <a:normAutofit fontScale="90000"/>
          </a:bodyPr>
          <a:lstStyle/>
          <a:p>
            <a:r>
              <a:rPr lang="en-US" b="1" i="1" u="sng" dirty="0">
                <a:solidFill>
                  <a:schemeClr val="tx1"/>
                </a:solidFill>
              </a:rPr>
              <a:t>TPDG16:</a:t>
            </a:r>
            <a:r>
              <a:rPr lang="en-US" i="1" dirty="0">
                <a:solidFill>
                  <a:schemeClr val="tx1"/>
                </a:solidFill>
              </a:rPr>
              <a:t>  </a:t>
            </a:r>
            <a:r>
              <a:rPr lang="en-US" b="1" i="1" dirty="0">
                <a:solidFill>
                  <a:schemeClr val="tx1"/>
                </a:solidFill>
              </a:rPr>
              <a:t>Community-based breastfeeding outreach and support activities have national coverage.</a:t>
            </a:r>
            <a:endParaRPr lang="en-US"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507573"/>
            <a:ext cx="10548486" cy="3997659"/>
          </a:xfrm>
        </p:spPr>
        <p:txBody>
          <a:bodyPr>
            <a:normAutofit fontScale="85000" lnSpcReduction="20000"/>
          </a:bodyPr>
          <a:lstStyle/>
          <a:p>
            <a:pPr lvl="0"/>
            <a:r>
              <a:rPr lang="en-US" b="1" dirty="0"/>
              <a:t>No progress</a:t>
            </a:r>
            <a:r>
              <a:rPr lang="en-US" dirty="0"/>
              <a:t> has been made if there are no community-based breastfeeding outreach and support activities.  </a:t>
            </a:r>
          </a:p>
          <a:p>
            <a:pPr lvl="0"/>
            <a:r>
              <a:rPr lang="en-US" b="1" dirty="0"/>
              <a:t>Minimal progress</a:t>
            </a:r>
            <a:r>
              <a:rPr lang="en-US" dirty="0"/>
              <a:t> has been made if community-based breastfeeding outreach and support activities have minimal coverage (i.e. at the local level only).  </a:t>
            </a:r>
          </a:p>
          <a:p>
            <a:pPr lvl="0"/>
            <a:r>
              <a:rPr lang="en-US" b="1" dirty="0"/>
              <a:t>Partial progress</a:t>
            </a:r>
            <a:r>
              <a:rPr lang="en-US" dirty="0"/>
              <a:t> has been made if community-based breastfeeding outreach and support activities have partial coverage (i.e. at the local and subnational level only).  </a:t>
            </a:r>
          </a:p>
          <a:p>
            <a:pPr lvl="0"/>
            <a:r>
              <a:rPr lang="en-US" b="1" dirty="0"/>
              <a:t>Major progress</a:t>
            </a:r>
            <a:r>
              <a:rPr lang="en-US" dirty="0"/>
              <a:t> has been made if community-based breastfeeding outreach and support activities have full national coverage.</a:t>
            </a:r>
          </a:p>
          <a:p>
            <a:pPr marL="0" indent="0">
              <a:buNone/>
            </a:pPr>
            <a:endParaRPr lang="en-US" dirty="0"/>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94</a:t>
            </a:fld>
            <a:endParaRPr lang="en-US" dirty="0"/>
          </a:p>
        </p:txBody>
      </p:sp>
    </p:spTree>
    <p:extLst>
      <p:ext uri="{BB962C8B-B14F-4D97-AF65-F5344CB8AC3E}">
        <p14:creationId xmlns:p14="http://schemas.microsoft.com/office/powerpoint/2010/main" val="25694954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731B-AE40-44F8-AB20-CB010E333264}"/>
              </a:ext>
            </a:extLst>
          </p:cNvPr>
          <p:cNvSpPr>
            <a:spLocks noGrp="1"/>
          </p:cNvSpPr>
          <p:nvPr>
            <p:ph type="title"/>
          </p:nvPr>
        </p:nvSpPr>
        <p:spPr>
          <a:xfrm>
            <a:off x="410817" y="141415"/>
            <a:ext cx="9965217" cy="732154"/>
          </a:xfrm>
        </p:spPr>
        <p:txBody>
          <a:bodyPr>
            <a:normAutofit fontScale="90000"/>
          </a:bodyPr>
          <a:lstStyle/>
          <a:p>
            <a:r>
              <a:rPr lang="en-US" dirty="0"/>
              <a:t>TPDG16: Methodology used for data collection</a:t>
            </a:r>
          </a:p>
        </p:txBody>
      </p:sp>
      <p:sp>
        <p:nvSpPr>
          <p:cNvPr id="3" name="Content Placeholder 2">
            <a:extLst>
              <a:ext uri="{FF2B5EF4-FFF2-40B4-BE49-F238E27FC236}">
                <a16:creationId xmlns:a16="http://schemas.microsoft.com/office/drawing/2014/main" id="{8673792B-7FC3-4F81-9654-724F36467CF9}"/>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E.g. if it was an interview (who they interviewed and asked), a media study (what media they looked for and what keywords they searched for), a document review (what documents they reviewed)</a:t>
            </a:r>
          </a:p>
        </p:txBody>
      </p:sp>
      <p:sp>
        <p:nvSpPr>
          <p:cNvPr id="4" name="Date Placeholder 3">
            <a:extLst>
              <a:ext uri="{FF2B5EF4-FFF2-40B4-BE49-F238E27FC236}">
                <a16:creationId xmlns:a16="http://schemas.microsoft.com/office/drawing/2014/main" id="{DB15C914-7A6B-4517-AEC0-35225CF90368}"/>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9E15C5E0-1D2B-4743-A3CB-F76CDED0EB7D}"/>
              </a:ext>
            </a:extLst>
          </p:cNvPr>
          <p:cNvSpPr>
            <a:spLocks noGrp="1"/>
          </p:cNvSpPr>
          <p:nvPr>
            <p:ph type="sldNum" sz="quarter" idx="12"/>
          </p:nvPr>
        </p:nvSpPr>
        <p:spPr/>
        <p:txBody>
          <a:bodyPr/>
          <a:lstStyle/>
          <a:p>
            <a:fld id="{D28A7405-1AA8-4841-9E07-C00D5D730EC2}" type="slidenum">
              <a:rPr lang="en-US" smtClean="0"/>
              <a:pPr/>
              <a:t>95</a:t>
            </a:fld>
            <a:endParaRPr lang="en-US" dirty="0"/>
          </a:p>
        </p:txBody>
      </p:sp>
    </p:spTree>
    <p:extLst>
      <p:ext uri="{BB962C8B-B14F-4D97-AF65-F5344CB8AC3E}">
        <p14:creationId xmlns:p14="http://schemas.microsoft.com/office/powerpoint/2010/main" val="41816196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TPDG16: Findings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p:txBody>
          <a:bodyPr/>
          <a:lstStyle/>
          <a:p>
            <a:pPr>
              <a:buFont typeface="Arial" panose="020B0604020202020204" pitchFamily="34" charset="0"/>
              <a:buChar char="•"/>
            </a:pPr>
            <a:r>
              <a:rPr lang="en-US" dirty="0">
                <a:solidFill>
                  <a:srgbClr val="FF0000"/>
                </a:solidFill>
              </a:rPr>
              <a:t>Summary of what was found from the data collected</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96</a:t>
            </a:fld>
            <a:endParaRPr lang="en-US" dirty="0"/>
          </a:p>
        </p:txBody>
      </p:sp>
    </p:spTree>
    <p:extLst>
      <p:ext uri="{BB962C8B-B14F-4D97-AF65-F5344CB8AC3E}">
        <p14:creationId xmlns:p14="http://schemas.microsoft.com/office/powerpoint/2010/main" val="15996687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171506-3703-42CC-820A-0CE96C7EBB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524" y="0"/>
            <a:ext cx="10632030" cy="6858000"/>
          </a:xfrm>
          <a:prstGeom prst="rect">
            <a:avLst/>
          </a:prstGeom>
        </p:spPr>
      </p:pic>
      <p:sp>
        <p:nvSpPr>
          <p:cNvPr id="4" name="Slide Number Placeholder 3"/>
          <p:cNvSpPr>
            <a:spLocks noGrp="1"/>
          </p:cNvSpPr>
          <p:nvPr>
            <p:ph type="sldNum" sz="quarter" idx="12"/>
          </p:nvPr>
        </p:nvSpPr>
        <p:spPr/>
        <p:txBody>
          <a:bodyPr/>
          <a:lstStyle/>
          <a:p>
            <a:fld id="{77F7B353-C914-4745-90EB-3A5F71BBADAB}" type="slidenum">
              <a:rPr lang="en-US" smtClean="0"/>
              <a:t>97</a:t>
            </a:fld>
            <a:endParaRPr lang="en-US"/>
          </a:p>
        </p:txBody>
      </p:sp>
      <p:sp>
        <p:nvSpPr>
          <p:cNvPr id="2" name="Rectangle 1">
            <a:extLst>
              <a:ext uri="{FF2B5EF4-FFF2-40B4-BE49-F238E27FC236}">
                <a16:creationId xmlns:a16="http://schemas.microsoft.com/office/drawing/2014/main" id="{4F1EAD49-0311-4663-8C5D-FB09F3C568FA}"/>
              </a:ext>
            </a:extLst>
          </p:cNvPr>
          <p:cNvSpPr/>
          <p:nvPr/>
        </p:nvSpPr>
        <p:spPr>
          <a:xfrm>
            <a:off x="260848" y="248478"/>
            <a:ext cx="6308918" cy="1524000"/>
          </a:xfrm>
          <a:prstGeom prst="rect">
            <a:avLst/>
          </a:prstGeom>
          <a:solidFill>
            <a:srgbClr val="44536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TPDG16 Proposed Score: </a:t>
            </a:r>
            <a:r>
              <a:rPr lang="en-US" sz="3000" dirty="0">
                <a:solidFill>
                  <a:srgbClr val="FF0000"/>
                </a:solidFill>
              </a:rPr>
              <a:t>SCORE</a:t>
            </a:r>
            <a:r>
              <a:rPr lang="en-US" sz="3000" dirty="0"/>
              <a:t> </a:t>
            </a:r>
          </a:p>
        </p:txBody>
      </p:sp>
    </p:spTree>
    <p:extLst>
      <p:ext uri="{BB962C8B-B14F-4D97-AF65-F5344CB8AC3E}">
        <p14:creationId xmlns:p14="http://schemas.microsoft.com/office/powerpoint/2010/main" val="7867510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p:txBody>
          <a:bodyPr/>
          <a:lstStyle/>
          <a:p>
            <a:r>
              <a:rPr lang="en-US" dirty="0"/>
              <a:t>TPDG16: Gaps and recommendations</a:t>
            </a: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825625"/>
            <a:ext cx="4833730" cy="3997659"/>
          </a:xfrm>
        </p:spPr>
        <p:txBody>
          <a:bodyPr/>
          <a:lstStyle/>
          <a:p>
            <a:pPr marL="0" indent="0">
              <a:buNone/>
            </a:pPr>
            <a:r>
              <a:rPr lang="en-US" b="1" u="sng" dirty="0"/>
              <a:t>Gaps</a:t>
            </a:r>
            <a:r>
              <a:rPr lang="en-US" dirty="0"/>
              <a:t> </a:t>
            </a:r>
          </a:p>
          <a:p>
            <a:pPr>
              <a:buFont typeface="Arial" panose="020B0604020202020204" pitchFamily="34" charset="0"/>
              <a:buChar char="•"/>
            </a:pPr>
            <a:r>
              <a:rPr lang="en-US" dirty="0">
                <a:solidFill>
                  <a:srgbClr val="FF0000"/>
                </a:solidFill>
              </a:rPr>
              <a:t>Gap 1</a:t>
            </a:r>
          </a:p>
          <a:p>
            <a:pPr>
              <a:buFont typeface="Arial" panose="020B0604020202020204" pitchFamily="34" charset="0"/>
              <a:buChar char="•"/>
            </a:pPr>
            <a:r>
              <a:rPr lang="en-US" dirty="0">
                <a:solidFill>
                  <a:srgbClr val="FF0000"/>
                </a:solidFill>
              </a:rPr>
              <a:t>Gap 2</a:t>
            </a:r>
          </a:p>
          <a:p>
            <a:pPr>
              <a:buFont typeface="Arial" panose="020B0604020202020204" pitchFamily="34" charset="0"/>
              <a:buChar char="•"/>
            </a:pPr>
            <a:r>
              <a:rPr lang="en-US" dirty="0">
                <a:solidFill>
                  <a:srgbClr val="FF0000"/>
                </a:solidFill>
              </a:rPr>
              <a:t>Etc.</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98</a:t>
            </a:fld>
            <a:endParaRPr lang="en-US" dirty="0"/>
          </a:p>
        </p:txBody>
      </p:sp>
      <p:sp>
        <p:nvSpPr>
          <p:cNvPr id="6" name="Content Placeholder 2">
            <a:extLst>
              <a:ext uri="{FF2B5EF4-FFF2-40B4-BE49-F238E27FC236}">
                <a16:creationId xmlns:a16="http://schemas.microsoft.com/office/drawing/2014/main" id="{B9A9C12A-1DA4-449D-A07B-2BA2C09BE67F}"/>
              </a:ext>
            </a:extLst>
          </p:cNvPr>
          <p:cNvSpPr txBox="1">
            <a:spLocks/>
          </p:cNvSpPr>
          <p:nvPr/>
        </p:nvSpPr>
        <p:spPr>
          <a:xfrm>
            <a:off x="6093961" y="1825624"/>
            <a:ext cx="4833730" cy="3997659"/>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000"/>
              </a:spcBef>
              <a:spcAft>
                <a:spcPts val="600"/>
              </a:spcAft>
              <a:buClr>
                <a:srgbClr val="B57BA8"/>
              </a:buClr>
              <a:buFont typeface=".LucidaGrandeUI" charset="0"/>
              <a:buChar char="▸"/>
              <a:defRPr sz="3400" b="0" i="0" kern="1200">
                <a:solidFill>
                  <a:schemeClr val="tx1"/>
                </a:solidFill>
                <a:latin typeface="+mn-lt"/>
                <a:ea typeface="Myriad Pro" charset="0"/>
                <a:cs typeface="Myriad Pro" charset="0"/>
              </a:defRPr>
            </a:lvl1pPr>
            <a:lvl2pPr marL="914400" indent="-274320" algn="l" defTabSz="914400" rtl="0" eaLnBrk="1" latinLnBrk="0" hangingPunct="1">
              <a:lnSpc>
                <a:spcPct val="90000"/>
              </a:lnSpc>
              <a:spcBef>
                <a:spcPts val="500"/>
              </a:spcBef>
              <a:spcAft>
                <a:spcPts val="600"/>
              </a:spcAft>
              <a:buClr>
                <a:srgbClr val="B57BA8"/>
              </a:buClr>
              <a:buSzPct val="100000"/>
              <a:buFont typeface=".AppleSystemUIFont" charset="-120"/>
              <a:buChar char="›"/>
              <a:defRPr sz="3400" b="0" i="0" kern="1200">
                <a:solidFill>
                  <a:schemeClr val="tx1"/>
                </a:solidFill>
                <a:latin typeface="+mn-lt"/>
                <a:ea typeface="Myriad Pro" charset="0"/>
                <a:cs typeface="Myriad Pro" charset="0"/>
              </a:defRPr>
            </a:lvl2pPr>
            <a:lvl3pPr marL="1371600" indent="-274320" algn="l" defTabSz="914400" rtl="0" eaLnBrk="1" latinLnBrk="0" hangingPunct="1">
              <a:lnSpc>
                <a:spcPct val="90000"/>
              </a:lnSpc>
              <a:spcBef>
                <a:spcPts val="500"/>
              </a:spcBef>
              <a:spcAft>
                <a:spcPts val="600"/>
              </a:spcAft>
              <a:buClr>
                <a:srgbClr val="B57BA8"/>
              </a:buClr>
              <a:buSzPct val="100000"/>
              <a:buFont typeface="LucidaGrande" charset="0"/>
              <a:buChar char="»"/>
              <a:defRPr sz="3400" b="0" i="0" kern="1200">
                <a:solidFill>
                  <a:schemeClr val="tx1"/>
                </a:solidFill>
                <a:latin typeface="+mn-lt"/>
                <a:ea typeface="Myriad Pro" charset="0"/>
                <a:cs typeface="Myriad Pro" charset="0"/>
              </a:defRPr>
            </a:lvl3pPr>
            <a:lvl4pPr marL="18288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4pPr>
            <a:lvl5pPr marL="2286000" indent="-457200" algn="l" defTabSz="914400" rtl="0" eaLnBrk="1" latinLnBrk="0" hangingPunct="1">
              <a:lnSpc>
                <a:spcPct val="90000"/>
              </a:lnSpc>
              <a:spcBef>
                <a:spcPts val="500"/>
              </a:spcBef>
              <a:spcAft>
                <a:spcPts val="600"/>
              </a:spcAft>
              <a:buClr>
                <a:srgbClr val="B57BA8"/>
              </a:buClr>
              <a:buFont typeface="Wingdings" charset="2"/>
              <a:buChar char="§"/>
              <a:defRPr sz="34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u="sng" dirty="0"/>
              <a:t>Recommendations </a:t>
            </a:r>
          </a:p>
          <a:p>
            <a:pPr>
              <a:buFont typeface="Arial" panose="020B0604020202020204" pitchFamily="34" charset="0"/>
              <a:buChar char="•"/>
            </a:pPr>
            <a:r>
              <a:rPr lang="en-US" dirty="0">
                <a:solidFill>
                  <a:srgbClr val="FF0000"/>
                </a:solidFill>
              </a:rPr>
              <a:t>Recommendation 1</a:t>
            </a:r>
          </a:p>
          <a:p>
            <a:pPr>
              <a:buFont typeface="Arial" panose="020B0604020202020204" pitchFamily="34" charset="0"/>
              <a:buChar char="•"/>
            </a:pPr>
            <a:r>
              <a:rPr lang="en-US" dirty="0">
                <a:solidFill>
                  <a:srgbClr val="FF0000"/>
                </a:solidFill>
              </a:rPr>
              <a:t>Recommendation 2</a:t>
            </a:r>
          </a:p>
          <a:p>
            <a:pPr>
              <a:buFont typeface="Arial" panose="020B0604020202020204" pitchFamily="34" charset="0"/>
              <a:buChar char="•"/>
            </a:pPr>
            <a:r>
              <a:rPr lang="en-US" dirty="0">
                <a:solidFill>
                  <a:srgbClr val="FF0000"/>
                </a:solidFill>
              </a:rPr>
              <a:t>Etc.</a:t>
            </a:r>
          </a:p>
        </p:txBody>
      </p:sp>
    </p:spTree>
    <p:extLst>
      <p:ext uri="{BB962C8B-B14F-4D97-AF65-F5344CB8AC3E}">
        <p14:creationId xmlns:p14="http://schemas.microsoft.com/office/powerpoint/2010/main" val="26126812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37C4-FC9D-4385-9585-19E36BEED8B7}"/>
              </a:ext>
            </a:extLst>
          </p:cNvPr>
          <p:cNvSpPr>
            <a:spLocks noGrp="1"/>
          </p:cNvSpPr>
          <p:nvPr>
            <p:ph type="title"/>
          </p:nvPr>
        </p:nvSpPr>
        <p:spPr>
          <a:xfrm>
            <a:off x="0" y="291548"/>
            <a:ext cx="10946295" cy="808382"/>
          </a:xfrm>
        </p:spPr>
        <p:txBody>
          <a:bodyPr>
            <a:noAutofit/>
          </a:bodyPr>
          <a:lstStyle/>
          <a:p>
            <a:r>
              <a:rPr lang="en-US" sz="3000" b="1" i="1" u="sng" dirty="0">
                <a:solidFill>
                  <a:schemeClr val="tx1"/>
                </a:solidFill>
              </a:rPr>
              <a:t>TPDG17:</a:t>
            </a:r>
            <a:r>
              <a:rPr lang="en-US" sz="3000" b="1" i="1" dirty="0">
                <a:solidFill>
                  <a:schemeClr val="tx1"/>
                </a:solidFill>
              </a:rPr>
              <a:t>  There are trained and certified lactation management specialists available to provide supportive supervision for breastfeeding program delivery.</a:t>
            </a:r>
            <a:endParaRPr lang="en-US" sz="3000" b="1" dirty="0">
              <a:solidFill>
                <a:schemeClr val="tx1"/>
              </a:solidFill>
            </a:endParaRPr>
          </a:p>
        </p:txBody>
      </p:sp>
      <p:sp>
        <p:nvSpPr>
          <p:cNvPr id="3" name="Content Placeholder 2">
            <a:extLst>
              <a:ext uri="{FF2B5EF4-FFF2-40B4-BE49-F238E27FC236}">
                <a16:creationId xmlns:a16="http://schemas.microsoft.com/office/drawing/2014/main" id="{2BCC99D3-54C7-4442-86E2-37743C7FBC90}"/>
              </a:ext>
            </a:extLst>
          </p:cNvPr>
          <p:cNvSpPr>
            <a:spLocks noGrp="1"/>
          </p:cNvSpPr>
          <p:nvPr>
            <p:ph idx="1"/>
          </p:nvPr>
        </p:nvSpPr>
        <p:spPr>
          <a:xfrm>
            <a:off x="838200" y="1812373"/>
            <a:ext cx="10548486" cy="4204114"/>
          </a:xfrm>
        </p:spPr>
        <p:txBody>
          <a:bodyPr>
            <a:normAutofit fontScale="92500"/>
          </a:bodyPr>
          <a:lstStyle/>
          <a:p>
            <a:pPr marL="0" indent="0">
              <a:buNone/>
            </a:pPr>
            <a:r>
              <a:rPr lang="en-US" dirty="0"/>
              <a:t>Supportive supervision refers to a non-authoritarian method of monitoring and evaluating the performance of staff.  Supervisors serve as a mentor, encouraging two-way communication, facilitating team building, and encouraging problem solving, monitoring performance towards goals, and maintaining regular follow-ups with staff.  This benchmark assesses if there are trained and certified lactation management specialists available to provide supportive supervision for breastfeeding program delivery and, if so, the coverage of that type of supervision.</a:t>
            </a:r>
          </a:p>
        </p:txBody>
      </p:sp>
      <p:sp>
        <p:nvSpPr>
          <p:cNvPr id="4" name="Date Placeholder 3">
            <a:extLst>
              <a:ext uri="{FF2B5EF4-FFF2-40B4-BE49-F238E27FC236}">
                <a16:creationId xmlns:a16="http://schemas.microsoft.com/office/drawing/2014/main" id="{693B495B-81DA-436C-A7E0-8270A3C37F30}"/>
              </a:ext>
            </a:extLst>
          </p:cNvPr>
          <p:cNvSpPr>
            <a:spLocks noGrp="1"/>
          </p:cNvSpPr>
          <p:nvPr>
            <p:ph type="dt" sz="half" idx="10"/>
          </p:nvPr>
        </p:nvSpPr>
        <p:spPr/>
        <p:txBody>
          <a:bodyPr/>
          <a:lstStyle/>
          <a:p>
            <a:fld id="{6A6E83E2-7630-374D-84C5-993CA7051DEE}" type="datetime1">
              <a:rPr lang="en-US" smtClean="0"/>
              <a:t>3/13/2018</a:t>
            </a:fld>
            <a:endParaRPr lang="en-US" dirty="0"/>
          </a:p>
        </p:txBody>
      </p:sp>
      <p:sp>
        <p:nvSpPr>
          <p:cNvPr id="5" name="Slide Number Placeholder 4">
            <a:extLst>
              <a:ext uri="{FF2B5EF4-FFF2-40B4-BE49-F238E27FC236}">
                <a16:creationId xmlns:a16="http://schemas.microsoft.com/office/drawing/2014/main" id="{EAB580FC-4B35-4734-B7E0-343CF5A18070}"/>
              </a:ext>
            </a:extLst>
          </p:cNvPr>
          <p:cNvSpPr>
            <a:spLocks noGrp="1"/>
          </p:cNvSpPr>
          <p:nvPr>
            <p:ph type="sldNum" sz="quarter" idx="12"/>
          </p:nvPr>
        </p:nvSpPr>
        <p:spPr/>
        <p:txBody>
          <a:bodyPr/>
          <a:lstStyle/>
          <a:p>
            <a:fld id="{D28A7405-1AA8-4841-9E07-C00D5D730EC2}" type="slidenum">
              <a:rPr lang="en-US" smtClean="0"/>
              <a:pPr/>
              <a:t>99</a:t>
            </a:fld>
            <a:endParaRPr lang="en-US" dirty="0"/>
          </a:p>
        </p:txBody>
      </p:sp>
    </p:spTree>
    <p:extLst>
      <p:ext uri="{BB962C8B-B14F-4D97-AF65-F5344CB8AC3E}">
        <p14:creationId xmlns:p14="http://schemas.microsoft.com/office/powerpoint/2010/main" val="1400328729"/>
      </p:ext>
    </p:extLst>
  </p:cSld>
  <p:clrMapOvr>
    <a:masterClrMapping/>
  </p:clrMapOvr>
</p:sld>
</file>

<file path=ppt/theme/theme1.xml><?xml version="1.0" encoding="utf-8"?>
<a:theme xmlns:a="http://schemas.openxmlformats.org/drawingml/2006/main" name="Office Theme">
  <a:themeElements>
    <a:clrScheme name="Custom 5">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B47AA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TotalTime>
  <Words>6819</Words>
  <Application>Microsoft Office PowerPoint</Application>
  <PresentationFormat>Widescreen</PresentationFormat>
  <Paragraphs>550</Paragraphs>
  <Slides>104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104</vt:i4>
      </vt:variant>
    </vt:vector>
  </HeadingPairs>
  <TitlesOfParts>
    <vt:vector size="113" baseType="lpstr">
      <vt:lpstr>.AppleSystemUIFont</vt:lpstr>
      <vt:lpstr>.LucidaGrandeUI</vt:lpstr>
      <vt:lpstr>Arial</vt:lpstr>
      <vt:lpstr>Calibri</vt:lpstr>
      <vt:lpstr>Calibri Light</vt:lpstr>
      <vt:lpstr>LucidaGrande</vt:lpstr>
      <vt:lpstr>Myriad Pro</vt:lpstr>
      <vt:lpstr>Wingdings</vt:lpstr>
      <vt:lpstr>Office Theme</vt:lpstr>
      <vt:lpstr>PowerPoint Presentation</vt:lpstr>
      <vt:lpstr>PowerPoint Presentation</vt:lpstr>
      <vt:lpstr>TPDG1:  A review of health provider schools and pre-service education programs for health care professionals that will care for mothers, infants and young children indicates that there are curricula that cover essential topics of breastfeeding. </vt:lpstr>
      <vt:lpstr>TPDG1:  A review of health provider schools and pre-service education programs for health care professionals that will care for mothers, infants and young children indicates that there are curricula that cover essential topics of breastfeeding. </vt:lpstr>
      <vt:lpstr>TPDG1: Methodology used for data collection</vt:lpstr>
      <vt:lpstr>TPDG1: Findings</vt:lpstr>
      <vt:lpstr>PowerPoint Presentation</vt:lpstr>
      <vt:lpstr>TPDG1: Gaps and recommendations</vt:lpstr>
      <vt:lpstr>TPDG2: Facility-based health care professionals who care for mothers, infants and young children are trained on the essential breastfeeding topics as well as their responsibilities under the Code implementation. </vt:lpstr>
      <vt:lpstr>TPDG2: Facility-based health care professionals who care for mothers, infants and young children are trained on the essential breastfeeding topics as well as their responsibilities under the Code implementation. </vt:lpstr>
      <vt:lpstr>TPDG2: Methodology used for data collection</vt:lpstr>
      <vt:lpstr>TPDG2: Findings</vt:lpstr>
      <vt:lpstr>PowerPoint Presentation</vt:lpstr>
      <vt:lpstr>TPDG2: Gaps and recommendations</vt:lpstr>
      <vt:lpstr>TPDG3:  Facility-based health care professionals who care for mothers, infants and young children receive hands-on training in essential topics for counseling and support skills for breastfeeding.</vt:lpstr>
      <vt:lpstr>TPDG3:  Facility-based health care professionals who care for mothers, infants and young children receive hands-on training in essential topics for counseling and support skills for breastfeeding.</vt:lpstr>
      <vt:lpstr>TPDG3: Methodology used for data collection</vt:lpstr>
      <vt:lpstr>TPDG3: Findings</vt:lpstr>
      <vt:lpstr>PowerPoint Presentation</vt:lpstr>
      <vt:lpstr>TPDG3: Gaps and recommendations</vt:lpstr>
      <vt:lpstr>TPDG4:  Community-based health care professionals who care for mothers, infants and young children are trained on the essential breastfeeding topics as well as their responsibilities under the Code implementation.</vt:lpstr>
      <vt:lpstr>TPDG4:  Community-based health care professionals who care for mothers, infants and young children are trained on the essential breastfeeding topics as well as their responsibilities under the Code implementation.</vt:lpstr>
      <vt:lpstr>TPDG4: Methodology used for data collection</vt:lpstr>
      <vt:lpstr>TPDG4: Findings</vt:lpstr>
      <vt:lpstr>PowerPoint Presentation</vt:lpstr>
      <vt:lpstr>TPDG4: Gaps and recommendations</vt:lpstr>
      <vt:lpstr>TPDG5:  Community-based health care professionals who care for mothers, infants and young children receive hands-on training in essential topics for counseling and support skills for breastfeeding. </vt:lpstr>
      <vt:lpstr>TPDG5:  Community-based health care professionals who care for mothers, infants and young children receive hands-on training in essential topics for counseling and support skills for breastfeeding. </vt:lpstr>
      <vt:lpstr>TPDG5: Methodology used for data collection</vt:lpstr>
      <vt:lpstr>TPDG5: Findings</vt:lpstr>
      <vt:lpstr>PowerPoint Presentation</vt:lpstr>
      <vt:lpstr>TPDG5: Gaps and recommendations</vt:lpstr>
      <vt:lpstr>TPDG6:  Community health workers and volunteers that work with mothers, infants and young children are trained on the essential breastfeeding topics as well as their responsibilities under the Code implementation.</vt:lpstr>
      <vt:lpstr>PowerPoint Presentation</vt:lpstr>
      <vt:lpstr>TPDG6: Methodology used for data collection</vt:lpstr>
      <vt:lpstr>TPDG6: Findings</vt:lpstr>
      <vt:lpstr>PowerPoint Presentation</vt:lpstr>
      <vt:lpstr>TPDG6: Gaps and recommendations</vt:lpstr>
      <vt:lpstr>TPDG7:  Community health workers and volunteers that work with mothers, infants and young children receive hands-on training in essential topics for counseling and support skills for breastfeeding.</vt:lpstr>
      <vt:lpstr>TPDG7:  Community health workers and volunteers that work with mothers, infants and young children receive hands-on training in essential topics for counseling and support skills for breastfeeding.</vt:lpstr>
      <vt:lpstr>TPDG7: Methodology used for data collection</vt:lpstr>
      <vt:lpstr>TPDG7: Findings</vt:lpstr>
      <vt:lpstr>PowerPoint Presentation</vt:lpstr>
      <vt:lpstr>TPDG7: Gaps and recommendations</vt:lpstr>
      <vt:lpstr>TPDG8:  There exist national/subnational master trainers in breastfeeding who give support and training to facility-based and community-based health care professionals as well as community health workers.</vt:lpstr>
      <vt:lpstr>TPDG8:  There exist national/subnational master trainers in breastfeeding who give support and training to facility-based and community-based health care professionals as well as community health workers.</vt:lpstr>
      <vt:lpstr>TPDG8: Methodology used for data collection</vt:lpstr>
      <vt:lpstr>TPDG8: Findings</vt:lpstr>
      <vt:lpstr>PowerPoint Presentation</vt:lpstr>
      <vt:lpstr>TPDG8: Gaps and recommendations</vt:lpstr>
      <vt:lpstr>TPDG9:  Breastfeeding training programs that are delivered by different entities through different modalities (e.g. face-to-face; on-line learning) are coordinated. </vt:lpstr>
      <vt:lpstr>TPDG9:  Breastfeeding training programs that are delivered by different entities through different modalities (e.g. face-to-face; on-line learning) are coordinated. </vt:lpstr>
      <vt:lpstr>TPDG9: Methodology used for data collection</vt:lpstr>
      <vt:lpstr>TPDG9: Findings</vt:lpstr>
      <vt:lpstr>PowerPoint Presentation</vt:lpstr>
      <vt:lpstr>TPDG9: Gaps and recommendations</vt:lpstr>
      <vt:lpstr>TPDG10:  Breastfeeding information and skills are integrated into related training programs (e.g. maternal and child health, IMCI).</vt:lpstr>
      <vt:lpstr>TPDG10:  Breastfeeding information and skills are integrated into related training programs (e.g. maternal and child health, IMCI).</vt:lpstr>
      <vt:lpstr>TPDG10: Methodology used for data collection</vt:lpstr>
      <vt:lpstr>TPDG10: Findings</vt:lpstr>
      <vt:lpstr>PowerPoint Presentation</vt:lpstr>
      <vt:lpstr>TPDG10: Gaps and recommendations</vt:lpstr>
      <vt:lpstr>TPDG11:  National standards and guidelines for breastfeeding promotion and support have been developed and disseminated to all facilities and personnel providing maternity and newborn care.</vt:lpstr>
      <vt:lpstr>TPDG11:  National standards and guidelines for breastfeeding promotion and support have been developed and disseminated to all facilities and personnel providing maternity and newborn care.</vt:lpstr>
      <vt:lpstr>TPDG11: Methodology used for data collection</vt:lpstr>
      <vt:lpstr>TPDG11: Findings</vt:lpstr>
      <vt:lpstr>PowerPoint Presentation</vt:lpstr>
      <vt:lpstr>TPDG11: Gaps and recommendations</vt:lpstr>
      <vt:lpstr>TPDG12:  Assessment systems are in place for designating BFHI/Ten Steps facilities.</vt:lpstr>
      <vt:lpstr>TPDG12:  Assessment systems are in place for designating BFHI/Ten Steps facilities.</vt:lpstr>
      <vt:lpstr>TPDG12: Methodology used for data collection</vt:lpstr>
      <vt:lpstr>TPDG12: Findings</vt:lpstr>
      <vt:lpstr>PowerPoint Presentation</vt:lpstr>
      <vt:lpstr>TPDG12: Gaps and recommendations</vt:lpstr>
      <vt:lpstr>TPDG13:  Reassessment systems are in place to reevaluate designated Baby-Friendly/Ten Steps hospitals or maternity services to determine if they continue to adhere to the Baby-Friendly/Ten Steps criteria.</vt:lpstr>
      <vt:lpstr>TPDG13:  Reassessment systems are in place to reevaluate designated Baby-Friendly/Ten Steps hospitals or maternity services to determine if they continue to adhere to the Baby-Friendly/Ten Steps criteria.</vt:lpstr>
      <vt:lpstr>TPDG13: Methodology used for data collection</vt:lpstr>
      <vt:lpstr>TPDG13: Findings</vt:lpstr>
      <vt:lpstr>PowerPoint Presentation</vt:lpstr>
      <vt:lpstr>TPDG13: Gaps and recommendations</vt:lpstr>
      <vt:lpstr>TPDG14:  More than 66.6% of deliveries take place in hospitals and maternity facilities designated or reassessed as “Baby Friendly” in the last 5 years.</vt:lpstr>
      <vt:lpstr>TPDG14:  More than 66.6% of deliveries take place in hospitals and maternity facilities designated or reassessed as “Baby Friendly” in the last 5 years.</vt:lpstr>
      <vt:lpstr>TPDG14: Methodology used for data collection</vt:lpstr>
      <vt:lpstr>TPDG14: Findings</vt:lpstr>
      <vt:lpstr>PowerPoint Presentation</vt:lpstr>
      <vt:lpstr>TPDG14: Gaps and recommendations</vt:lpstr>
      <vt:lpstr>TPDG15:  Health care facility-based community outreach and support activities related to breastfeeding are being implemented.</vt:lpstr>
      <vt:lpstr>TPDG15:  Health care facility-based community outreach and support activities related to breastfeeding are being implemented.</vt:lpstr>
      <vt:lpstr>TPDG15: Methodology used for data collection</vt:lpstr>
      <vt:lpstr>TPDG15: Findings</vt:lpstr>
      <vt:lpstr>PowerPoint Presentation</vt:lpstr>
      <vt:lpstr>TPDG15: Gaps and recommendations</vt:lpstr>
      <vt:lpstr>TPDG16:  Community-based breastfeeding outreach and support activities have national coverage.</vt:lpstr>
      <vt:lpstr>TPDG16:  Community-based breastfeeding outreach and support activities have national coverage.</vt:lpstr>
      <vt:lpstr>TPDG16: Methodology used for data collection</vt:lpstr>
      <vt:lpstr>TPDG16: Findings</vt:lpstr>
      <vt:lpstr>PowerPoint Presentation</vt:lpstr>
      <vt:lpstr>TPDG16: Gaps and recommendations</vt:lpstr>
      <vt:lpstr>TPDG17:  There are trained and certified lactation management specialists available to provide supportive supervision for breastfeeding program delivery.</vt:lpstr>
      <vt:lpstr>TPDG17:  There are trained and certified lactation management specialists available to provide supportive supervision for breastfeeding program delivery.</vt:lpstr>
      <vt:lpstr>TPDG17: Methodology used for data collection</vt:lpstr>
      <vt:lpstr>TPDG17: Findings</vt:lpstr>
      <vt:lpstr>PowerPoint Presentation</vt:lpstr>
      <vt:lpstr>TPDG17: Gaps and 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Harding, Kassandra</cp:lastModifiedBy>
  <cp:revision>65</cp:revision>
  <dcterms:created xsi:type="dcterms:W3CDTF">2016-10-26T16:35:43Z</dcterms:created>
  <dcterms:modified xsi:type="dcterms:W3CDTF">2018-03-13T21:54:09Z</dcterms:modified>
</cp:coreProperties>
</file>