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4"/>
  </p:notesMasterIdLst>
  <p:sldIdLst>
    <p:sldId id="256" r:id="rId2"/>
    <p:sldId id="260" r:id="rId3"/>
    <p:sldId id="258" r:id="rId4"/>
    <p:sldId id="291" r:id="rId5"/>
    <p:sldId id="261" r:id="rId6"/>
    <p:sldId id="262" r:id="rId7"/>
    <p:sldId id="268" r:id="rId8"/>
    <p:sldId id="267"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 id="314" r:id="rId32"/>
    <p:sldId id="315" r:id="rId33"/>
    <p:sldId id="316" r:id="rId34"/>
    <p:sldId id="317" r:id="rId35"/>
    <p:sldId id="318" r:id="rId36"/>
    <p:sldId id="319" r:id="rId37"/>
    <p:sldId id="320" r:id="rId38"/>
    <p:sldId id="321" r:id="rId39"/>
    <p:sldId id="322" r:id="rId40"/>
    <p:sldId id="323" r:id="rId41"/>
    <p:sldId id="324" r:id="rId42"/>
    <p:sldId id="325" r:id="rId43"/>
    <p:sldId id="326" r:id="rId44"/>
    <p:sldId id="327" r:id="rId45"/>
    <p:sldId id="328" r:id="rId46"/>
    <p:sldId id="329" r:id="rId47"/>
    <p:sldId id="330" r:id="rId48"/>
    <p:sldId id="331" r:id="rId49"/>
    <p:sldId id="332" r:id="rId50"/>
    <p:sldId id="333" r:id="rId51"/>
    <p:sldId id="334" r:id="rId52"/>
    <p:sldId id="335" r:id="rId53"/>
    <p:sldId id="336" r:id="rId54"/>
    <p:sldId id="337" r:id="rId55"/>
    <p:sldId id="338" r:id="rId56"/>
    <p:sldId id="339" r:id="rId57"/>
    <p:sldId id="340" r:id="rId58"/>
    <p:sldId id="341" r:id="rId59"/>
    <p:sldId id="342" r:id="rId60"/>
    <p:sldId id="343" r:id="rId61"/>
    <p:sldId id="344" r:id="rId62"/>
    <p:sldId id="345"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CCFF"/>
    <a:srgbClr val="B57BA8"/>
    <a:srgbClr val="445369"/>
    <a:srgbClr val="59AA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84"/>
    <p:restoredTop sz="94755"/>
  </p:normalViewPr>
  <p:slideViewPr>
    <p:cSldViewPr snapToGrid="0" snapToObjects="1">
      <p:cViewPr varScale="1">
        <p:scale>
          <a:sx n="48" d="100"/>
          <a:sy n="48" d="100"/>
        </p:scale>
        <p:origin x="36"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1F5C73-F315-194A-A984-1B6672232242}" type="datetimeFigureOut">
              <a:rPr lang="en-US" smtClean="0"/>
              <a:t>3/13/2018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B4F5E2-1892-7246-BC67-21CE6164C3CE}" type="slidenum">
              <a:rPr lang="en-US" smtClean="0"/>
              <a:t>‹#›</a:t>
            </a:fld>
            <a:endParaRPr lang="en-US"/>
          </a:p>
        </p:txBody>
      </p:sp>
    </p:spTree>
    <p:extLst>
      <p:ext uri="{BB962C8B-B14F-4D97-AF65-F5344CB8AC3E}">
        <p14:creationId xmlns:p14="http://schemas.microsoft.com/office/powerpoint/2010/main" val="1826695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0"/>
            <a:ext cx="12192000" cy="312821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0840" y="3375437"/>
            <a:ext cx="6727497" cy="2351594"/>
          </a:xfrm>
          <a:prstGeom prst="rect">
            <a:avLst/>
          </a:prstGeom>
        </p:spPr>
      </p:pic>
      <p:sp>
        <p:nvSpPr>
          <p:cNvPr id="6" name="Rectangle 5"/>
          <p:cNvSpPr/>
          <p:nvPr userDrawn="1"/>
        </p:nvSpPr>
        <p:spPr>
          <a:xfrm>
            <a:off x="0" y="5986914"/>
            <a:ext cx="12192000" cy="871086"/>
          </a:xfrm>
          <a:prstGeom prst="rect">
            <a:avLst/>
          </a:prstGeom>
          <a:solidFill>
            <a:srgbClr val="445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979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642A74-D6F3-7346-A588-895E3F780848}" type="datetime1">
              <a:rPr lang="en-US" smtClean="0"/>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A7405-1AA8-4841-9E07-C00D5D730EC2}" type="slidenum">
              <a:rPr lang="en-US" smtClean="0"/>
              <a:t>‹#›</a:t>
            </a:fld>
            <a:endParaRPr lang="en-US"/>
          </a:p>
        </p:txBody>
      </p:sp>
    </p:spTree>
    <p:extLst>
      <p:ext uri="{BB962C8B-B14F-4D97-AF65-F5344CB8AC3E}">
        <p14:creationId xmlns:p14="http://schemas.microsoft.com/office/powerpoint/2010/main" val="952135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BF016E-6141-CF4C-AE2E-C04061E5E073}" type="datetime1">
              <a:rPr lang="en-US" smtClean="0"/>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A7405-1AA8-4841-9E07-C00D5D730EC2}" type="slidenum">
              <a:rPr lang="en-US" smtClean="0"/>
              <a:t>‹#›</a:t>
            </a:fld>
            <a:endParaRPr lang="en-US"/>
          </a:p>
        </p:txBody>
      </p:sp>
    </p:spTree>
    <p:extLst>
      <p:ext uri="{BB962C8B-B14F-4D97-AF65-F5344CB8AC3E}">
        <p14:creationId xmlns:p14="http://schemas.microsoft.com/office/powerpoint/2010/main" val="1647635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70BB7A-7C91-8F42-A394-587A43D3ABA0}" type="datetime1">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A7405-1AA8-4841-9E07-C00D5D730EC2}" type="slidenum">
              <a:rPr lang="en-US" smtClean="0"/>
              <a:t>‹#›</a:t>
            </a:fld>
            <a:endParaRPr lang="en-US"/>
          </a:p>
        </p:txBody>
      </p:sp>
    </p:spTree>
    <p:extLst>
      <p:ext uri="{BB962C8B-B14F-4D97-AF65-F5344CB8AC3E}">
        <p14:creationId xmlns:p14="http://schemas.microsoft.com/office/powerpoint/2010/main" val="16523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CD08FC-4C3F-424F-BD8A-C804EE408811}" type="datetime1">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A7405-1AA8-4841-9E07-C00D5D730EC2}" type="slidenum">
              <a:rPr lang="en-US" smtClean="0"/>
              <a:t>‹#›</a:t>
            </a:fld>
            <a:endParaRPr lang="en-US"/>
          </a:p>
        </p:txBody>
      </p:sp>
    </p:spTree>
    <p:extLst>
      <p:ext uri="{BB962C8B-B14F-4D97-AF65-F5344CB8AC3E}">
        <p14:creationId xmlns:p14="http://schemas.microsoft.com/office/powerpoint/2010/main" val="678233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7B353-C914-4745-90EB-3A5F71BBADAB}" type="slidenum">
              <a:rPr lang="en-US" smtClean="0"/>
              <a:t>‹#›</a:t>
            </a:fld>
            <a:endParaRPr lang="en-US"/>
          </a:p>
        </p:txBody>
      </p:sp>
    </p:spTree>
    <p:extLst>
      <p:ext uri="{BB962C8B-B14F-4D97-AF65-F5344CB8AC3E}">
        <p14:creationId xmlns:p14="http://schemas.microsoft.com/office/powerpoint/2010/main" val="1634947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1" name="Rectangle 10"/>
          <p:cNvSpPr/>
          <p:nvPr userDrawn="1"/>
        </p:nvSpPr>
        <p:spPr>
          <a:xfrm>
            <a:off x="0" y="0"/>
            <a:ext cx="12192000" cy="101498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327601"/>
            <a:ext cx="12192000" cy="612648"/>
          </a:xfrm>
          <a:prstGeom prst="rect">
            <a:avLst/>
          </a:prstGeom>
          <a:solidFill>
            <a:srgbClr val="445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141415"/>
            <a:ext cx="9537834" cy="732154"/>
          </a:xfrm>
        </p:spPr>
        <p:txBody>
          <a:bodyPr/>
          <a:lstStyle>
            <a:lvl1pPr fontAlgn="t">
              <a:lnSpc>
                <a:spcPts val="4600"/>
              </a:lnSpc>
              <a:defRPr b="0" i="0">
                <a:solidFill>
                  <a:schemeClr val="bg1"/>
                </a:solidFill>
                <a:latin typeface="+mn-lt"/>
                <a:ea typeface="Myriad Pro" charset="0"/>
                <a:cs typeface="Myriad Pro" charset="0"/>
              </a:defRPr>
            </a:lvl1pPr>
          </a:lstStyle>
          <a:p>
            <a:r>
              <a:rPr lang="en-US" dirty="0"/>
              <a:t>Click to edit Master title style</a:t>
            </a:r>
          </a:p>
        </p:txBody>
      </p:sp>
      <p:sp>
        <p:nvSpPr>
          <p:cNvPr id="3" name="Content Placeholder 2"/>
          <p:cNvSpPr>
            <a:spLocks noGrp="1"/>
          </p:cNvSpPr>
          <p:nvPr>
            <p:ph idx="1"/>
          </p:nvPr>
        </p:nvSpPr>
        <p:spPr>
          <a:xfrm>
            <a:off x="838200" y="1825625"/>
            <a:ext cx="10548486" cy="3997659"/>
          </a:xfrm>
        </p:spPr>
        <p:txBody>
          <a:bodyPr>
            <a:normAutofit/>
          </a:bodyPr>
          <a:lstStyle>
            <a:lvl1pPr marL="274320" indent="-274320">
              <a:spcAft>
                <a:spcPts val="600"/>
              </a:spcAft>
              <a:buClr>
                <a:srgbClr val="B57BA8"/>
              </a:buClr>
              <a:buFont typeface=".LucidaGrandeUI" charset="0"/>
              <a:buChar char="▸"/>
              <a:defRPr sz="3400" b="0" i="0">
                <a:latin typeface="+mn-lt"/>
                <a:ea typeface="Myriad Pro" charset="0"/>
                <a:cs typeface="Myriad Pro" charset="0"/>
              </a:defRPr>
            </a:lvl1pPr>
            <a:lvl2pPr marL="914400" indent="-274320">
              <a:spcAft>
                <a:spcPts val="600"/>
              </a:spcAft>
              <a:buClr>
                <a:srgbClr val="B57BA8"/>
              </a:buClr>
              <a:buSzPct val="100000"/>
              <a:buFont typeface=".AppleSystemUIFont" charset="-120"/>
              <a:buChar char="›"/>
              <a:defRPr sz="3400" b="0" i="0">
                <a:latin typeface="+mn-lt"/>
                <a:ea typeface="Myriad Pro" charset="0"/>
                <a:cs typeface="Myriad Pro" charset="0"/>
              </a:defRPr>
            </a:lvl2pPr>
            <a:lvl3pPr marL="1371600" indent="-274320">
              <a:spcAft>
                <a:spcPts val="600"/>
              </a:spcAft>
              <a:buClr>
                <a:srgbClr val="B57BA8"/>
              </a:buClr>
              <a:buSzPct val="100000"/>
              <a:buFont typeface="LucidaGrande" charset="0"/>
              <a:buChar char="»"/>
              <a:defRPr sz="3400" b="0" i="0">
                <a:latin typeface="+mn-lt"/>
                <a:ea typeface="Myriad Pro" charset="0"/>
                <a:cs typeface="Myriad Pro" charset="0"/>
              </a:defRPr>
            </a:lvl3pPr>
            <a:lvl4pPr marL="1828800" indent="-457200">
              <a:spcAft>
                <a:spcPts val="600"/>
              </a:spcAft>
              <a:buClr>
                <a:srgbClr val="B57BA8"/>
              </a:buClr>
              <a:buFont typeface="Wingdings" charset="2"/>
              <a:buChar char="§"/>
              <a:defRPr sz="3400" b="0" i="0">
                <a:latin typeface="Myriad Pro" charset="0"/>
                <a:ea typeface="Myriad Pro" charset="0"/>
                <a:cs typeface="Myriad Pro" charset="0"/>
              </a:defRPr>
            </a:lvl4pPr>
            <a:lvl5pPr marL="2286000" indent="-457200">
              <a:spcAft>
                <a:spcPts val="600"/>
              </a:spcAft>
              <a:buClr>
                <a:srgbClr val="B57BA8"/>
              </a:buClr>
              <a:buFont typeface="Wingdings" charset="2"/>
              <a:buChar char="§"/>
              <a:defRPr sz="3400" b="0" i="0">
                <a:latin typeface="Myriad Pro" charset="0"/>
                <a:ea typeface="Myriad Pro" charset="0"/>
                <a:cs typeface="Myriad Pro" charset="0"/>
              </a:defRPr>
            </a:lvl5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a:xfrm>
            <a:off x="838200" y="6451362"/>
            <a:ext cx="1173480" cy="365125"/>
          </a:xfrm>
        </p:spPr>
        <p:txBody>
          <a:bodyPr/>
          <a:lstStyle>
            <a:lvl1pPr>
              <a:defRPr>
                <a:solidFill>
                  <a:schemeClr val="bg1"/>
                </a:solidFill>
              </a:defRPr>
            </a:lvl1pPr>
          </a:lstStyle>
          <a:p>
            <a:fld id="{6A6E83E2-7630-374D-84C5-993CA7051DEE}" type="datetime1">
              <a:rPr lang="en-US" smtClean="0"/>
              <a:t>3/13/2018</a:t>
            </a:fld>
            <a:endParaRPr lang="en-US" dirty="0"/>
          </a:p>
        </p:txBody>
      </p:sp>
      <p:sp>
        <p:nvSpPr>
          <p:cNvPr id="5" name="Footer Placeholder 4"/>
          <p:cNvSpPr>
            <a:spLocks noGrp="1"/>
          </p:cNvSpPr>
          <p:nvPr>
            <p:ph type="ftr" sz="quarter" idx="11"/>
          </p:nvPr>
        </p:nvSpPr>
        <p:spPr>
          <a:xfrm>
            <a:off x="2184935" y="6451362"/>
            <a:ext cx="8065969"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10454354" y="6451361"/>
            <a:ext cx="946674" cy="365125"/>
          </a:xfrm>
        </p:spPr>
        <p:txBody>
          <a:bodyPr/>
          <a:lstStyle>
            <a:lvl1pPr>
              <a:defRPr>
                <a:solidFill>
                  <a:schemeClr val="bg1"/>
                </a:solidFill>
              </a:defRPr>
            </a:lvl1pPr>
          </a:lstStyle>
          <a:p>
            <a:fld id="{D28A7405-1AA8-4841-9E07-C00D5D730EC2}" type="slidenum">
              <a:rPr lang="en-US" smtClean="0"/>
              <a:pPr/>
              <a:t>‹#›</a:t>
            </a:fld>
            <a:endParaRPr lang="en-US" dirty="0"/>
          </a:p>
        </p:txBody>
      </p:sp>
      <p:sp>
        <p:nvSpPr>
          <p:cNvPr id="14" name="Rectangle 13"/>
          <p:cNvSpPr/>
          <p:nvPr userDrawn="1"/>
        </p:nvSpPr>
        <p:spPr>
          <a:xfrm>
            <a:off x="10597415" y="-5799"/>
            <a:ext cx="1594585" cy="101498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7449" y="4381"/>
            <a:ext cx="1034517" cy="112856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Rectangle 8"/>
          <p:cNvSpPr/>
          <p:nvPr userDrawn="1"/>
        </p:nvSpPr>
        <p:spPr>
          <a:xfrm>
            <a:off x="0" y="0"/>
            <a:ext cx="12192000" cy="312821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5986914"/>
            <a:ext cx="12192000" cy="871086"/>
          </a:xfrm>
          <a:prstGeom prst="rect">
            <a:avLst/>
          </a:prstGeom>
          <a:solidFill>
            <a:srgbClr val="445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0" hasCustomPrompt="1"/>
          </p:nvPr>
        </p:nvSpPr>
        <p:spPr>
          <a:xfrm>
            <a:off x="806224" y="3468460"/>
            <a:ext cx="7241948" cy="639083"/>
          </a:xfrm>
          <a:ln>
            <a:noFill/>
          </a:ln>
        </p:spPr>
        <p:txBody>
          <a:bodyPr/>
          <a:lstStyle>
            <a:lvl1pPr marL="0" indent="0">
              <a:buNone/>
              <a:defRPr sz="4400">
                <a:solidFill>
                  <a:schemeClr val="tx2">
                    <a:lumMod val="60000"/>
                    <a:lumOff val="4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 of Presenter</a:t>
            </a:r>
          </a:p>
        </p:txBody>
      </p:sp>
      <p:sp>
        <p:nvSpPr>
          <p:cNvPr id="11" name="Text Placeholder 9"/>
          <p:cNvSpPr>
            <a:spLocks noGrp="1"/>
          </p:cNvSpPr>
          <p:nvPr>
            <p:ph type="body" sz="quarter" idx="11" hasCustomPrompt="1"/>
          </p:nvPr>
        </p:nvSpPr>
        <p:spPr>
          <a:xfrm>
            <a:off x="806224" y="4259490"/>
            <a:ext cx="7241948" cy="967028"/>
          </a:xfrm>
          <a:ln>
            <a:noFill/>
          </a:ln>
        </p:spPr>
        <p:txBody>
          <a:bodyPr>
            <a:normAutofit/>
          </a:bodyPr>
          <a:lstStyle>
            <a:lvl1pPr marL="0" indent="0">
              <a:spcBef>
                <a:spcPts val="0"/>
              </a:spcBef>
              <a:buNone/>
              <a:defRPr sz="3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Presenter’s Title</a:t>
            </a:r>
          </a:p>
          <a:p>
            <a:pPr lvl="0"/>
            <a:r>
              <a:rPr lang="en-US" dirty="0"/>
              <a:t>Affiliation</a:t>
            </a:r>
          </a:p>
        </p:txBody>
      </p:sp>
      <p:sp>
        <p:nvSpPr>
          <p:cNvPr id="13" name="Text Placeholder 9"/>
          <p:cNvSpPr>
            <a:spLocks noGrp="1"/>
          </p:cNvSpPr>
          <p:nvPr>
            <p:ph type="body" sz="quarter" idx="13" hasCustomPrompt="1"/>
          </p:nvPr>
        </p:nvSpPr>
        <p:spPr>
          <a:xfrm>
            <a:off x="806224" y="6291491"/>
            <a:ext cx="4999490" cy="421368"/>
          </a:xfrm>
          <a:ln>
            <a:noFill/>
          </a:ln>
        </p:spPr>
        <p:txBody>
          <a:bodyPr>
            <a:normAutofit/>
          </a:bodyPr>
          <a:lstStyle>
            <a:lvl1pPr marL="0" indent="0">
              <a:buNone/>
              <a:defRPr sz="24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11, 2017</a:t>
            </a:r>
          </a:p>
        </p:txBody>
      </p:sp>
      <p:sp>
        <p:nvSpPr>
          <p:cNvPr id="17" name="Rectangle 16"/>
          <p:cNvSpPr/>
          <p:nvPr userDrawn="1"/>
        </p:nvSpPr>
        <p:spPr>
          <a:xfrm>
            <a:off x="10597415" y="0"/>
            <a:ext cx="1594585" cy="312821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4488" y="218973"/>
            <a:ext cx="1025692" cy="111893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2" name="Rectangle 11"/>
          <p:cNvSpPr/>
          <p:nvPr userDrawn="1"/>
        </p:nvSpPr>
        <p:spPr>
          <a:xfrm>
            <a:off x="0" y="0"/>
            <a:ext cx="12192000" cy="312821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5986914"/>
            <a:ext cx="12192000" cy="871086"/>
          </a:xfrm>
          <a:prstGeom prst="rect">
            <a:avLst/>
          </a:prstGeom>
          <a:solidFill>
            <a:srgbClr val="445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9"/>
          <p:cNvSpPr>
            <a:spLocks noGrp="1"/>
          </p:cNvSpPr>
          <p:nvPr>
            <p:ph type="body" sz="quarter" idx="14" hasCustomPrompt="1"/>
          </p:nvPr>
        </p:nvSpPr>
        <p:spPr>
          <a:xfrm>
            <a:off x="813481" y="2055785"/>
            <a:ext cx="9694862" cy="639083"/>
          </a:xfrm>
          <a:ln>
            <a:noFill/>
          </a:ln>
        </p:spPr>
        <p:txBody>
          <a:bodyPr>
            <a:noAutofit/>
          </a:bodyPr>
          <a:lstStyle>
            <a:lvl1pPr marL="0" indent="0">
              <a:buNone/>
              <a:defRPr sz="5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 of Presentation</a:t>
            </a:r>
          </a:p>
        </p:txBody>
      </p:sp>
      <p:sp>
        <p:nvSpPr>
          <p:cNvPr id="15" name="Text Placeholder 9"/>
          <p:cNvSpPr>
            <a:spLocks noGrp="1"/>
          </p:cNvSpPr>
          <p:nvPr>
            <p:ph type="body" sz="quarter" idx="10" hasCustomPrompt="1"/>
          </p:nvPr>
        </p:nvSpPr>
        <p:spPr>
          <a:xfrm>
            <a:off x="806224" y="3401084"/>
            <a:ext cx="7241948" cy="639083"/>
          </a:xfrm>
          <a:ln>
            <a:noFill/>
          </a:ln>
        </p:spPr>
        <p:txBody>
          <a:bodyPr>
            <a:normAutofit/>
          </a:bodyPr>
          <a:lstStyle>
            <a:lvl1pPr marL="0" indent="0">
              <a:buNone/>
              <a:defRPr sz="3600">
                <a:solidFill>
                  <a:schemeClr val="tx2">
                    <a:lumMod val="60000"/>
                    <a:lumOff val="4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 of Presenter</a:t>
            </a:r>
          </a:p>
        </p:txBody>
      </p:sp>
      <p:sp>
        <p:nvSpPr>
          <p:cNvPr id="18" name="Text Placeholder 9"/>
          <p:cNvSpPr>
            <a:spLocks noGrp="1"/>
          </p:cNvSpPr>
          <p:nvPr>
            <p:ph type="body" sz="quarter" idx="13" hasCustomPrompt="1"/>
          </p:nvPr>
        </p:nvSpPr>
        <p:spPr>
          <a:xfrm>
            <a:off x="806224" y="6291491"/>
            <a:ext cx="4999490" cy="421368"/>
          </a:xfrm>
          <a:ln>
            <a:noFill/>
          </a:ln>
        </p:spPr>
        <p:txBody>
          <a:bodyPr>
            <a:normAutofit/>
          </a:bodyPr>
          <a:lstStyle>
            <a:lvl1pPr marL="0" indent="0">
              <a:buNone/>
              <a:defRPr sz="24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11, 2017</a:t>
            </a:r>
          </a:p>
        </p:txBody>
      </p:sp>
      <p:sp>
        <p:nvSpPr>
          <p:cNvPr id="19" name="Text Placeholder 9"/>
          <p:cNvSpPr>
            <a:spLocks noGrp="1"/>
          </p:cNvSpPr>
          <p:nvPr>
            <p:ph type="body" sz="quarter" idx="11" hasCustomPrompt="1"/>
          </p:nvPr>
        </p:nvSpPr>
        <p:spPr>
          <a:xfrm>
            <a:off x="806224" y="4192113"/>
            <a:ext cx="7241948" cy="967028"/>
          </a:xfrm>
          <a:ln>
            <a:noFill/>
          </a:ln>
        </p:spPr>
        <p:txBody>
          <a:bodyPr>
            <a:normAutofit/>
          </a:bodyPr>
          <a:lstStyle>
            <a:lvl1pPr marL="0" indent="0">
              <a:spcBef>
                <a:spcPts val="0"/>
              </a:spcBef>
              <a:buNone/>
              <a:defRPr sz="3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Presenter’s Title</a:t>
            </a:r>
          </a:p>
          <a:p>
            <a:pPr lvl="0"/>
            <a:r>
              <a:rPr lang="en-US" dirty="0"/>
              <a:t>Affiliation</a:t>
            </a:r>
          </a:p>
        </p:txBody>
      </p:sp>
      <p:sp>
        <p:nvSpPr>
          <p:cNvPr id="21" name="Rectangle 20"/>
          <p:cNvSpPr/>
          <p:nvPr userDrawn="1"/>
        </p:nvSpPr>
        <p:spPr>
          <a:xfrm>
            <a:off x="10597415" y="-1"/>
            <a:ext cx="1594585" cy="311858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4488" y="218973"/>
            <a:ext cx="1025692" cy="111893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8395C7-C47F-334C-8FAD-88297E5B49A9}" type="datetime1">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A7405-1AA8-4841-9E07-C00D5D730EC2}" type="slidenum">
              <a:rPr lang="en-US" smtClean="0"/>
              <a:t>‹#›</a:t>
            </a:fld>
            <a:endParaRPr lang="en-US"/>
          </a:p>
        </p:txBody>
      </p:sp>
    </p:spTree>
    <p:extLst>
      <p:ext uri="{BB962C8B-B14F-4D97-AF65-F5344CB8AC3E}">
        <p14:creationId xmlns:p14="http://schemas.microsoft.com/office/powerpoint/2010/main" val="404814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E30BE6-2C2A-1D4B-9D97-751D9210C3AB}" type="datetime1">
              <a:rPr lang="en-US" smtClean="0"/>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A7405-1AA8-4841-9E07-C00D5D730EC2}" type="slidenum">
              <a:rPr lang="en-US" smtClean="0"/>
              <a:t>‹#›</a:t>
            </a:fld>
            <a:endParaRPr lang="en-US"/>
          </a:p>
        </p:txBody>
      </p:sp>
    </p:spTree>
    <p:extLst>
      <p:ext uri="{BB962C8B-B14F-4D97-AF65-F5344CB8AC3E}">
        <p14:creationId xmlns:p14="http://schemas.microsoft.com/office/powerpoint/2010/main" val="48275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34BBB9-17FB-BC4D-B49F-DABC7D0BA581}" type="datetime1">
              <a:rPr lang="en-US" smtClean="0"/>
              <a:t>3/13/2018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8A7405-1AA8-4841-9E07-C00D5D730EC2}" type="slidenum">
              <a:rPr lang="en-US" smtClean="0"/>
              <a:t>‹#›</a:t>
            </a:fld>
            <a:endParaRPr lang="en-US"/>
          </a:p>
        </p:txBody>
      </p:sp>
    </p:spTree>
    <p:extLst>
      <p:ext uri="{BB962C8B-B14F-4D97-AF65-F5344CB8AC3E}">
        <p14:creationId xmlns:p14="http://schemas.microsoft.com/office/powerpoint/2010/main" val="465999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6BA9B8-F36E-2C46-AAE1-222975ADC5D7}" type="datetime1">
              <a:rPr lang="en-US" smtClean="0"/>
              <a:t>3/13/2018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8A7405-1AA8-4841-9E07-C00D5D730EC2}" type="slidenum">
              <a:rPr lang="en-US" smtClean="0"/>
              <a:t>‹#›</a:t>
            </a:fld>
            <a:endParaRPr lang="en-US"/>
          </a:p>
        </p:txBody>
      </p:sp>
    </p:spTree>
    <p:extLst>
      <p:ext uri="{BB962C8B-B14F-4D97-AF65-F5344CB8AC3E}">
        <p14:creationId xmlns:p14="http://schemas.microsoft.com/office/powerpoint/2010/main" val="178046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04CCF4-BCFB-014C-BFB0-B24FFD57376D}" type="datetime1">
              <a:rPr lang="en-US" smtClean="0"/>
              <a:t>3/13/2018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8A7405-1AA8-4841-9E07-C00D5D730EC2}" type="slidenum">
              <a:rPr lang="en-US" smtClean="0"/>
              <a:t>‹#›</a:t>
            </a:fld>
            <a:endParaRPr lang="en-US"/>
          </a:p>
        </p:txBody>
      </p:sp>
    </p:spTree>
    <p:extLst>
      <p:ext uri="{BB962C8B-B14F-4D97-AF65-F5344CB8AC3E}">
        <p14:creationId xmlns:p14="http://schemas.microsoft.com/office/powerpoint/2010/main" val="987359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16C275-9928-B441-B522-47D3E79C280F}" type="datetime1">
              <a:rPr lang="en-US" smtClean="0"/>
              <a:t>3/13/2018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8A7405-1AA8-4841-9E07-C00D5D730EC2}" type="slidenum">
              <a:rPr lang="en-US" smtClean="0"/>
              <a:t>‹#›</a:t>
            </a:fld>
            <a:endParaRPr lang="en-US"/>
          </a:p>
        </p:txBody>
      </p:sp>
    </p:spTree>
    <p:extLst>
      <p:ext uri="{BB962C8B-B14F-4D97-AF65-F5344CB8AC3E}">
        <p14:creationId xmlns:p14="http://schemas.microsoft.com/office/powerpoint/2010/main" val="44032240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3" r:id="rId14"/>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1979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450573" y="-70620"/>
            <a:ext cx="10310191" cy="1170550"/>
          </a:xfrm>
        </p:spPr>
        <p:txBody>
          <a:bodyPr>
            <a:normAutofit fontScale="90000"/>
          </a:bodyPr>
          <a:lstStyle/>
          <a:p>
            <a:r>
              <a:rPr lang="en-US" b="1" i="1" u="sng" dirty="0">
                <a:solidFill>
                  <a:schemeClr val="tx1"/>
                </a:solidFill>
              </a:rPr>
              <a:t>LPG2:</a:t>
            </a:r>
            <a:r>
              <a:rPr lang="en-US" b="1" i="1" dirty="0">
                <a:solidFill>
                  <a:schemeClr val="tx1"/>
                </a:solidFill>
              </a:rPr>
              <a:t>  There is a national breastfeeding plan of action.</a:t>
            </a:r>
            <a:endParaRPr lang="en-US" b="1" dirty="0">
              <a:solidFill>
                <a:schemeClr val="tx1"/>
              </a:solidFill>
            </a:endParaRP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304800" y="1338470"/>
            <a:ext cx="11555896" cy="5112891"/>
          </a:xfrm>
        </p:spPr>
        <p:txBody>
          <a:bodyPr>
            <a:normAutofit fontScale="92500" lnSpcReduction="20000"/>
          </a:bodyPr>
          <a:lstStyle/>
          <a:p>
            <a:pPr lvl="0">
              <a:buFont typeface="Arial" panose="020B0604020202020204" pitchFamily="34" charset="0"/>
              <a:buChar char="•"/>
            </a:pPr>
            <a:r>
              <a:rPr lang="en-US" b="1" dirty="0"/>
              <a:t>No progress</a:t>
            </a:r>
            <a:r>
              <a:rPr lang="en-US" dirty="0"/>
              <a:t> has been made if there is no national breastfeeding plan of action.  </a:t>
            </a:r>
          </a:p>
          <a:p>
            <a:pPr lvl="0">
              <a:buFont typeface="Arial" panose="020B0604020202020204" pitchFamily="34" charset="0"/>
              <a:buChar char="•"/>
            </a:pPr>
            <a:r>
              <a:rPr lang="en-US" b="1" dirty="0"/>
              <a:t>Minimal progress</a:t>
            </a:r>
            <a:r>
              <a:rPr lang="en-US" dirty="0"/>
              <a:t> has been made if the country is implementing some strategies according to a national breastfeeding plan of action but the plan does not contain measurable nor time bound objectives/targets. </a:t>
            </a:r>
          </a:p>
          <a:p>
            <a:pPr lvl="0">
              <a:buFont typeface="Arial" panose="020B0604020202020204" pitchFamily="34" charset="0"/>
              <a:buChar char="•"/>
            </a:pPr>
            <a:r>
              <a:rPr lang="en-US" b="1" dirty="0"/>
              <a:t>Partial progress</a:t>
            </a:r>
            <a:r>
              <a:rPr lang="en-US" dirty="0"/>
              <a:t> has been made if the country is implementing </a:t>
            </a:r>
            <a:r>
              <a:rPr lang="en-US" u="sng" dirty="0"/>
              <a:t>some</a:t>
            </a:r>
            <a:r>
              <a:rPr lang="en-US" dirty="0"/>
              <a:t> strategies according to a national breastfeeding plan of action and the plan contains measurable and time bound objectives/targets.</a:t>
            </a:r>
          </a:p>
          <a:p>
            <a:pPr>
              <a:buFont typeface="Arial" panose="020B0604020202020204" pitchFamily="34" charset="0"/>
              <a:buChar char="•"/>
            </a:pPr>
            <a:r>
              <a:rPr lang="en-US" b="1" dirty="0"/>
              <a:t>Major progress</a:t>
            </a:r>
            <a:r>
              <a:rPr lang="en-US" dirty="0"/>
              <a:t> has been made if the country is implementing </a:t>
            </a:r>
            <a:r>
              <a:rPr lang="en-US" u="sng" dirty="0"/>
              <a:t>all</a:t>
            </a:r>
            <a:r>
              <a:rPr lang="en-US" dirty="0"/>
              <a:t> strategies according to a national breastfeeding plan of action and the plan does contain measurable and time bound objectives/targets.</a:t>
            </a:r>
          </a:p>
          <a:p>
            <a:pPr lvl="0">
              <a:buFont typeface="Arial" panose="020B0604020202020204" pitchFamily="34" charset="0"/>
              <a:buChar char="•"/>
            </a:pPr>
            <a:endParaRPr lang="en-US" dirty="0"/>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10</a:t>
            </a:fld>
            <a:endParaRPr lang="en-US" dirty="0"/>
          </a:p>
        </p:txBody>
      </p:sp>
    </p:spTree>
    <p:extLst>
      <p:ext uri="{BB962C8B-B14F-4D97-AF65-F5344CB8AC3E}">
        <p14:creationId xmlns:p14="http://schemas.microsoft.com/office/powerpoint/2010/main" val="2269288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4731B-AE40-44F8-AB20-CB010E333264}"/>
              </a:ext>
            </a:extLst>
          </p:cNvPr>
          <p:cNvSpPr>
            <a:spLocks noGrp="1"/>
          </p:cNvSpPr>
          <p:nvPr>
            <p:ph type="title"/>
          </p:nvPr>
        </p:nvSpPr>
        <p:spPr/>
        <p:txBody>
          <a:bodyPr>
            <a:normAutofit fontScale="90000"/>
          </a:bodyPr>
          <a:lstStyle/>
          <a:p>
            <a:r>
              <a:rPr lang="en-US" dirty="0"/>
              <a:t>LPG2: Methodology used for data collection</a:t>
            </a:r>
          </a:p>
        </p:txBody>
      </p:sp>
      <p:sp>
        <p:nvSpPr>
          <p:cNvPr id="3" name="Content Placeholder 2">
            <a:extLst>
              <a:ext uri="{FF2B5EF4-FFF2-40B4-BE49-F238E27FC236}">
                <a16:creationId xmlns:a16="http://schemas.microsoft.com/office/drawing/2014/main" id="{8673792B-7FC3-4F81-9654-724F36467CF9}"/>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E.g. if it was an interview (who they interviewed and asked), a media study (what media they looked for and what keywords they searched for), a document review (what documents they reviewed)</a:t>
            </a:r>
          </a:p>
        </p:txBody>
      </p:sp>
      <p:sp>
        <p:nvSpPr>
          <p:cNvPr id="4" name="Date Placeholder 3">
            <a:extLst>
              <a:ext uri="{FF2B5EF4-FFF2-40B4-BE49-F238E27FC236}">
                <a16:creationId xmlns:a16="http://schemas.microsoft.com/office/drawing/2014/main" id="{DB15C914-7A6B-4517-AEC0-35225CF90368}"/>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9E15C5E0-1D2B-4743-A3CB-F76CDED0EB7D}"/>
              </a:ext>
            </a:extLst>
          </p:cNvPr>
          <p:cNvSpPr>
            <a:spLocks noGrp="1"/>
          </p:cNvSpPr>
          <p:nvPr>
            <p:ph type="sldNum" sz="quarter" idx="12"/>
          </p:nvPr>
        </p:nvSpPr>
        <p:spPr/>
        <p:txBody>
          <a:bodyPr/>
          <a:lstStyle/>
          <a:p>
            <a:fld id="{D28A7405-1AA8-4841-9E07-C00D5D730EC2}" type="slidenum">
              <a:rPr lang="en-US" smtClean="0"/>
              <a:pPr/>
              <a:t>11</a:t>
            </a:fld>
            <a:endParaRPr lang="en-US" dirty="0"/>
          </a:p>
        </p:txBody>
      </p:sp>
    </p:spTree>
    <p:extLst>
      <p:ext uri="{BB962C8B-B14F-4D97-AF65-F5344CB8AC3E}">
        <p14:creationId xmlns:p14="http://schemas.microsoft.com/office/powerpoint/2010/main" val="198506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LPG2: Findings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Summary of what was found from the data collected</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12</a:t>
            </a:fld>
            <a:endParaRPr lang="en-US" dirty="0"/>
          </a:p>
        </p:txBody>
      </p:sp>
    </p:spTree>
    <p:extLst>
      <p:ext uri="{BB962C8B-B14F-4D97-AF65-F5344CB8AC3E}">
        <p14:creationId xmlns:p14="http://schemas.microsoft.com/office/powerpoint/2010/main" val="646112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B4038A-2FB0-4B92-A258-593DBCA8DB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425" y="92765"/>
            <a:ext cx="10645254" cy="6858000"/>
          </a:xfrm>
          <a:prstGeom prst="rect">
            <a:avLst/>
          </a:prstGeom>
        </p:spPr>
      </p:pic>
      <p:sp>
        <p:nvSpPr>
          <p:cNvPr id="4" name="Slide Number Placeholder 3"/>
          <p:cNvSpPr>
            <a:spLocks noGrp="1"/>
          </p:cNvSpPr>
          <p:nvPr>
            <p:ph type="sldNum" sz="quarter" idx="12"/>
          </p:nvPr>
        </p:nvSpPr>
        <p:spPr/>
        <p:txBody>
          <a:bodyPr/>
          <a:lstStyle/>
          <a:p>
            <a:fld id="{77F7B353-C914-4745-90EB-3A5F71BBADAB}" type="slidenum">
              <a:rPr lang="en-US" smtClean="0"/>
              <a:t>13</a:t>
            </a:fld>
            <a:endParaRPr lang="en-US"/>
          </a:p>
        </p:txBody>
      </p:sp>
      <p:sp>
        <p:nvSpPr>
          <p:cNvPr id="2" name="Rectangle 1">
            <a:extLst>
              <a:ext uri="{FF2B5EF4-FFF2-40B4-BE49-F238E27FC236}">
                <a16:creationId xmlns:a16="http://schemas.microsoft.com/office/drawing/2014/main" id="{4F1EAD49-0311-4663-8C5D-FB09F3C568FA}"/>
              </a:ext>
            </a:extLst>
          </p:cNvPr>
          <p:cNvSpPr/>
          <p:nvPr/>
        </p:nvSpPr>
        <p:spPr>
          <a:xfrm>
            <a:off x="260848" y="248478"/>
            <a:ext cx="6308918" cy="1524000"/>
          </a:xfrm>
          <a:prstGeom prst="rect">
            <a:avLst/>
          </a:prstGeom>
          <a:solidFill>
            <a:srgbClr val="44536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LPG2 Proposed Score: </a:t>
            </a:r>
            <a:r>
              <a:rPr lang="en-US" sz="3000" dirty="0">
                <a:solidFill>
                  <a:srgbClr val="FF0000"/>
                </a:solidFill>
              </a:rPr>
              <a:t>SCORE</a:t>
            </a:r>
            <a:r>
              <a:rPr lang="en-US" sz="3000" dirty="0"/>
              <a:t> </a:t>
            </a:r>
          </a:p>
        </p:txBody>
      </p:sp>
    </p:spTree>
    <p:extLst>
      <p:ext uri="{BB962C8B-B14F-4D97-AF65-F5344CB8AC3E}">
        <p14:creationId xmlns:p14="http://schemas.microsoft.com/office/powerpoint/2010/main" val="1189206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LPG2: Gaps and recommendations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838200" y="1825625"/>
            <a:ext cx="4833730" cy="3997659"/>
          </a:xfrm>
        </p:spPr>
        <p:txBody>
          <a:bodyPr/>
          <a:lstStyle/>
          <a:p>
            <a:pPr marL="0" indent="0">
              <a:buNone/>
            </a:pPr>
            <a:r>
              <a:rPr lang="en-US" b="1" u="sng" dirty="0"/>
              <a:t>Gaps</a:t>
            </a:r>
            <a:r>
              <a:rPr lang="en-US" dirty="0"/>
              <a:t> </a:t>
            </a:r>
          </a:p>
          <a:p>
            <a:pPr>
              <a:buFont typeface="Arial" panose="020B0604020202020204" pitchFamily="34" charset="0"/>
              <a:buChar char="•"/>
            </a:pPr>
            <a:r>
              <a:rPr lang="en-US" dirty="0">
                <a:solidFill>
                  <a:srgbClr val="FF0000"/>
                </a:solidFill>
              </a:rPr>
              <a:t>Gap 1</a:t>
            </a:r>
          </a:p>
          <a:p>
            <a:pPr>
              <a:buFont typeface="Arial" panose="020B0604020202020204" pitchFamily="34" charset="0"/>
              <a:buChar char="•"/>
            </a:pPr>
            <a:r>
              <a:rPr lang="en-US" dirty="0">
                <a:solidFill>
                  <a:srgbClr val="FF0000"/>
                </a:solidFill>
              </a:rPr>
              <a:t>Gap 2</a:t>
            </a:r>
          </a:p>
          <a:p>
            <a:pPr>
              <a:buFont typeface="Arial" panose="020B0604020202020204" pitchFamily="34" charset="0"/>
              <a:buChar char="•"/>
            </a:pPr>
            <a:r>
              <a:rPr lang="en-US" dirty="0">
                <a:solidFill>
                  <a:srgbClr val="FF0000"/>
                </a:solidFill>
              </a:rPr>
              <a:t>Etc.</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14</a:t>
            </a:fld>
            <a:endParaRPr lang="en-US" dirty="0"/>
          </a:p>
        </p:txBody>
      </p:sp>
      <p:sp>
        <p:nvSpPr>
          <p:cNvPr id="6" name="Content Placeholder 2">
            <a:extLst>
              <a:ext uri="{FF2B5EF4-FFF2-40B4-BE49-F238E27FC236}">
                <a16:creationId xmlns:a16="http://schemas.microsoft.com/office/drawing/2014/main" id="{B9A9C12A-1DA4-449D-A07B-2BA2C09BE67F}"/>
              </a:ext>
            </a:extLst>
          </p:cNvPr>
          <p:cNvSpPr txBox="1">
            <a:spLocks/>
          </p:cNvSpPr>
          <p:nvPr/>
        </p:nvSpPr>
        <p:spPr>
          <a:xfrm>
            <a:off x="6093961" y="1825624"/>
            <a:ext cx="4833730" cy="3997659"/>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000"/>
              </a:spcBef>
              <a:spcAft>
                <a:spcPts val="600"/>
              </a:spcAft>
              <a:buClr>
                <a:srgbClr val="B57BA8"/>
              </a:buClr>
              <a:buFont typeface=".LucidaGrandeUI" charset="0"/>
              <a:buChar char="▸"/>
              <a:defRPr sz="3400" b="0" i="0" kern="1200">
                <a:solidFill>
                  <a:schemeClr val="tx1"/>
                </a:solidFill>
                <a:latin typeface="+mn-lt"/>
                <a:ea typeface="Myriad Pro" charset="0"/>
                <a:cs typeface="Myriad Pro" charset="0"/>
              </a:defRPr>
            </a:lvl1pPr>
            <a:lvl2pPr marL="914400" indent="-274320" algn="l" defTabSz="914400" rtl="0" eaLnBrk="1" latinLnBrk="0" hangingPunct="1">
              <a:lnSpc>
                <a:spcPct val="90000"/>
              </a:lnSpc>
              <a:spcBef>
                <a:spcPts val="500"/>
              </a:spcBef>
              <a:spcAft>
                <a:spcPts val="600"/>
              </a:spcAft>
              <a:buClr>
                <a:srgbClr val="B57BA8"/>
              </a:buClr>
              <a:buSzPct val="100000"/>
              <a:buFont typeface=".AppleSystemUIFont" charset="-120"/>
              <a:buChar char="›"/>
              <a:defRPr sz="3400" b="0" i="0" kern="1200">
                <a:solidFill>
                  <a:schemeClr val="tx1"/>
                </a:solidFill>
                <a:latin typeface="+mn-lt"/>
                <a:ea typeface="Myriad Pro" charset="0"/>
                <a:cs typeface="Myriad Pro" charset="0"/>
              </a:defRPr>
            </a:lvl2pPr>
            <a:lvl3pPr marL="1371600" indent="-274320" algn="l" defTabSz="914400" rtl="0" eaLnBrk="1" latinLnBrk="0" hangingPunct="1">
              <a:lnSpc>
                <a:spcPct val="90000"/>
              </a:lnSpc>
              <a:spcBef>
                <a:spcPts val="500"/>
              </a:spcBef>
              <a:spcAft>
                <a:spcPts val="600"/>
              </a:spcAft>
              <a:buClr>
                <a:srgbClr val="B57BA8"/>
              </a:buClr>
              <a:buSzPct val="100000"/>
              <a:buFont typeface="LucidaGrande" charset="0"/>
              <a:buChar char="»"/>
              <a:defRPr sz="3400" b="0" i="0" kern="1200">
                <a:solidFill>
                  <a:schemeClr val="tx1"/>
                </a:solidFill>
                <a:latin typeface="+mn-lt"/>
                <a:ea typeface="Myriad Pro" charset="0"/>
                <a:cs typeface="Myriad Pro" charset="0"/>
              </a:defRPr>
            </a:lvl3pPr>
            <a:lvl4pPr marL="18288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4pPr>
            <a:lvl5pPr marL="22860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u="sng" dirty="0"/>
              <a:t>Recommendations </a:t>
            </a:r>
          </a:p>
          <a:p>
            <a:pPr>
              <a:buFont typeface="Arial" panose="020B0604020202020204" pitchFamily="34" charset="0"/>
              <a:buChar char="•"/>
            </a:pPr>
            <a:r>
              <a:rPr lang="en-US" dirty="0">
                <a:solidFill>
                  <a:srgbClr val="FF0000"/>
                </a:solidFill>
              </a:rPr>
              <a:t>Recommendation 1</a:t>
            </a:r>
          </a:p>
          <a:p>
            <a:pPr>
              <a:buFont typeface="Arial" panose="020B0604020202020204" pitchFamily="34" charset="0"/>
              <a:buChar char="•"/>
            </a:pPr>
            <a:r>
              <a:rPr lang="en-US" dirty="0">
                <a:solidFill>
                  <a:srgbClr val="FF0000"/>
                </a:solidFill>
              </a:rPr>
              <a:t>Recommendation 2</a:t>
            </a:r>
          </a:p>
          <a:p>
            <a:pPr>
              <a:buFont typeface="Arial" panose="020B0604020202020204" pitchFamily="34" charset="0"/>
              <a:buChar char="•"/>
            </a:pPr>
            <a:r>
              <a:rPr lang="en-US" dirty="0">
                <a:solidFill>
                  <a:srgbClr val="FF0000"/>
                </a:solidFill>
              </a:rPr>
              <a:t>Etc.</a:t>
            </a:r>
          </a:p>
        </p:txBody>
      </p:sp>
    </p:spTree>
    <p:extLst>
      <p:ext uri="{BB962C8B-B14F-4D97-AF65-F5344CB8AC3E}">
        <p14:creationId xmlns:p14="http://schemas.microsoft.com/office/powerpoint/2010/main" val="2889522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450573" y="0"/>
            <a:ext cx="10827027" cy="1038521"/>
          </a:xfrm>
        </p:spPr>
        <p:txBody>
          <a:bodyPr>
            <a:noAutofit/>
          </a:bodyPr>
          <a:lstStyle/>
          <a:p>
            <a:r>
              <a:rPr lang="en-US" sz="3000" b="1" i="1" u="sng" dirty="0">
                <a:solidFill>
                  <a:schemeClr val="tx1"/>
                </a:solidFill>
              </a:rPr>
              <a:t>LPG3:</a:t>
            </a:r>
            <a:r>
              <a:rPr lang="en-US" sz="3000" b="1" i="1" dirty="0">
                <a:solidFill>
                  <a:schemeClr val="tx1"/>
                </a:solidFill>
              </a:rPr>
              <a:t>  The national </a:t>
            </a:r>
            <a:r>
              <a:rPr lang="en-US" sz="3000" b="1" i="1" dirty="0" err="1">
                <a:solidFill>
                  <a:schemeClr val="tx1"/>
                </a:solidFill>
              </a:rPr>
              <a:t>BFHI</a:t>
            </a:r>
            <a:r>
              <a:rPr lang="en-US" sz="3000" b="1" i="1" dirty="0">
                <a:solidFill>
                  <a:schemeClr val="tx1"/>
                </a:solidFill>
              </a:rPr>
              <a:t>/Ten Steps criteria has been adopted and incorporated within the healthcare system strategies/policies.</a:t>
            </a:r>
            <a:endParaRPr lang="en-US" sz="3000" b="1" dirty="0">
              <a:solidFill>
                <a:schemeClr val="tx1"/>
              </a:solidFill>
            </a:endParaRP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838200" y="1746112"/>
            <a:ext cx="10548486" cy="3997659"/>
          </a:xfrm>
        </p:spPr>
        <p:txBody>
          <a:bodyPr>
            <a:normAutofit fontScale="92500" lnSpcReduction="10000"/>
          </a:bodyPr>
          <a:lstStyle/>
          <a:p>
            <a:pPr marL="0" indent="0">
              <a:buNone/>
            </a:pPr>
            <a:r>
              <a:rPr lang="en-US" dirty="0"/>
              <a:t>The healthcare system has strategies/policies designed to deliver high quality health care.  The </a:t>
            </a:r>
            <a:r>
              <a:rPr lang="en-US" dirty="0" err="1"/>
              <a:t>BFHI</a:t>
            </a:r>
            <a:r>
              <a:rPr lang="en-US" dirty="0"/>
              <a:t>/Ten Steps criteria is the “gold standard” for promoting breastfeeding within facilities.  To deliver high quality maternity care, the healthcare system should include the </a:t>
            </a:r>
            <a:r>
              <a:rPr lang="en-US" dirty="0" err="1"/>
              <a:t>BHFI</a:t>
            </a:r>
            <a:r>
              <a:rPr lang="en-US" dirty="0"/>
              <a:t>/Ten Steps criteria as a standard that facilities need to meet. This benchmark assesses the question of </a:t>
            </a:r>
            <a:r>
              <a:rPr lang="en-US" i="1" dirty="0"/>
              <a:t>how well the </a:t>
            </a:r>
            <a:r>
              <a:rPr lang="en-US" i="1" dirty="0" err="1"/>
              <a:t>BFHI</a:t>
            </a:r>
            <a:r>
              <a:rPr lang="en-US" i="1" dirty="0"/>
              <a:t>/Ten Steps criteria are included into the health care system strategies at a national level.</a:t>
            </a:r>
            <a:r>
              <a:rPr lang="en-US" dirty="0"/>
              <a:t>  Furthermore, if they are included, they need to reflect the </a:t>
            </a:r>
            <a:r>
              <a:rPr lang="en-US" dirty="0" err="1"/>
              <a:t>BFHI</a:t>
            </a:r>
            <a:r>
              <a:rPr lang="en-US" dirty="0"/>
              <a:t> WHO/UNICEF global criteria. </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15</a:t>
            </a:fld>
            <a:endParaRPr lang="en-US" dirty="0"/>
          </a:p>
        </p:txBody>
      </p:sp>
    </p:spTree>
    <p:extLst>
      <p:ext uri="{BB962C8B-B14F-4D97-AF65-F5344CB8AC3E}">
        <p14:creationId xmlns:p14="http://schemas.microsoft.com/office/powerpoint/2010/main" val="2287453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304800" y="0"/>
            <a:ext cx="10694505" cy="901148"/>
          </a:xfrm>
        </p:spPr>
        <p:txBody>
          <a:bodyPr>
            <a:noAutofit/>
          </a:bodyPr>
          <a:lstStyle/>
          <a:p>
            <a:r>
              <a:rPr lang="en-US" sz="3000" b="1" i="1" u="sng" dirty="0">
                <a:solidFill>
                  <a:schemeClr val="tx1"/>
                </a:solidFill>
              </a:rPr>
              <a:t>LPG3:</a:t>
            </a:r>
            <a:r>
              <a:rPr lang="en-US" sz="3000" b="1" i="1" dirty="0">
                <a:solidFill>
                  <a:schemeClr val="tx1"/>
                </a:solidFill>
              </a:rPr>
              <a:t>  The national </a:t>
            </a:r>
            <a:r>
              <a:rPr lang="en-US" sz="3000" b="1" i="1" dirty="0" err="1">
                <a:solidFill>
                  <a:schemeClr val="tx1"/>
                </a:solidFill>
              </a:rPr>
              <a:t>BFHI</a:t>
            </a:r>
            <a:r>
              <a:rPr lang="en-US" sz="3000" b="1" i="1" dirty="0">
                <a:solidFill>
                  <a:schemeClr val="tx1"/>
                </a:solidFill>
              </a:rPr>
              <a:t>/Ten Steps criteria has been adopted and incorporated within the healthcare system strategies/policies.</a:t>
            </a:r>
            <a:endParaRPr lang="en-US" sz="3000" b="1" dirty="0">
              <a:solidFill>
                <a:schemeClr val="tx1"/>
              </a:solidFill>
            </a:endParaRP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304800" y="1775791"/>
            <a:ext cx="11555896" cy="4675570"/>
          </a:xfrm>
        </p:spPr>
        <p:txBody>
          <a:bodyPr>
            <a:normAutofit fontScale="77500" lnSpcReduction="20000"/>
          </a:bodyPr>
          <a:lstStyle/>
          <a:p>
            <a:pPr lvl="0">
              <a:buFont typeface="Arial" panose="020B0604020202020204" pitchFamily="34" charset="0"/>
              <a:buChar char="•"/>
            </a:pPr>
            <a:r>
              <a:rPr lang="en-US" b="1" dirty="0"/>
              <a:t>No progress</a:t>
            </a:r>
            <a:r>
              <a:rPr lang="en-US" dirty="0"/>
              <a:t> has been made if there are no national </a:t>
            </a:r>
            <a:r>
              <a:rPr lang="en-US" dirty="0" err="1"/>
              <a:t>BFHI</a:t>
            </a:r>
            <a:r>
              <a:rPr lang="en-US" dirty="0"/>
              <a:t>/Ten Steps criteria in country.</a:t>
            </a:r>
          </a:p>
          <a:p>
            <a:pPr lvl="0">
              <a:buFont typeface="Arial" panose="020B0604020202020204" pitchFamily="34" charset="0"/>
              <a:buChar char="•"/>
            </a:pPr>
            <a:r>
              <a:rPr lang="en-US" b="1" dirty="0"/>
              <a:t>Minimal progress</a:t>
            </a:r>
            <a:r>
              <a:rPr lang="en-US" dirty="0"/>
              <a:t> has been made if a national </a:t>
            </a:r>
            <a:r>
              <a:rPr lang="en-US" dirty="0" err="1"/>
              <a:t>BFHI</a:t>
            </a:r>
            <a:r>
              <a:rPr lang="en-US" dirty="0"/>
              <a:t>/Ten Steps criteria exists and it is consistent with </a:t>
            </a:r>
            <a:r>
              <a:rPr lang="en-US" dirty="0" err="1"/>
              <a:t>BFHI</a:t>
            </a:r>
            <a:r>
              <a:rPr lang="en-US" dirty="0"/>
              <a:t> WHO/UNICEF global criteria, </a:t>
            </a:r>
            <a:r>
              <a:rPr lang="en-US" u="sng" dirty="0"/>
              <a:t>or </a:t>
            </a:r>
            <a:r>
              <a:rPr lang="en-US" dirty="0"/>
              <a:t>it has been adopted but it has not been incorporated into the healthcare system strategies/policies nationally.  </a:t>
            </a:r>
          </a:p>
          <a:p>
            <a:pPr lvl="0">
              <a:buFont typeface="Arial" panose="020B0604020202020204" pitchFamily="34" charset="0"/>
              <a:buChar char="•"/>
            </a:pPr>
            <a:r>
              <a:rPr lang="en-US" b="1" dirty="0"/>
              <a:t>Partial progress</a:t>
            </a:r>
            <a:r>
              <a:rPr lang="en-US" dirty="0"/>
              <a:t> has been made if a national </a:t>
            </a:r>
            <a:r>
              <a:rPr lang="en-US" dirty="0" err="1"/>
              <a:t>BFHI</a:t>
            </a:r>
            <a:r>
              <a:rPr lang="en-US" dirty="0"/>
              <a:t>/Ten Steps criteria exists and it is consistent with </a:t>
            </a:r>
            <a:r>
              <a:rPr lang="en-US" dirty="0" err="1"/>
              <a:t>BFHI</a:t>
            </a:r>
            <a:r>
              <a:rPr lang="en-US" dirty="0"/>
              <a:t> WHO/UNICEF global criteria, it has been adopted and it has been partially incorporated into the healthcare system strategies/policies nationally. </a:t>
            </a:r>
          </a:p>
          <a:p>
            <a:pPr lvl="0">
              <a:buFont typeface="Arial" panose="020B0604020202020204" pitchFamily="34" charset="0"/>
              <a:buChar char="•"/>
            </a:pPr>
            <a:r>
              <a:rPr lang="en-US" b="1" dirty="0"/>
              <a:t>Major progress</a:t>
            </a:r>
            <a:r>
              <a:rPr lang="en-US" dirty="0"/>
              <a:t> has been made if a national </a:t>
            </a:r>
            <a:r>
              <a:rPr lang="en-US" dirty="0" err="1"/>
              <a:t>BFHI</a:t>
            </a:r>
            <a:r>
              <a:rPr lang="en-US" dirty="0"/>
              <a:t>/Ten Steps criteria exists, it is consistent with </a:t>
            </a:r>
            <a:r>
              <a:rPr lang="en-US" dirty="0" err="1"/>
              <a:t>BFHI</a:t>
            </a:r>
            <a:r>
              <a:rPr lang="en-US" dirty="0"/>
              <a:t> WHO/UNICEF global criteria, and it has been adopted and incorporated into the healthcare system strategies/policies nationally.</a:t>
            </a:r>
          </a:p>
          <a:p>
            <a:pPr lvl="0">
              <a:buFont typeface="Arial" panose="020B0604020202020204" pitchFamily="34" charset="0"/>
              <a:buChar char="•"/>
            </a:pPr>
            <a:endParaRPr lang="en-US" dirty="0"/>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16</a:t>
            </a:fld>
            <a:endParaRPr lang="en-US" dirty="0"/>
          </a:p>
        </p:txBody>
      </p:sp>
    </p:spTree>
    <p:extLst>
      <p:ext uri="{BB962C8B-B14F-4D97-AF65-F5344CB8AC3E}">
        <p14:creationId xmlns:p14="http://schemas.microsoft.com/office/powerpoint/2010/main" val="4037636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4731B-AE40-44F8-AB20-CB010E333264}"/>
              </a:ext>
            </a:extLst>
          </p:cNvPr>
          <p:cNvSpPr>
            <a:spLocks noGrp="1"/>
          </p:cNvSpPr>
          <p:nvPr>
            <p:ph type="title"/>
          </p:nvPr>
        </p:nvSpPr>
        <p:spPr/>
        <p:txBody>
          <a:bodyPr>
            <a:normAutofit fontScale="90000"/>
          </a:bodyPr>
          <a:lstStyle/>
          <a:p>
            <a:r>
              <a:rPr lang="en-US" dirty="0"/>
              <a:t>LPG3: Methodology used for data collection</a:t>
            </a:r>
          </a:p>
        </p:txBody>
      </p:sp>
      <p:sp>
        <p:nvSpPr>
          <p:cNvPr id="3" name="Content Placeholder 2">
            <a:extLst>
              <a:ext uri="{FF2B5EF4-FFF2-40B4-BE49-F238E27FC236}">
                <a16:creationId xmlns:a16="http://schemas.microsoft.com/office/drawing/2014/main" id="{8673792B-7FC3-4F81-9654-724F36467CF9}"/>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E.g. if it was an interview (who they interviewed and asked), a media study (what media they looked for and what keywords they searched for), a document review (what documents they reviewed)</a:t>
            </a:r>
          </a:p>
        </p:txBody>
      </p:sp>
      <p:sp>
        <p:nvSpPr>
          <p:cNvPr id="4" name="Date Placeholder 3">
            <a:extLst>
              <a:ext uri="{FF2B5EF4-FFF2-40B4-BE49-F238E27FC236}">
                <a16:creationId xmlns:a16="http://schemas.microsoft.com/office/drawing/2014/main" id="{DB15C914-7A6B-4517-AEC0-35225CF90368}"/>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9E15C5E0-1D2B-4743-A3CB-F76CDED0EB7D}"/>
              </a:ext>
            </a:extLst>
          </p:cNvPr>
          <p:cNvSpPr>
            <a:spLocks noGrp="1"/>
          </p:cNvSpPr>
          <p:nvPr>
            <p:ph type="sldNum" sz="quarter" idx="12"/>
          </p:nvPr>
        </p:nvSpPr>
        <p:spPr/>
        <p:txBody>
          <a:bodyPr/>
          <a:lstStyle/>
          <a:p>
            <a:fld id="{D28A7405-1AA8-4841-9E07-C00D5D730EC2}" type="slidenum">
              <a:rPr lang="en-US" smtClean="0"/>
              <a:pPr/>
              <a:t>17</a:t>
            </a:fld>
            <a:endParaRPr lang="en-US" dirty="0"/>
          </a:p>
        </p:txBody>
      </p:sp>
    </p:spTree>
    <p:extLst>
      <p:ext uri="{BB962C8B-B14F-4D97-AF65-F5344CB8AC3E}">
        <p14:creationId xmlns:p14="http://schemas.microsoft.com/office/powerpoint/2010/main" val="2229560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LPG3: Findings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Summary of what was found from the data collected</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18</a:t>
            </a:fld>
            <a:endParaRPr lang="en-US" dirty="0"/>
          </a:p>
        </p:txBody>
      </p:sp>
    </p:spTree>
    <p:extLst>
      <p:ext uri="{BB962C8B-B14F-4D97-AF65-F5344CB8AC3E}">
        <p14:creationId xmlns:p14="http://schemas.microsoft.com/office/powerpoint/2010/main" val="2481002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B588F9-0E9D-45A6-A670-C784037075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630" y="0"/>
            <a:ext cx="9894770" cy="6382444"/>
          </a:xfrm>
          <a:prstGeom prst="rect">
            <a:avLst/>
          </a:prstGeom>
        </p:spPr>
      </p:pic>
      <p:sp>
        <p:nvSpPr>
          <p:cNvPr id="4" name="Slide Number Placeholder 3"/>
          <p:cNvSpPr>
            <a:spLocks noGrp="1"/>
          </p:cNvSpPr>
          <p:nvPr>
            <p:ph type="sldNum" sz="quarter" idx="12"/>
          </p:nvPr>
        </p:nvSpPr>
        <p:spPr/>
        <p:txBody>
          <a:bodyPr/>
          <a:lstStyle/>
          <a:p>
            <a:fld id="{77F7B353-C914-4745-90EB-3A5F71BBADAB}" type="slidenum">
              <a:rPr lang="en-US" smtClean="0"/>
              <a:t>19</a:t>
            </a:fld>
            <a:endParaRPr lang="en-US"/>
          </a:p>
        </p:txBody>
      </p:sp>
      <p:sp>
        <p:nvSpPr>
          <p:cNvPr id="2" name="Rectangle 1">
            <a:extLst>
              <a:ext uri="{FF2B5EF4-FFF2-40B4-BE49-F238E27FC236}">
                <a16:creationId xmlns:a16="http://schemas.microsoft.com/office/drawing/2014/main" id="{4F1EAD49-0311-4663-8C5D-FB09F3C568FA}"/>
              </a:ext>
            </a:extLst>
          </p:cNvPr>
          <p:cNvSpPr/>
          <p:nvPr/>
        </p:nvSpPr>
        <p:spPr>
          <a:xfrm>
            <a:off x="260848" y="248478"/>
            <a:ext cx="6308918" cy="1524000"/>
          </a:xfrm>
          <a:prstGeom prst="rect">
            <a:avLst/>
          </a:prstGeom>
          <a:solidFill>
            <a:srgbClr val="44536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LPG3 Proposed Score: </a:t>
            </a:r>
            <a:r>
              <a:rPr lang="en-US" sz="3000" dirty="0">
                <a:solidFill>
                  <a:srgbClr val="FF0000"/>
                </a:solidFill>
              </a:rPr>
              <a:t>SCORE</a:t>
            </a:r>
            <a:r>
              <a:rPr lang="en-US" sz="3000" dirty="0"/>
              <a:t> </a:t>
            </a:r>
          </a:p>
        </p:txBody>
      </p:sp>
    </p:spTree>
    <p:extLst>
      <p:ext uri="{BB962C8B-B14F-4D97-AF65-F5344CB8AC3E}">
        <p14:creationId xmlns:p14="http://schemas.microsoft.com/office/powerpoint/2010/main" val="1303889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7D78CE-4358-43B0-A716-5533345A5408}"/>
              </a:ext>
            </a:extLst>
          </p:cNvPr>
          <p:cNvSpPr>
            <a:spLocks noGrp="1"/>
          </p:cNvSpPr>
          <p:nvPr>
            <p:ph type="body" sz="quarter" idx="14"/>
          </p:nvPr>
        </p:nvSpPr>
        <p:spPr>
          <a:xfrm>
            <a:off x="813481" y="1007165"/>
            <a:ext cx="9694862" cy="1687703"/>
          </a:xfrm>
        </p:spPr>
        <p:txBody>
          <a:bodyPr/>
          <a:lstStyle/>
          <a:p>
            <a:r>
              <a:rPr lang="en-US" dirty="0"/>
              <a:t>Legislation &amp; Policy Gear  </a:t>
            </a:r>
          </a:p>
          <a:p>
            <a:r>
              <a:rPr lang="en-US" dirty="0"/>
              <a:t>Meeting 2 presentation</a:t>
            </a:r>
          </a:p>
        </p:txBody>
      </p:sp>
      <p:sp>
        <p:nvSpPr>
          <p:cNvPr id="3" name="Text Placeholder 2">
            <a:extLst>
              <a:ext uri="{FF2B5EF4-FFF2-40B4-BE49-F238E27FC236}">
                <a16:creationId xmlns:a16="http://schemas.microsoft.com/office/drawing/2014/main" id="{DFB8F648-92D2-41F9-A5B8-4D65E18847CF}"/>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495D3706-0C71-44D7-B2D3-0436CE5616C8}"/>
              </a:ext>
            </a:extLst>
          </p:cNvPr>
          <p:cNvSpPr>
            <a:spLocks noGrp="1"/>
          </p:cNvSpPr>
          <p:nvPr>
            <p:ph type="body" sz="quarter" idx="13"/>
          </p:nvPr>
        </p:nvSpPr>
        <p:spPr/>
        <p:txBody>
          <a:bodyPr/>
          <a:lstStyle/>
          <a:p>
            <a:r>
              <a:rPr lang="en-US" dirty="0"/>
              <a:t>March 2018</a:t>
            </a:r>
          </a:p>
        </p:txBody>
      </p:sp>
      <p:sp>
        <p:nvSpPr>
          <p:cNvPr id="5" name="Text Placeholder 4">
            <a:extLst>
              <a:ext uri="{FF2B5EF4-FFF2-40B4-BE49-F238E27FC236}">
                <a16:creationId xmlns:a16="http://schemas.microsoft.com/office/drawing/2014/main" id="{74A81D26-C994-4342-8CBB-DE0F0D1E2D7F}"/>
              </a:ext>
            </a:extLst>
          </p:cNvPr>
          <p:cNvSpPr>
            <a:spLocks noGrp="1"/>
          </p:cNvSpPr>
          <p:nvPr>
            <p:ph type="body" sz="quarter" idx="11"/>
          </p:nvPr>
        </p:nvSpPr>
        <p:spPr/>
        <p:txBody>
          <a:bodyPr/>
          <a:lstStyle/>
          <a:p>
            <a:r>
              <a:rPr lang="en-US" dirty="0"/>
              <a:t>Gear Team Members:</a:t>
            </a:r>
          </a:p>
        </p:txBody>
      </p:sp>
    </p:spTree>
    <p:extLst>
      <p:ext uri="{BB962C8B-B14F-4D97-AF65-F5344CB8AC3E}">
        <p14:creationId xmlns:p14="http://schemas.microsoft.com/office/powerpoint/2010/main" val="4201697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LPG3: Gaps and recommendations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838200" y="1825625"/>
            <a:ext cx="4833730" cy="3997659"/>
          </a:xfrm>
        </p:spPr>
        <p:txBody>
          <a:bodyPr/>
          <a:lstStyle/>
          <a:p>
            <a:pPr marL="0" indent="0">
              <a:buNone/>
            </a:pPr>
            <a:r>
              <a:rPr lang="en-US" b="1" u="sng" dirty="0"/>
              <a:t>Gaps</a:t>
            </a:r>
            <a:r>
              <a:rPr lang="en-US" dirty="0"/>
              <a:t> </a:t>
            </a:r>
          </a:p>
          <a:p>
            <a:pPr>
              <a:buFont typeface="Arial" panose="020B0604020202020204" pitchFamily="34" charset="0"/>
              <a:buChar char="•"/>
            </a:pPr>
            <a:r>
              <a:rPr lang="en-US" dirty="0">
                <a:solidFill>
                  <a:srgbClr val="FF0000"/>
                </a:solidFill>
              </a:rPr>
              <a:t>Gap 1</a:t>
            </a:r>
          </a:p>
          <a:p>
            <a:pPr>
              <a:buFont typeface="Arial" panose="020B0604020202020204" pitchFamily="34" charset="0"/>
              <a:buChar char="•"/>
            </a:pPr>
            <a:r>
              <a:rPr lang="en-US" dirty="0">
                <a:solidFill>
                  <a:srgbClr val="FF0000"/>
                </a:solidFill>
              </a:rPr>
              <a:t>Gap 2</a:t>
            </a:r>
          </a:p>
          <a:p>
            <a:pPr>
              <a:buFont typeface="Arial" panose="020B0604020202020204" pitchFamily="34" charset="0"/>
              <a:buChar char="•"/>
            </a:pPr>
            <a:r>
              <a:rPr lang="en-US" dirty="0">
                <a:solidFill>
                  <a:srgbClr val="FF0000"/>
                </a:solidFill>
              </a:rPr>
              <a:t>Etc.</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20</a:t>
            </a:fld>
            <a:endParaRPr lang="en-US" dirty="0"/>
          </a:p>
        </p:txBody>
      </p:sp>
      <p:sp>
        <p:nvSpPr>
          <p:cNvPr id="6" name="Content Placeholder 2">
            <a:extLst>
              <a:ext uri="{FF2B5EF4-FFF2-40B4-BE49-F238E27FC236}">
                <a16:creationId xmlns:a16="http://schemas.microsoft.com/office/drawing/2014/main" id="{B9A9C12A-1DA4-449D-A07B-2BA2C09BE67F}"/>
              </a:ext>
            </a:extLst>
          </p:cNvPr>
          <p:cNvSpPr txBox="1">
            <a:spLocks/>
          </p:cNvSpPr>
          <p:nvPr/>
        </p:nvSpPr>
        <p:spPr>
          <a:xfrm>
            <a:off x="6093961" y="1825624"/>
            <a:ext cx="4833730" cy="3997659"/>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000"/>
              </a:spcBef>
              <a:spcAft>
                <a:spcPts val="600"/>
              </a:spcAft>
              <a:buClr>
                <a:srgbClr val="B57BA8"/>
              </a:buClr>
              <a:buFont typeface=".LucidaGrandeUI" charset="0"/>
              <a:buChar char="▸"/>
              <a:defRPr sz="3400" b="0" i="0" kern="1200">
                <a:solidFill>
                  <a:schemeClr val="tx1"/>
                </a:solidFill>
                <a:latin typeface="+mn-lt"/>
                <a:ea typeface="Myriad Pro" charset="0"/>
                <a:cs typeface="Myriad Pro" charset="0"/>
              </a:defRPr>
            </a:lvl1pPr>
            <a:lvl2pPr marL="914400" indent="-274320" algn="l" defTabSz="914400" rtl="0" eaLnBrk="1" latinLnBrk="0" hangingPunct="1">
              <a:lnSpc>
                <a:spcPct val="90000"/>
              </a:lnSpc>
              <a:spcBef>
                <a:spcPts val="500"/>
              </a:spcBef>
              <a:spcAft>
                <a:spcPts val="600"/>
              </a:spcAft>
              <a:buClr>
                <a:srgbClr val="B57BA8"/>
              </a:buClr>
              <a:buSzPct val="100000"/>
              <a:buFont typeface=".AppleSystemUIFont" charset="-120"/>
              <a:buChar char="›"/>
              <a:defRPr sz="3400" b="0" i="0" kern="1200">
                <a:solidFill>
                  <a:schemeClr val="tx1"/>
                </a:solidFill>
                <a:latin typeface="+mn-lt"/>
                <a:ea typeface="Myriad Pro" charset="0"/>
                <a:cs typeface="Myriad Pro" charset="0"/>
              </a:defRPr>
            </a:lvl2pPr>
            <a:lvl3pPr marL="1371600" indent="-274320" algn="l" defTabSz="914400" rtl="0" eaLnBrk="1" latinLnBrk="0" hangingPunct="1">
              <a:lnSpc>
                <a:spcPct val="90000"/>
              </a:lnSpc>
              <a:spcBef>
                <a:spcPts val="500"/>
              </a:spcBef>
              <a:spcAft>
                <a:spcPts val="600"/>
              </a:spcAft>
              <a:buClr>
                <a:srgbClr val="B57BA8"/>
              </a:buClr>
              <a:buSzPct val="100000"/>
              <a:buFont typeface="LucidaGrande" charset="0"/>
              <a:buChar char="»"/>
              <a:defRPr sz="3400" b="0" i="0" kern="1200">
                <a:solidFill>
                  <a:schemeClr val="tx1"/>
                </a:solidFill>
                <a:latin typeface="+mn-lt"/>
                <a:ea typeface="Myriad Pro" charset="0"/>
                <a:cs typeface="Myriad Pro" charset="0"/>
              </a:defRPr>
            </a:lvl3pPr>
            <a:lvl4pPr marL="18288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4pPr>
            <a:lvl5pPr marL="22860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u="sng" dirty="0"/>
              <a:t>Recommendations </a:t>
            </a:r>
          </a:p>
          <a:p>
            <a:pPr>
              <a:buFont typeface="Arial" panose="020B0604020202020204" pitchFamily="34" charset="0"/>
              <a:buChar char="•"/>
            </a:pPr>
            <a:r>
              <a:rPr lang="en-US" dirty="0">
                <a:solidFill>
                  <a:srgbClr val="FF0000"/>
                </a:solidFill>
              </a:rPr>
              <a:t>Recommendation 1</a:t>
            </a:r>
          </a:p>
          <a:p>
            <a:pPr>
              <a:buFont typeface="Arial" panose="020B0604020202020204" pitchFamily="34" charset="0"/>
              <a:buChar char="•"/>
            </a:pPr>
            <a:r>
              <a:rPr lang="en-US" dirty="0">
                <a:solidFill>
                  <a:srgbClr val="FF0000"/>
                </a:solidFill>
              </a:rPr>
              <a:t>Recommendation 2</a:t>
            </a:r>
          </a:p>
          <a:p>
            <a:pPr>
              <a:buFont typeface="Arial" panose="020B0604020202020204" pitchFamily="34" charset="0"/>
              <a:buChar char="•"/>
            </a:pPr>
            <a:r>
              <a:rPr lang="en-US" dirty="0">
                <a:solidFill>
                  <a:srgbClr val="FF0000"/>
                </a:solidFill>
              </a:rPr>
              <a:t>Etc.</a:t>
            </a:r>
          </a:p>
        </p:txBody>
      </p:sp>
    </p:spTree>
    <p:extLst>
      <p:ext uri="{BB962C8B-B14F-4D97-AF65-F5344CB8AC3E}">
        <p14:creationId xmlns:p14="http://schemas.microsoft.com/office/powerpoint/2010/main" val="1670466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185531" y="-70620"/>
            <a:ext cx="11065566" cy="1170550"/>
          </a:xfrm>
        </p:spPr>
        <p:txBody>
          <a:bodyPr>
            <a:noAutofit/>
          </a:bodyPr>
          <a:lstStyle/>
          <a:p>
            <a:r>
              <a:rPr lang="en-US" sz="3600" b="1" i="1" u="sng" dirty="0">
                <a:solidFill>
                  <a:schemeClr val="tx1"/>
                </a:solidFill>
              </a:rPr>
              <a:t>LPG4:</a:t>
            </a:r>
            <a:r>
              <a:rPr lang="en-US" sz="3600" b="1" i="1" dirty="0">
                <a:solidFill>
                  <a:schemeClr val="tx1"/>
                </a:solidFill>
              </a:rPr>
              <a:t>  The International Code of Marketing of Breast Milk Substitutes has been adopted into legislation.</a:t>
            </a:r>
            <a:endParaRPr lang="en-US" sz="3600" b="1" dirty="0">
              <a:solidFill>
                <a:schemeClr val="tx1"/>
              </a:solidFill>
            </a:endParaRP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838200" y="1507573"/>
            <a:ext cx="10548486" cy="3997659"/>
          </a:xfrm>
        </p:spPr>
        <p:txBody>
          <a:bodyPr>
            <a:normAutofit fontScale="77500" lnSpcReduction="20000"/>
          </a:bodyPr>
          <a:lstStyle/>
          <a:p>
            <a:pPr marL="0" indent="0">
              <a:buNone/>
            </a:pPr>
            <a:r>
              <a:rPr lang="en-US" dirty="0"/>
              <a:t>In the case of Mexico, the adopted Code only covers formulas for children 0-6 months, even though WHO Code states that it should cover all formulas and products for children &lt;24 months.   In the most recent Health Assembly, WHO modified the Code to cover children &lt;36 months. Mexico’s regulatory framework includes some provisions related to labelling, promotion and distribution of breastmilk substitutes. However, there are important provisions not included, such as regulatory measures at points of sale and advertising in the media. Also, there are not effective mechanisms for monitoring, reporting and sanctioning against non-compliance. When applied, the sanctions are so insignificant in monetary terms and in the image of companies producing breastmilk substitutes that they are not sufficient to discourage behaviors that violate the Code.</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21</a:t>
            </a:fld>
            <a:endParaRPr lang="en-US" dirty="0"/>
          </a:p>
        </p:txBody>
      </p:sp>
    </p:spTree>
    <p:extLst>
      <p:ext uri="{BB962C8B-B14F-4D97-AF65-F5344CB8AC3E}">
        <p14:creationId xmlns:p14="http://schemas.microsoft.com/office/powerpoint/2010/main" val="809912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450573" y="-70620"/>
            <a:ext cx="10310191" cy="1170550"/>
          </a:xfrm>
        </p:spPr>
        <p:txBody>
          <a:bodyPr>
            <a:noAutofit/>
          </a:bodyPr>
          <a:lstStyle/>
          <a:p>
            <a:r>
              <a:rPr lang="en-US" sz="3600" b="1" i="1" u="sng" dirty="0">
                <a:solidFill>
                  <a:schemeClr val="tx1"/>
                </a:solidFill>
              </a:rPr>
              <a:t>LPG4:</a:t>
            </a:r>
            <a:r>
              <a:rPr lang="en-US" sz="3600" b="1" i="1" dirty="0">
                <a:solidFill>
                  <a:schemeClr val="tx1"/>
                </a:solidFill>
              </a:rPr>
              <a:t>  The International Code of Marketing of Breast Milk Substitutes has been adopted into legislation.</a:t>
            </a:r>
            <a:endParaRPr lang="en-US" sz="3600" b="1" dirty="0">
              <a:solidFill>
                <a:schemeClr val="tx1"/>
              </a:solidFill>
            </a:endParaRP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304800" y="1338470"/>
            <a:ext cx="11555896" cy="5112891"/>
          </a:xfrm>
        </p:spPr>
        <p:txBody>
          <a:bodyPr>
            <a:normAutofit fontScale="85000" lnSpcReduction="20000"/>
          </a:bodyPr>
          <a:lstStyle/>
          <a:p>
            <a:pPr lvl="0"/>
            <a:r>
              <a:rPr lang="en-US" b="1" dirty="0"/>
              <a:t>No progress </a:t>
            </a:r>
            <a:r>
              <a:rPr lang="en-US" dirty="0"/>
              <a:t>has been made if the International Code of Marketing of Breast Milk Substitutes has not been adopted in legislation.  </a:t>
            </a:r>
          </a:p>
          <a:p>
            <a:pPr lvl="0"/>
            <a:r>
              <a:rPr lang="en-US" b="1" dirty="0"/>
              <a:t>Minimal progress</a:t>
            </a:r>
            <a:r>
              <a:rPr lang="en-US" dirty="0"/>
              <a:t> has been made if the International Code of Marketing of Breast Milk Substitutes has been adopted in legislation but does not include all provisions of the Code nor provisions for a monitoring system, penalties for violations, and reporting of violators.  </a:t>
            </a:r>
          </a:p>
          <a:p>
            <a:pPr lvl="0"/>
            <a:r>
              <a:rPr lang="en-US" b="1" dirty="0"/>
              <a:t>Partial progress</a:t>
            </a:r>
            <a:r>
              <a:rPr lang="en-US" dirty="0"/>
              <a:t> has been made if the International Code of Marketing of Breast Milk Substitutes has been adopted in legislation and includes all provisions of the Code but not provisions for a monitoring system, penalties for violations, and reporting of violators. </a:t>
            </a:r>
          </a:p>
          <a:p>
            <a:r>
              <a:rPr lang="en-US" b="1" dirty="0"/>
              <a:t>Major progress</a:t>
            </a:r>
            <a:r>
              <a:rPr lang="en-US" dirty="0"/>
              <a:t> has been made if the International Code of Marketing of Breast Milk Substitutes has been adopted in legislation and includes all provisions of the Code and provisions for a monitoring system, penalties for violations, and reporting of violators.</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22</a:t>
            </a:fld>
            <a:endParaRPr lang="en-US" dirty="0"/>
          </a:p>
        </p:txBody>
      </p:sp>
    </p:spTree>
    <p:extLst>
      <p:ext uri="{BB962C8B-B14F-4D97-AF65-F5344CB8AC3E}">
        <p14:creationId xmlns:p14="http://schemas.microsoft.com/office/powerpoint/2010/main" val="3001783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4731B-AE40-44F8-AB20-CB010E333264}"/>
              </a:ext>
            </a:extLst>
          </p:cNvPr>
          <p:cNvSpPr>
            <a:spLocks noGrp="1"/>
          </p:cNvSpPr>
          <p:nvPr>
            <p:ph type="title"/>
          </p:nvPr>
        </p:nvSpPr>
        <p:spPr/>
        <p:txBody>
          <a:bodyPr>
            <a:normAutofit fontScale="90000"/>
          </a:bodyPr>
          <a:lstStyle/>
          <a:p>
            <a:r>
              <a:rPr lang="en-US" dirty="0"/>
              <a:t>LPG4: Methodology used for data collection</a:t>
            </a:r>
          </a:p>
        </p:txBody>
      </p:sp>
      <p:sp>
        <p:nvSpPr>
          <p:cNvPr id="3" name="Content Placeholder 2">
            <a:extLst>
              <a:ext uri="{FF2B5EF4-FFF2-40B4-BE49-F238E27FC236}">
                <a16:creationId xmlns:a16="http://schemas.microsoft.com/office/drawing/2014/main" id="{8673792B-7FC3-4F81-9654-724F36467CF9}"/>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E.g. if it was an interview (who they interviewed and asked), a media study (what media they looked for and what keywords they searched for), a document review (what documents they reviewed)</a:t>
            </a:r>
          </a:p>
        </p:txBody>
      </p:sp>
      <p:sp>
        <p:nvSpPr>
          <p:cNvPr id="4" name="Date Placeholder 3">
            <a:extLst>
              <a:ext uri="{FF2B5EF4-FFF2-40B4-BE49-F238E27FC236}">
                <a16:creationId xmlns:a16="http://schemas.microsoft.com/office/drawing/2014/main" id="{DB15C914-7A6B-4517-AEC0-35225CF90368}"/>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9E15C5E0-1D2B-4743-A3CB-F76CDED0EB7D}"/>
              </a:ext>
            </a:extLst>
          </p:cNvPr>
          <p:cNvSpPr>
            <a:spLocks noGrp="1"/>
          </p:cNvSpPr>
          <p:nvPr>
            <p:ph type="sldNum" sz="quarter" idx="12"/>
          </p:nvPr>
        </p:nvSpPr>
        <p:spPr/>
        <p:txBody>
          <a:bodyPr/>
          <a:lstStyle/>
          <a:p>
            <a:fld id="{D28A7405-1AA8-4841-9E07-C00D5D730EC2}" type="slidenum">
              <a:rPr lang="en-US" smtClean="0"/>
              <a:pPr/>
              <a:t>23</a:t>
            </a:fld>
            <a:endParaRPr lang="en-US" dirty="0"/>
          </a:p>
        </p:txBody>
      </p:sp>
    </p:spTree>
    <p:extLst>
      <p:ext uri="{BB962C8B-B14F-4D97-AF65-F5344CB8AC3E}">
        <p14:creationId xmlns:p14="http://schemas.microsoft.com/office/powerpoint/2010/main" val="4212465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LPG4: Findings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Summary of what was found from the data collected</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24</a:t>
            </a:fld>
            <a:endParaRPr lang="en-US" dirty="0"/>
          </a:p>
        </p:txBody>
      </p:sp>
    </p:spTree>
    <p:extLst>
      <p:ext uri="{BB962C8B-B14F-4D97-AF65-F5344CB8AC3E}">
        <p14:creationId xmlns:p14="http://schemas.microsoft.com/office/powerpoint/2010/main" val="2713915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DC5B7D-3A48-4836-934D-D849082E91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343" y="0"/>
            <a:ext cx="10632030" cy="6858000"/>
          </a:xfrm>
          <a:prstGeom prst="rect">
            <a:avLst/>
          </a:prstGeom>
        </p:spPr>
      </p:pic>
      <p:sp>
        <p:nvSpPr>
          <p:cNvPr id="4" name="Slide Number Placeholder 3"/>
          <p:cNvSpPr>
            <a:spLocks noGrp="1"/>
          </p:cNvSpPr>
          <p:nvPr>
            <p:ph type="sldNum" sz="quarter" idx="12"/>
          </p:nvPr>
        </p:nvSpPr>
        <p:spPr/>
        <p:txBody>
          <a:bodyPr/>
          <a:lstStyle/>
          <a:p>
            <a:fld id="{77F7B353-C914-4745-90EB-3A5F71BBADAB}" type="slidenum">
              <a:rPr lang="en-US" smtClean="0"/>
              <a:t>25</a:t>
            </a:fld>
            <a:endParaRPr lang="en-US"/>
          </a:p>
        </p:txBody>
      </p:sp>
      <p:sp>
        <p:nvSpPr>
          <p:cNvPr id="2" name="Rectangle 1">
            <a:extLst>
              <a:ext uri="{FF2B5EF4-FFF2-40B4-BE49-F238E27FC236}">
                <a16:creationId xmlns:a16="http://schemas.microsoft.com/office/drawing/2014/main" id="{4F1EAD49-0311-4663-8C5D-FB09F3C568FA}"/>
              </a:ext>
            </a:extLst>
          </p:cNvPr>
          <p:cNvSpPr/>
          <p:nvPr/>
        </p:nvSpPr>
        <p:spPr>
          <a:xfrm>
            <a:off x="260848" y="248478"/>
            <a:ext cx="6308918" cy="1524000"/>
          </a:xfrm>
          <a:prstGeom prst="rect">
            <a:avLst/>
          </a:prstGeom>
          <a:solidFill>
            <a:srgbClr val="44536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LPG4 Proposed Score: </a:t>
            </a:r>
            <a:r>
              <a:rPr lang="en-US" sz="3000" dirty="0">
                <a:solidFill>
                  <a:srgbClr val="FF0000"/>
                </a:solidFill>
              </a:rPr>
              <a:t>SCORE</a:t>
            </a:r>
            <a:r>
              <a:rPr lang="en-US" sz="3000" dirty="0"/>
              <a:t> </a:t>
            </a:r>
          </a:p>
        </p:txBody>
      </p:sp>
    </p:spTree>
    <p:extLst>
      <p:ext uri="{BB962C8B-B14F-4D97-AF65-F5344CB8AC3E}">
        <p14:creationId xmlns:p14="http://schemas.microsoft.com/office/powerpoint/2010/main" val="2406191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LPG4: Gaps and recommendations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838200" y="1825625"/>
            <a:ext cx="4833730" cy="3997659"/>
          </a:xfrm>
        </p:spPr>
        <p:txBody>
          <a:bodyPr/>
          <a:lstStyle/>
          <a:p>
            <a:pPr marL="0" indent="0">
              <a:buNone/>
            </a:pPr>
            <a:r>
              <a:rPr lang="en-US" b="1" u="sng" dirty="0"/>
              <a:t>Gaps</a:t>
            </a:r>
            <a:r>
              <a:rPr lang="en-US" dirty="0"/>
              <a:t> </a:t>
            </a:r>
          </a:p>
          <a:p>
            <a:pPr>
              <a:buFont typeface="Arial" panose="020B0604020202020204" pitchFamily="34" charset="0"/>
              <a:buChar char="•"/>
            </a:pPr>
            <a:r>
              <a:rPr lang="en-US" dirty="0">
                <a:solidFill>
                  <a:srgbClr val="FF0000"/>
                </a:solidFill>
              </a:rPr>
              <a:t>Gap 1</a:t>
            </a:r>
          </a:p>
          <a:p>
            <a:pPr>
              <a:buFont typeface="Arial" panose="020B0604020202020204" pitchFamily="34" charset="0"/>
              <a:buChar char="•"/>
            </a:pPr>
            <a:r>
              <a:rPr lang="en-US" dirty="0">
                <a:solidFill>
                  <a:srgbClr val="FF0000"/>
                </a:solidFill>
              </a:rPr>
              <a:t>Gap 2</a:t>
            </a:r>
          </a:p>
          <a:p>
            <a:pPr>
              <a:buFont typeface="Arial" panose="020B0604020202020204" pitchFamily="34" charset="0"/>
              <a:buChar char="•"/>
            </a:pPr>
            <a:r>
              <a:rPr lang="en-US" dirty="0">
                <a:solidFill>
                  <a:srgbClr val="FF0000"/>
                </a:solidFill>
              </a:rPr>
              <a:t>Etc.</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26</a:t>
            </a:fld>
            <a:endParaRPr lang="en-US" dirty="0"/>
          </a:p>
        </p:txBody>
      </p:sp>
      <p:sp>
        <p:nvSpPr>
          <p:cNvPr id="6" name="Content Placeholder 2">
            <a:extLst>
              <a:ext uri="{FF2B5EF4-FFF2-40B4-BE49-F238E27FC236}">
                <a16:creationId xmlns:a16="http://schemas.microsoft.com/office/drawing/2014/main" id="{B9A9C12A-1DA4-449D-A07B-2BA2C09BE67F}"/>
              </a:ext>
            </a:extLst>
          </p:cNvPr>
          <p:cNvSpPr txBox="1">
            <a:spLocks/>
          </p:cNvSpPr>
          <p:nvPr/>
        </p:nvSpPr>
        <p:spPr>
          <a:xfrm>
            <a:off x="6093961" y="1825624"/>
            <a:ext cx="4833730" cy="3997659"/>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000"/>
              </a:spcBef>
              <a:spcAft>
                <a:spcPts val="600"/>
              </a:spcAft>
              <a:buClr>
                <a:srgbClr val="B57BA8"/>
              </a:buClr>
              <a:buFont typeface=".LucidaGrandeUI" charset="0"/>
              <a:buChar char="▸"/>
              <a:defRPr sz="3400" b="0" i="0" kern="1200">
                <a:solidFill>
                  <a:schemeClr val="tx1"/>
                </a:solidFill>
                <a:latin typeface="+mn-lt"/>
                <a:ea typeface="Myriad Pro" charset="0"/>
                <a:cs typeface="Myriad Pro" charset="0"/>
              </a:defRPr>
            </a:lvl1pPr>
            <a:lvl2pPr marL="914400" indent="-274320" algn="l" defTabSz="914400" rtl="0" eaLnBrk="1" latinLnBrk="0" hangingPunct="1">
              <a:lnSpc>
                <a:spcPct val="90000"/>
              </a:lnSpc>
              <a:spcBef>
                <a:spcPts val="500"/>
              </a:spcBef>
              <a:spcAft>
                <a:spcPts val="600"/>
              </a:spcAft>
              <a:buClr>
                <a:srgbClr val="B57BA8"/>
              </a:buClr>
              <a:buSzPct val="100000"/>
              <a:buFont typeface=".AppleSystemUIFont" charset="-120"/>
              <a:buChar char="›"/>
              <a:defRPr sz="3400" b="0" i="0" kern="1200">
                <a:solidFill>
                  <a:schemeClr val="tx1"/>
                </a:solidFill>
                <a:latin typeface="+mn-lt"/>
                <a:ea typeface="Myriad Pro" charset="0"/>
                <a:cs typeface="Myriad Pro" charset="0"/>
              </a:defRPr>
            </a:lvl2pPr>
            <a:lvl3pPr marL="1371600" indent="-274320" algn="l" defTabSz="914400" rtl="0" eaLnBrk="1" latinLnBrk="0" hangingPunct="1">
              <a:lnSpc>
                <a:spcPct val="90000"/>
              </a:lnSpc>
              <a:spcBef>
                <a:spcPts val="500"/>
              </a:spcBef>
              <a:spcAft>
                <a:spcPts val="600"/>
              </a:spcAft>
              <a:buClr>
                <a:srgbClr val="B57BA8"/>
              </a:buClr>
              <a:buSzPct val="100000"/>
              <a:buFont typeface="LucidaGrande" charset="0"/>
              <a:buChar char="»"/>
              <a:defRPr sz="3400" b="0" i="0" kern="1200">
                <a:solidFill>
                  <a:schemeClr val="tx1"/>
                </a:solidFill>
                <a:latin typeface="+mn-lt"/>
                <a:ea typeface="Myriad Pro" charset="0"/>
                <a:cs typeface="Myriad Pro" charset="0"/>
              </a:defRPr>
            </a:lvl3pPr>
            <a:lvl4pPr marL="18288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4pPr>
            <a:lvl5pPr marL="22860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u="sng" dirty="0"/>
              <a:t>Recommendations </a:t>
            </a:r>
          </a:p>
          <a:p>
            <a:pPr>
              <a:buFont typeface="Arial" panose="020B0604020202020204" pitchFamily="34" charset="0"/>
              <a:buChar char="•"/>
            </a:pPr>
            <a:r>
              <a:rPr lang="en-US" dirty="0">
                <a:solidFill>
                  <a:srgbClr val="FF0000"/>
                </a:solidFill>
              </a:rPr>
              <a:t>Recommendation 1</a:t>
            </a:r>
          </a:p>
          <a:p>
            <a:pPr>
              <a:buFont typeface="Arial" panose="020B0604020202020204" pitchFamily="34" charset="0"/>
              <a:buChar char="•"/>
            </a:pPr>
            <a:r>
              <a:rPr lang="en-US" dirty="0">
                <a:solidFill>
                  <a:srgbClr val="FF0000"/>
                </a:solidFill>
              </a:rPr>
              <a:t>Recommendation 2</a:t>
            </a:r>
          </a:p>
          <a:p>
            <a:pPr>
              <a:buFont typeface="Arial" panose="020B0604020202020204" pitchFamily="34" charset="0"/>
              <a:buChar char="•"/>
            </a:pPr>
            <a:r>
              <a:rPr lang="en-US" dirty="0">
                <a:solidFill>
                  <a:srgbClr val="FF0000"/>
                </a:solidFill>
              </a:rPr>
              <a:t>Etc.</a:t>
            </a:r>
          </a:p>
        </p:txBody>
      </p:sp>
    </p:spTree>
    <p:extLst>
      <p:ext uri="{BB962C8B-B14F-4D97-AF65-F5344CB8AC3E}">
        <p14:creationId xmlns:p14="http://schemas.microsoft.com/office/powerpoint/2010/main" val="2033933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450573" y="-70620"/>
            <a:ext cx="10310191" cy="1170550"/>
          </a:xfrm>
        </p:spPr>
        <p:txBody>
          <a:bodyPr>
            <a:normAutofit fontScale="90000"/>
          </a:bodyPr>
          <a:lstStyle/>
          <a:p>
            <a:r>
              <a:rPr lang="en-US" b="1" i="1" u="sng" dirty="0">
                <a:solidFill>
                  <a:schemeClr val="tx1"/>
                </a:solidFill>
              </a:rPr>
              <a:t>LPG5:</a:t>
            </a:r>
            <a:r>
              <a:rPr lang="en-US" b="1" i="1" dirty="0">
                <a:solidFill>
                  <a:schemeClr val="tx1"/>
                </a:solidFill>
              </a:rPr>
              <a:t> The National Code of Marketing of Breast Milk Substitutes has been enforced. </a:t>
            </a:r>
            <a:endParaRPr lang="en-US" b="1" dirty="0">
              <a:solidFill>
                <a:schemeClr val="tx1"/>
              </a:solidFill>
            </a:endParaRP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838200" y="1507573"/>
            <a:ext cx="10548486" cy="3997659"/>
          </a:xfrm>
        </p:spPr>
        <p:txBody>
          <a:bodyPr>
            <a:normAutofit fontScale="92500" lnSpcReduction="10000"/>
          </a:bodyPr>
          <a:lstStyle/>
          <a:p>
            <a:pPr marL="0" indent="0">
              <a:buNone/>
            </a:pPr>
            <a:r>
              <a:rPr lang="en-US" dirty="0"/>
              <a:t>This benchmark assesses whether the Code of Marketing of Breast Milk Substitutes adopted by the country has been enforced </a:t>
            </a:r>
            <a:r>
              <a:rPr lang="en-US" u="sng" dirty="0"/>
              <a:t>during the last 3 years</a:t>
            </a:r>
            <a:r>
              <a:rPr lang="en-US" dirty="0"/>
              <a:t>.  This assumes that the International Code of Marketing of Breast Milk Substitutes has been adopted as a National Code.  Enforcement of the Code is considered an important component to protecting, promoting and supporting breastfeeding.  The level of enforcement of the National Code (local, subnational, national) is one component determining the level of breastfeeding protection within the country.  </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27</a:t>
            </a:fld>
            <a:endParaRPr lang="en-US" dirty="0"/>
          </a:p>
        </p:txBody>
      </p:sp>
    </p:spTree>
    <p:extLst>
      <p:ext uri="{BB962C8B-B14F-4D97-AF65-F5344CB8AC3E}">
        <p14:creationId xmlns:p14="http://schemas.microsoft.com/office/powerpoint/2010/main" val="1645849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450573" y="-70620"/>
            <a:ext cx="10310191" cy="1170550"/>
          </a:xfrm>
        </p:spPr>
        <p:txBody>
          <a:bodyPr>
            <a:normAutofit fontScale="90000"/>
          </a:bodyPr>
          <a:lstStyle/>
          <a:p>
            <a:r>
              <a:rPr lang="en-US" b="1" i="1" u="sng" dirty="0">
                <a:solidFill>
                  <a:schemeClr val="tx1"/>
                </a:solidFill>
              </a:rPr>
              <a:t>LPG5:</a:t>
            </a:r>
            <a:r>
              <a:rPr lang="en-US" b="1" i="1" dirty="0">
                <a:solidFill>
                  <a:schemeClr val="tx1"/>
                </a:solidFill>
              </a:rPr>
              <a:t> The National Code of Marketing of Breast Milk Substitutes has been enforced. </a:t>
            </a:r>
            <a:endParaRPr lang="en-US" b="1" dirty="0">
              <a:solidFill>
                <a:schemeClr val="tx1"/>
              </a:solidFill>
            </a:endParaRP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304800" y="1338470"/>
            <a:ext cx="11555896" cy="5112891"/>
          </a:xfrm>
        </p:spPr>
        <p:txBody>
          <a:bodyPr>
            <a:normAutofit fontScale="92500"/>
          </a:bodyPr>
          <a:lstStyle/>
          <a:p>
            <a:pPr lvl="0"/>
            <a:r>
              <a:rPr lang="en-US" b="1" dirty="0"/>
              <a:t>No progress</a:t>
            </a:r>
            <a:r>
              <a:rPr lang="en-US" dirty="0"/>
              <a:t> has been made if the National Code of Marketing of Breast Milk Substitutes has not been enforced. </a:t>
            </a:r>
          </a:p>
          <a:p>
            <a:pPr lvl="0"/>
            <a:r>
              <a:rPr lang="en-US" b="1" dirty="0"/>
              <a:t>Minimal progress</a:t>
            </a:r>
            <a:r>
              <a:rPr lang="en-US" dirty="0"/>
              <a:t> has been made if the National Code of Marketing of Breast Milk Substitutes has been minimal enforced, which means enforcement happens only in a few localities or situations.  </a:t>
            </a:r>
          </a:p>
          <a:p>
            <a:pPr lvl="0"/>
            <a:r>
              <a:rPr lang="en-US" b="1" dirty="0"/>
              <a:t>Partial progress</a:t>
            </a:r>
            <a:r>
              <a:rPr lang="en-US" dirty="0"/>
              <a:t> has been made if the National Code of Marketing of Breast Milk Substitutes has been partially enforced, which means enforcement happens in most of the localities or situations.  </a:t>
            </a:r>
          </a:p>
          <a:p>
            <a:pPr lvl="0"/>
            <a:r>
              <a:rPr lang="en-US" b="1" dirty="0"/>
              <a:t>Major progress</a:t>
            </a:r>
            <a:r>
              <a:rPr lang="en-US" dirty="0"/>
              <a:t> has been made if the National Code of Marketing of Breast Milk Substitutes has been enforced in the whole country.  </a:t>
            </a:r>
          </a:p>
          <a:p>
            <a:pPr lvl="0">
              <a:buFont typeface="Arial" panose="020B0604020202020204" pitchFamily="34" charset="0"/>
              <a:buChar char="•"/>
            </a:pPr>
            <a:endParaRPr lang="en-US" dirty="0"/>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28</a:t>
            </a:fld>
            <a:endParaRPr lang="en-US" dirty="0"/>
          </a:p>
        </p:txBody>
      </p:sp>
    </p:spTree>
    <p:extLst>
      <p:ext uri="{BB962C8B-B14F-4D97-AF65-F5344CB8AC3E}">
        <p14:creationId xmlns:p14="http://schemas.microsoft.com/office/powerpoint/2010/main" val="19585808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4731B-AE40-44F8-AB20-CB010E333264}"/>
              </a:ext>
            </a:extLst>
          </p:cNvPr>
          <p:cNvSpPr>
            <a:spLocks noGrp="1"/>
          </p:cNvSpPr>
          <p:nvPr>
            <p:ph type="title"/>
          </p:nvPr>
        </p:nvSpPr>
        <p:spPr/>
        <p:txBody>
          <a:bodyPr>
            <a:normAutofit fontScale="90000"/>
          </a:bodyPr>
          <a:lstStyle/>
          <a:p>
            <a:r>
              <a:rPr lang="en-US" dirty="0"/>
              <a:t>LPG5: Methodology used for data collection</a:t>
            </a:r>
          </a:p>
        </p:txBody>
      </p:sp>
      <p:sp>
        <p:nvSpPr>
          <p:cNvPr id="3" name="Content Placeholder 2">
            <a:extLst>
              <a:ext uri="{FF2B5EF4-FFF2-40B4-BE49-F238E27FC236}">
                <a16:creationId xmlns:a16="http://schemas.microsoft.com/office/drawing/2014/main" id="{8673792B-7FC3-4F81-9654-724F36467CF9}"/>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E.g. if it was an interview (who they interviewed and asked), a media study (what media they looked for and what keywords they searched for), a document review (what documents they reviewed)</a:t>
            </a:r>
          </a:p>
        </p:txBody>
      </p:sp>
      <p:sp>
        <p:nvSpPr>
          <p:cNvPr id="4" name="Date Placeholder 3">
            <a:extLst>
              <a:ext uri="{FF2B5EF4-FFF2-40B4-BE49-F238E27FC236}">
                <a16:creationId xmlns:a16="http://schemas.microsoft.com/office/drawing/2014/main" id="{DB15C914-7A6B-4517-AEC0-35225CF90368}"/>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9E15C5E0-1D2B-4743-A3CB-F76CDED0EB7D}"/>
              </a:ext>
            </a:extLst>
          </p:cNvPr>
          <p:cNvSpPr>
            <a:spLocks noGrp="1"/>
          </p:cNvSpPr>
          <p:nvPr>
            <p:ph type="sldNum" sz="quarter" idx="12"/>
          </p:nvPr>
        </p:nvSpPr>
        <p:spPr/>
        <p:txBody>
          <a:bodyPr/>
          <a:lstStyle/>
          <a:p>
            <a:fld id="{D28A7405-1AA8-4841-9E07-C00D5D730EC2}" type="slidenum">
              <a:rPr lang="en-US" smtClean="0"/>
              <a:pPr/>
              <a:t>29</a:t>
            </a:fld>
            <a:endParaRPr lang="en-US" dirty="0"/>
          </a:p>
        </p:txBody>
      </p:sp>
    </p:spTree>
    <p:extLst>
      <p:ext uri="{BB962C8B-B14F-4D97-AF65-F5344CB8AC3E}">
        <p14:creationId xmlns:p14="http://schemas.microsoft.com/office/powerpoint/2010/main" val="1011006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450573" y="-70620"/>
            <a:ext cx="10310191" cy="1170550"/>
          </a:xfrm>
        </p:spPr>
        <p:txBody>
          <a:bodyPr>
            <a:noAutofit/>
          </a:bodyPr>
          <a:lstStyle/>
          <a:p>
            <a:r>
              <a:rPr lang="en-US" sz="3500" b="1" dirty="0">
                <a:solidFill>
                  <a:schemeClr val="tx1"/>
                </a:solidFill>
              </a:rPr>
              <a:t>LPG1: </a:t>
            </a:r>
            <a:r>
              <a:rPr lang="en-US" sz="3500" b="1" i="1" dirty="0">
                <a:solidFill>
                  <a:schemeClr val="tx1"/>
                </a:solidFill>
              </a:rPr>
              <a:t>A national policy on breastfeeding has been officially adopted/approved by the government.</a:t>
            </a:r>
            <a:endParaRPr lang="en-US" sz="3500" b="1" dirty="0">
              <a:solidFill>
                <a:schemeClr val="tx1"/>
              </a:solidFill>
            </a:endParaRP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838200" y="1507573"/>
            <a:ext cx="10548486" cy="3997659"/>
          </a:xfrm>
        </p:spPr>
        <p:txBody>
          <a:bodyPr>
            <a:normAutofit fontScale="92500" lnSpcReduction="20000"/>
          </a:bodyPr>
          <a:lstStyle/>
          <a:p>
            <a:pPr marL="0" indent="0">
              <a:buNone/>
            </a:pPr>
            <a:r>
              <a:rPr lang="en-US" dirty="0"/>
              <a:t>A policy is a "</a:t>
            </a:r>
            <a:r>
              <a:rPr lang="en-US" i="1" dirty="0"/>
              <a:t>high level overall plan embracing the general goals and acceptable procedures of a governmental body</a:t>
            </a:r>
            <a:r>
              <a:rPr lang="en-US" dirty="0"/>
              <a:t>".  Having a policy doesn't mean there is funding or that there is an implementation plan, unless there is a law and funding has been allocated.  The existence of a national policy on breastfeeding is a key step to scaling up breastfeeding nationally.  This national policy needs to reflect country level support and commitment towards breastfeeding mothers.  This benchmark assesses whether a national policy on breastfeeding has been officially adopted/approved by the government Definition obtained from Merriam Webster online dictionary.  </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3</a:t>
            </a:fld>
            <a:endParaRPr lang="en-US" dirty="0"/>
          </a:p>
        </p:txBody>
      </p:sp>
    </p:spTree>
    <p:extLst>
      <p:ext uri="{BB962C8B-B14F-4D97-AF65-F5344CB8AC3E}">
        <p14:creationId xmlns:p14="http://schemas.microsoft.com/office/powerpoint/2010/main" val="792847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LPG5: Findings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Summary of what was found from the data collected</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30</a:t>
            </a:fld>
            <a:endParaRPr lang="en-US" dirty="0"/>
          </a:p>
        </p:txBody>
      </p:sp>
    </p:spTree>
    <p:extLst>
      <p:ext uri="{BB962C8B-B14F-4D97-AF65-F5344CB8AC3E}">
        <p14:creationId xmlns:p14="http://schemas.microsoft.com/office/powerpoint/2010/main" val="3784366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694BA8-D533-4EC8-BE8A-C45F561F4A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5440" y="77002"/>
            <a:ext cx="10632030" cy="6858000"/>
          </a:xfrm>
          <a:prstGeom prst="rect">
            <a:avLst/>
          </a:prstGeom>
        </p:spPr>
      </p:pic>
      <p:sp>
        <p:nvSpPr>
          <p:cNvPr id="4" name="Slide Number Placeholder 3"/>
          <p:cNvSpPr>
            <a:spLocks noGrp="1"/>
          </p:cNvSpPr>
          <p:nvPr>
            <p:ph type="sldNum" sz="quarter" idx="12"/>
          </p:nvPr>
        </p:nvSpPr>
        <p:spPr/>
        <p:txBody>
          <a:bodyPr/>
          <a:lstStyle/>
          <a:p>
            <a:fld id="{77F7B353-C914-4745-90EB-3A5F71BBADAB}" type="slidenum">
              <a:rPr lang="en-US" smtClean="0"/>
              <a:t>31</a:t>
            </a:fld>
            <a:endParaRPr lang="en-US"/>
          </a:p>
        </p:txBody>
      </p:sp>
      <p:sp>
        <p:nvSpPr>
          <p:cNvPr id="2" name="Rectangle 1">
            <a:extLst>
              <a:ext uri="{FF2B5EF4-FFF2-40B4-BE49-F238E27FC236}">
                <a16:creationId xmlns:a16="http://schemas.microsoft.com/office/drawing/2014/main" id="{4F1EAD49-0311-4663-8C5D-FB09F3C568FA}"/>
              </a:ext>
            </a:extLst>
          </p:cNvPr>
          <p:cNvSpPr/>
          <p:nvPr/>
        </p:nvSpPr>
        <p:spPr>
          <a:xfrm>
            <a:off x="260848" y="248478"/>
            <a:ext cx="6308918" cy="1524000"/>
          </a:xfrm>
          <a:prstGeom prst="rect">
            <a:avLst/>
          </a:prstGeom>
          <a:solidFill>
            <a:srgbClr val="44536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LPG5 Proposed Score: </a:t>
            </a:r>
            <a:r>
              <a:rPr lang="en-US" sz="3000" dirty="0">
                <a:solidFill>
                  <a:srgbClr val="FF0000"/>
                </a:solidFill>
              </a:rPr>
              <a:t>SCORE</a:t>
            </a:r>
            <a:r>
              <a:rPr lang="en-US" sz="3000" dirty="0"/>
              <a:t> </a:t>
            </a:r>
          </a:p>
        </p:txBody>
      </p:sp>
    </p:spTree>
    <p:extLst>
      <p:ext uri="{BB962C8B-B14F-4D97-AF65-F5344CB8AC3E}">
        <p14:creationId xmlns:p14="http://schemas.microsoft.com/office/powerpoint/2010/main" val="3959363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LPG5: Gaps and recommendations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838200" y="1825625"/>
            <a:ext cx="4833730" cy="3997659"/>
          </a:xfrm>
        </p:spPr>
        <p:txBody>
          <a:bodyPr/>
          <a:lstStyle/>
          <a:p>
            <a:pPr marL="0" indent="0">
              <a:buNone/>
            </a:pPr>
            <a:r>
              <a:rPr lang="en-US" b="1" u="sng" dirty="0"/>
              <a:t>Gaps</a:t>
            </a:r>
            <a:r>
              <a:rPr lang="en-US" dirty="0"/>
              <a:t> </a:t>
            </a:r>
          </a:p>
          <a:p>
            <a:pPr>
              <a:buFont typeface="Arial" panose="020B0604020202020204" pitchFamily="34" charset="0"/>
              <a:buChar char="•"/>
            </a:pPr>
            <a:r>
              <a:rPr lang="en-US" dirty="0">
                <a:solidFill>
                  <a:srgbClr val="FF0000"/>
                </a:solidFill>
              </a:rPr>
              <a:t>Gap 1</a:t>
            </a:r>
          </a:p>
          <a:p>
            <a:pPr>
              <a:buFont typeface="Arial" panose="020B0604020202020204" pitchFamily="34" charset="0"/>
              <a:buChar char="•"/>
            </a:pPr>
            <a:r>
              <a:rPr lang="en-US" dirty="0">
                <a:solidFill>
                  <a:srgbClr val="FF0000"/>
                </a:solidFill>
              </a:rPr>
              <a:t>Gap 2</a:t>
            </a:r>
          </a:p>
          <a:p>
            <a:pPr>
              <a:buFont typeface="Arial" panose="020B0604020202020204" pitchFamily="34" charset="0"/>
              <a:buChar char="•"/>
            </a:pPr>
            <a:r>
              <a:rPr lang="en-US" dirty="0">
                <a:solidFill>
                  <a:srgbClr val="FF0000"/>
                </a:solidFill>
              </a:rPr>
              <a:t>Etc.</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32</a:t>
            </a:fld>
            <a:endParaRPr lang="en-US" dirty="0"/>
          </a:p>
        </p:txBody>
      </p:sp>
      <p:sp>
        <p:nvSpPr>
          <p:cNvPr id="6" name="Content Placeholder 2">
            <a:extLst>
              <a:ext uri="{FF2B5EF4-FFF2-40B4-BE49-F238E27FC236}">
                <a16:creationId xmlns:a16="http://schemas.microsoft.com/office/drawing/2014/main" id="{B9A9C12A-1DA4-449D-A07B-2BA2C09BE67F}"/>
              </a:ext>
            </a:extLst>
          </p:cNvPr>
          <p:cNvSpPr txBox="1">
            <a:spLocks/>
          </p:cNvSpPr>
          <p:nvPr/>
        </p:nvSpPr>
        <p:spPr>
          <a:xfrm>
            <a:off x="6093961" y="1825624"/>
            <a:ext cx="4833730" cy="3997659"/>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000"/>
              </a:spcBef>
              <a:spcAft>
                <a:spcPts val="600"/>
              </a:spcAft>
              <a:buClr>
                <a:srgbClr val="B57BA8"/>
              </a:buClr>
              <a:buFont typeface=".LucidaGrandeUI" charset="0"/>
              <a:buChar char="▸"/>
              <a:defRPr sz="3400" b="0" i="0" kern="1200">
                <a:solidFill>
                  <a:schemeClr val="tx1"/>
                </a:solidFill>
                <a:latin typeface="+mn-lt"/>
                <a:ea typeface="Myriad Pro" charset="0"/>
                <a:cs typeface="Myriad Pro" charset="0"/>
              </a:defRPr>
            </a:lvl1pPr>
            <a:lvl2pPr marL="914400" indent="-274320" algn="l" defTabSz="914400" rtl="0" eaLnBrk="1" latinLnBrk="0" hangingPunct="1">
              <a:lnSpc>
                <a:spcPct val="90000"/>
              </a:lnSpc>
              <a:spcBef>
                <a:spcPts val="500"/>
              </a:spcBef>
              <a:spcAft>
                <a:spcPts val="600"/>
              </a:spcAft>
              <a:buClr>
                <a:srgbClr val="B57BA8"/>
              </a:buClr>
              <a:buSzPct val="100000"/>
              <a:buFont typeface=".AppleSystemUIFont" charset="-120"/>
              <a:buChar char="›"/>
              <a:defRPr sz="3400" b="0" i="0" kern="1200">
                <a:solidFill>
                  <a:schemeClr val="tx1"/>
                </a:solidFill>
                <a:latin typeface="+mn-lt"/>
                <a:ea typeface="Myriad Pro" charset="0"/>
                <a:cs typeface="Myriad Pro" charset="0"/>
              </a:defRPr>
            </a:lvl2pPr>
            <a:lvl3pPr marL="1371600" indent="-274320" algn="l" defTabSz="914400" rtl="0" eaLnBrk="1" latinLnBrk="0" hangingPunct="1">
              <a:lnSpc>
                <a:spcPct val="90000"/>
              </a:lnSpc>
              <a:spcBef>
                <a:spcPts val="500"/>
              </a:spcBef>
              <a:spcAft>
                <a:spcPts val="600"/>
              </a:spcAft>
              <a:buClr>
                <a:srgbClr val="B57BA8"/>
              </a:buClr>
              <a:buSzPct val="100000"/>
              <a:buFont typeface="LucidaGrande" charset="0"/>
              <a:buChar char="»"/>
              <a:defRPr sz="3400" b="0" i="0" kern="1200">
                <a:solidFill>
                  <a:schemeClr val="tx1"/>
                </a:solidFill>
                <a:latin typeface="+mn-lt"/>
                <a:ea typeface="Myriad Pro" charset="0"/>
                <a:cs typeface="Myriad Pro" charset="0"/>
              </a:defRPr>
            </a:lvl3pPr>
            <a:lvl4pPr marL="18288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4pPr>
            <a:lvl5pPr marL="22860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u="sng" dirty="0"/>
              <a:t>Recommendations </a:t>
            </a:r>
          </a:p>
          <a:p>
            <a:pPr>
              <a:buFont typeface="Arial" panose="020B0604020202020204" pitchFamily="34" charset="0"/>
              <a:buChar char="•"/>
            </a:pPr>
            <a:r>
              <a:rPr lang="en-US" dirty="0">
                <a:solidFill>
                  <a:srgbClr val="FF0000"/>
                </a:solidFill>
              </a:rPr>
              <a:t>Recommendation 1</a:t>
            </a:r>
          </a:p>
          <a:p>
            <a:pPr>
              <a:buFont typeface="Arial" panose="020B0604020202020204" pitchFamily="34" charset="0"/>
              <a:buChar char="•"/>
            </a:pPr>
            <a:r>
              <a:rPr lang="en-US" dirty="0">
                <a:solidFill>
                  <a:srgbClr val="FF0000"/>
                </a:solidFill>
              </a:rPr>
              <a:t>Recommendation 2</a:t>
            </a:r>
          </a:p>
          <a:p>
            <a:pPr>
              <a:buFont typeface="Arial" panose="020B0604020202020204" pitchFamily="34" charset="0"/>
              <a:buChar char="•"/>
            </a:pPr>
            <a:r>
              <a:rPr lang="en-US" dirty="0">
                <a:solidFill>
                  <a:srgbClr val="FF0000"/>
                </a:solidFill>
              </a:rPr>
              <a:t>Etc.</a:t>
            </a:r>
          </a:p>
        </p:txBody>
      </p:sp>
    </p:spTree>
    <p:extLst>
      <p:ext uri="{BB962C8B-B14F-4D97-AF65-F5344CB8AC3E}">
        <p14:creationId xmlns:p14="http://schemas.microsoft.com/office/powerpoint/2010/main" val="27068404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450573" y="-70620"/>
            <a:ext cx="10310191" cy="1170550"/>
          </a:xfrm>
        </p:spPr>
        <p:txBody>
          <a:bodyPr>
            <a:noAutofit/>
          </a:bodyPr>
          <a:lstStyle/>
          <a:p>
            <a:r>
              <a:rPr lang="en-US" sz="3600" b="1" i="1" u="sng" dirty="0">
                <a:solidFill>
                  <a:schemeClr val="tx1"/>
                </a:solidFill>
              </a:rPr>
              <a:t>LPG6:</a:t>
            </a:r>
            <a:r>
              <a:rPr lang="en-US" sz="3600" b="1" i="1" dirty="0">
                <a:solidFill>
                  <a:schemeClr val="tx1"/>
                </a:solidFill>
              </a:rPr>
              <a:t>  The International </a:t>
            </a:r>
            <a:r>
              <a:rPr lang="en-US" sz="3600" b="1" i="1" dirty="0" err="1">
                <a:solidFill>
                  <a:schemeClr val="tx1"/>
                </a:solidFill>
              </a:rPr>
              <a:t>Labour</a:t>
            </a:r>
            <a:r>
              <a:rPr lang="en-US" sz="3600" b="1" i="1" dirty="0">
                <a:solidFill>
                  <a:schemeClr val="tx1"/>
                </a:solidFill>
              </a:rPr>
              <a:t> Organization Maternity Protection Convention has been ratified. </a:t>
            </a:r>
            <a:endParaRPr lang="en-US" sz="3600" b="1" dirty="0">
              <a:solidFill>
                <a:schemeClr val="tx1"/>
              </a:solidFill>
            </a:endParaRP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838200" y="1507573"/>
            <a:ext cx="10548486" cy="3997659"/>
          </a:xfrm>
        </p:spPr>
        <p:txBody>
          <a:bodyPr/>
          <a:lstStyle/>
          <a:p>
            <a:pPr marL="0" indent="0">
              <a:buNone/>
            </a:pPr>
            <a:r>
              <a:rPr lang="en-US" dirty="0"/>
              <a:t>This benchmark assesses whether the Maternity Protection Convention 2000 (No. 183), put forth by the International </a:t>
            </a:r>
            <a:r>
              <a:rPr lang="en-US" dirty="0" err="1"/>
              <a:t>Labour</a:t>
            </a:r>
            <a:r>
              <a:rPr lang="en-US" dirty="0"/>
              <a:t> Organization (ILO), has been ratified or existing maternity protection legislation meets some or all of their provisions.  This benchmark allows for the existence of other maternity laws but uses the standards expressed in the Maternity Protection Convention 2000 as the benchmark countries should strive to meet.</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33</a:t>
            </a:fld>
            <a:endParaRPr lang="en-US" dirty="0"/>
          </a:p>
        </p:txBody>
      </p:sp>
    </p:spTree>
    <p:extLst>
      <p:ext uri="{BB962C8B-B14F-4D97-AF65-F5344CB8AC3E}">
        <p14:creationId xmlns:p14="http://schemas.microsoft.com/office/powerpoint/2010/main" val="3561807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450573" y="-70620"/>
            <a:ext cx="10310191" cy="1170550"/>
          </a:xfrm>
        </p:spPr>
        <p:txBody>
          <a:bodyPr>
            <a:noAutofit/>
          </a:bodyPr>
          <a:lstStyle/>
          <a:p>
            <a:r>
              <a:rPr lang="en-US" sz="3600" b="1" i="1" u="sng" dirty="0">
                <a:solidFill>
                  <a:schemeClr val="tx1"/>
                </a:solidFill>
              </a:rPr>
              <a:t>LPG6:</a:t>
            </a:r>
            <a:r>
              <a:rPr lang="en-US" sz="3600" b="1" i="1" dirty="0">
                <a:solidFill>
                  <a:schemeClr val="tx1"/>
                </a:solidFill>
              </a:rPr>
              <a:t>  The International </a:t>
            </a:r>
            <a:r>
              <a:rPr lang="en-US" sz="3600" b="1" i="1" dirty="0" err="1">
                <a:solidFill>
                  <a:schemeClr val="tx1"/>
                </a:solidFill>
              </a:rPr>
              <a:t>Labour</a:t>
            </a:r>
            <a:r>
              <a:rPr lang="en-US" sz="3600" b="1" i="1" dirty="0">
                <a:solidFill>
                  <a:schemeClr val="tx1"/>
                </a:solidFill>
              </a:rPr>
              <a:t> Organization Maternity Protection Convention has been ratified. </a:t>
            </a:r>
            <a:endParaRPr lang="en-US" sz="3600" b="1" dirty="0">
              <a:solidFill>
                <a:schemeClr val="tx1"/>
              </a:solidFill>
            </a:endParaRP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304800" y="1338470"/>
            <a:ext cx="11555896" cy="5112891"/>
          </a:xfrm>
        </p:spPr>
        <p:txBody>
          <a:bodyPr>
            <a:normAutofit fontScale="77500" lnSpcReduction="20000"/>
          </a:bodyPr>
          <a:lstStyle/>
          <a:p>
            <a:pPr lvl="0"/>
            <a:r>
              <a:rPr lang="en-US" b="1" dirty="0"/>
              <a:t>No progress</a:t>
            </a:r>
            <a:r>
              <a:rPr lang="en-US" dirty="0"/>
              <a:t> has been made if there are no maternity protection laws in the country and if the Maternity Protection Convention, 2000 (No 183) has not been ratified.  </a:t>
            </a:r>
          </a:p>
          <a:p>
            <a:pPr lvl="0"/>
            <a:r>
              <a:rPr lang="en-US" b="1" dirty="0"/>
              <a:t>Minimal progress</a:t>
            </a:r>
            <a:r>
              <a:rPr lang="en-US" dirty="0"/>
              <a:t> has been made if there are a few maternity protection laws that meet the provisions of the Maternity Protection Convention, 2000 (No 183) but the Maternity Protection Convention, 2000 (No 183) has not been ratified.  </a:t>
            </a:r>
          </a:p>
          <a:p>
            <a:pPr lvl="0"/>
            <a:r>
              <a:rPr lang="en-US" b="1" dirty="0"/>
              <a:t>Partial progress</a:t>
            </a:r>
            <a:r>
              <a:rPr lang="en-US" dirty="0"/>
              <a:t> has been made if there are maternity protection laws and most meet the provisions of the Maternity Protection Convention, 2000 (No 183) but the Maternity Protection Convention, 2000 No. 3 has not been ratified.</a:t>
            </a:r>
          </a:p>
          <a:p>
            <a:r>
              <a:rPr lang="en-US" b="1" dirty="0"/>
              <a:t>Major progress</a:t>
            </a:r>
            <a:r>
              <a:rPr lang="en-US" dirty="0"/>
              <a:t> has been made if there are maternity protection laws and all meet or exceed the provisions of the Maternity Protection Convention, 2000 (No 183) or the Maternity Protection Convention 2000 has been ratified.</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34</a:t>
            </a:fld>
            <a:endParaRPr lang="en-US" dirty="0"/>
          </a:p>
        </p:txBody>
      </p:sp>
    </p:spTree>
    <p:extLst>
      <p:ext uri="{BB962C8B-B14F-4D97-AF65-F5344CB8AC3E}">
        <p14:creationId xmlns:p14="http://schemas.microsoft.com/office/powerpoint/2010/main" val="8516409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4731B-AE40-44F8-AB20-CB010E333264}"/>
              </a:ext>
            </a:extLst>
          </p:cNvPr>
          <p:cNvSpPr>
            <a:spLocks noGrp="1"/>
          </p:cNvSpPr>
          <p:nvPr>
            <p:ph type="title"/>
          </p:nvPr>
        </p:nvSpPr>
        <p:spPr/>
        <p:txBody>
          <a:bodyPr>
            <a:normAutofit fontScale="90000"/>
          </a:bodyPr>
          <a:lstStyle/>
          <a:p>
            <a:r>
              <a:rPr lang="en-US" dirty="0"/>
              <a:t>LPG6: Methodology used for data collection</a:t>
            </a:r>
          </a:p>
        </p:txBody>
      </p:sp>
      <p:sp>
        <p:nvSpPr>
          <p:cNvPr id="3" name="Content Placeholder 2">
            <a:extLst>
              <a:ext uri="{FF2B5EF4-FFF2-40B4-BE49-F238E27FC236}">
                <a16:creationId xmlns:a16="http://schemas.microsoft.com/office/drawing/2014/main" id="{8673792B-7FC3-4F81-9654-724F36467CF9}"/>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E.g. if it was an interview (who they interviewed and asked), a media study (what media they looked for and what keywords they searched for), a document review (what documents they reviewed)</a:t>
            </a:r>
          </a:p>
        </p:txBody>
      </p:sp>
      <p:sp>
        <p:nvSpPr>
          <p:cNvPr id="4" name="Date Placeholder 3">
            <a:extLst>
              <a:ext uri="{FF2B5EF4-FFF2-40B4-BE49-F238E27FC236}">
                <a16:creationId xmlns:a16="http://schemas.microsoft.com/office/drawing/2014/main" id="{DB15C914-7A6B-4517-AEC0-35225CF90368}"/>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9E15C5E0-1D2B-4743-A3CB-F76CDED0EB7D}"/>
              </a:ext>
            </a:extLst>
          </p:cNvPr>
          <p:cNvSpPr>
            <a:spLocks noGrp="1"/>
          </p:cNvSpPr>
          <p:nvPr>
            <p:ph type="sldNum" sz="quarter" idx="12"/>
          </p:nvPr>
        </p:nvSpPr>
        <p:spPr/>
        <p:txBody>
          <a:bodyPr/>
          <a:lstStyle/>
          <a:p>
            <a:fld id="{D28A7405-1AA8-4841-9E07-C00D5D730EC2}" type="slidenum">
              <a:rPr lang="en-US" smtClean="0"/>
              <a:pPr/>
              <a:t>35</a:t>
            </a:fld>
            <a:endParaRPr lang="en-US" dirty="0"/>
          </a:p>
        </p:txBody>
      </p:sp>
    </p:spTree>
    <p:extLst>
      <p:ext uri="{BB962C8B-B14F-4D97-AF65-F5344CB8AC3E}">
        <p14:creationId xmlns:p14="http://schemas.microsoft.com/office/powerpoint/2010/main" val="34166625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LPG6: Findings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Summary of what was found from the data collected</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36</a:t>
            </a:fld>
            <a:endParaRPr lang="en-US" dirty="0"/>
          </a:p>
        </p:txBody>
      </p:sp>
    </p:spTree>
    <p:extLst>
      <p:ext uri="{BB962C8B-B14F-4D97-AF65-F5344CB8AC3E}">
        <p14:creationId xmlns:p14="http://schemas.microsoft.com/office/powerpoint/2010/main" val="27833501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755A5E-3F4E-4AA4-8356-3FDBED7A79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219" y="0"/>
            <a:ext cx="10632030" cy="6858000"/>
          </a:xfrm>
          <a:prstGeom prst="rect">
            <a:avLst/>
          </a:prstGeom>
        </p:spPr>
      </p:pic>
      <p:sp>
        <p:nvSpPr>
          <p:cNvPr id="4" name="Slide Number Placeholder 3"/>
          <p:cNvSpPr>
            <a:spLocks noGrp="1"/>
          </p:cNvSpPr>
          <p:nvPr>
            <p:ph type="sldNum" sz="quarter" idx="12"/>
          </p:nvPr>
        </p:nvSpPr>
        <p:spPr/>
        <p:txBody>
          <a:bodyPr/>
          <a:lstStyle/>
          <a:p>
            <a:fld id="{77F7B353-C914-4745-90EB-3A5F71BBADAB}" type="slidenum">
              <a:rPr lang="en-US" smtClean="0"/>
              <a:t>37</a:t>
            </a:fld>
            <a:endParaRPr lang="en-US"/>
          </a:p>
        </p:txBody>
      </p:sp>
      <p:sp>
        <p:nvSpPr>
          <p:cNvPr id="2" name="Rectangle 1">
            <a:extLst>
              <a:ext uri="{FF2B5EF4-FFF2-40B4-BE49-F238E27FC236}">
                <a16:creationId xmlns:a16="http://schemas.microsoft.com/office/drawing/2014/main" id="{4F1EAD49-0311-4663-8C5D-FB09F3C568FA}"/>
              </a:ext>
            </a:extLst>
          </p:cNvPr>
          <p:cNvSpPr/>
          <p:nvPr/>
        </p:nvSpPr>
        <p:spPr>
          <a:xfrm>
            <a:off x="260848" y="129209"/>
            <a:ext cx="6308918" cy="1524000"/>
          </a:xfrm>
          <a:prstGeom prst="rect">
            <a:avLst/>
          </a:prstGeom>
          <a:solidFill>
            <a:srgbClr val="44536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LPG6 Proposed Score: </a:t>
            </a:r>
            <a:r>
              <a:rPr lang="en-US" sz="3000" dirty="0">
                <a:solidFill>
                  <a:srgbClr val="FF0000"/>
                </a:solidFill>
              </a:rPr>
              <a:t>SCORE</a:t>
            </a:r>
            <a:r>
              <a:rPr lang="en-US" sz="3000" dirty="0"/>
              <a:t> </a:t>
            </a:r>
          </a:p>
        </p:txBody>
      </p:sp>
    </p:spTree>
    <p:extLst>
      <p:ext uri="{BB962C8B-B14F-4D97-AF65-F5344CB8AC3E}">
        <p14:creationId xmlns:p14="http://schemas.microsoft.com/office/powerpoint/2010/main" val="521022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LPG6: Gaps and recommendations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838200" y="1825625"/>
            <a:ext cx="4833730" cy="3997659"/>
          </a:xfrm>
        </p:spPr>
        <p:txBody>
          <a:bodyPr/>
          <a:lstStyle/>
          <a:p>
            <a:pPr marL="0" indent="0">
              <a:buNone/>
            </a:pPr>
            <a:r>
              <a:rPr lang="en-US" b="1" u="sng" dirty="0"/>
              <a:t>Gaps</a:t>
            </a:r>
            <a:r>
              <a:rPr lang="en-US" dirty="0"/>
              <a:t> </a:t>
            </a:r>
          </a:p>
          <a:p>
            <a:pPr>
              <a:buFont typeface="Arial" panose="020B0604020202020204" pitchFamily="34" charset="0"/>
              <a:buChar char="•"/>
            </a:pPr>
            <a:r>
              <a:rPr lang="en-US" dirty="0">
                <a:solidFill>
                  <a:srgbClr val="FF0000"/>
                </a:solidFill>
              </a:rPr>
              <a:t>Gap 1</a:t>
            </a:r>
          </a:p>
          <a:p>
            <a:pPr>
              <a:buFont typeface="Arial" panose="020B0604020202020204" pitchFamily="34" charset="0"/>
              <a:buChar char="•"/>
            </a:pPr>
            <a:r>
              <a:rPr lang="en-US" dirty="0">
                <a:solidFill>
                  <a:srgbClr val="FF0000"/>
                </a:solidFill>
              </a:rPr>
              <a:t>Gap 2</a:t>
            </a:r>
          </a:p>
          <a:p>
            <a:pPr>
              <a:buFont typeface="Arial" panose="020B0604020202020204" pitchFamily="34" charset="0"/>
              <a:buChar char="•"/>
            </a:pPr>
            <a:r>
              <a:rPr lang="en-US" dirty="0">
                <a:solidFill>
                  <a:srgbClr val="FF0000"/>
                </a:solidFill>
              </a:rPr>
              <a:t>Etc.</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38</a:t>
            </a:fld>
            <a:endParaRPr lang="en-US" dirty="0"/>
          </a:p>
        </p:txBody>
      </p:sp>
      <p:sp>
        <p:nvSpPr>
          <p:cNvPr id="6" name="Content Placeholder 2">
            <a:extLst>
              <a:ext uri="{FF2B5EF4-FFF2-40B4-BE49-F238E27FC236}">
                <a16:creationId xmlns:a16="http://schemas.microsoft.com/office/drawing/2014/main" id="{B9A9C12A-1DA4-449D-A07B-2BA2C09BE67F}"/>
              </a:ext>
            </a:extLst>
          </p:cNvPr>
          <p:cNvSpPr txBox="1">
            <a:spLocks/>
          </p:cNvSpPr>
          <p:nvPr/>
        </p:nvSpPr>
        <p:spPr>
          <a:xfrm>
            <a:off x="6093961" y="1825624"/>
            <a:ext cx="4833730" cy="3997659"/>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000"/>
              </a:spcBef>
              <a:spcAft>
                <a:spcPts val="600"/>
              </a:spcAft>
              <a:buClr>
                <a:srgbClr val="B57BA8"/>
              </a:buClr>
              <a:buFont typeface=".LucidaGrandeUI" charset="0"/>
              <a:buChar char="▸"/>
              <a:defRPr sz="3400" b="0" i="0" kern="1200">
                <a:solidFill>
                  <a:schemeClr val="tx1"/>
                </a:solidFill>
                <a:latin typeface="+mn-lt"/>
                <a:ea typeface="Myriad Pro" charset="0"/>
                <a:cs typeface="Myriad Pro" charset="0"/>
              </a:defRPr>
            </a:lvl1pPr>
            <a:lvl2pPr marL="914400" indent="-274320" algn="l" defTabSz="914400" rtl="0" eaLnBrk="1" latinLnBrk="0" hangingPunct="1">
              <a:lnSpc>
                <a:spcPct val="90000"/>
              </a:lnSpc>
              <a:spcBef>
                <a:spcPts val="500"/>
              </a:spcBef>
              <a:spcAft>
                <a:spcPts val="600"/>
              </a:spcAft>
              <a:buClr>
                <a:srgbClr val="B57BA8"/>
              </a:buClr>
              <a:buSzPct val="100000"/>
              <a:buFont typeface=".AppleSystemUIFont" charset="-120"/>
              <a:buChar char="›"/>
              <a:defRPr sz="3400" b="0" i="0" kern="1200">
                <a:solidFill>
                  <a:schemeClr val="tx1"/>
                </a:solidFill>
                <a:latin typeface="+mn-lt"/>
                <a:ea typeface="Myriad Pro" charset="0"/>
                <a:cs typeface="Myriad Pro" charset="0"/>
              </a:defRPr>
            </a:lvl2pPr>
            <a:lvl3pPr marL="1371600" indent="-274320" algn="l" defTabSz="914400" rtl="0" eaLnBrk="1" latinLnBrk="0" hangingPunct="1">
              <a:lnSpc>
                <a:spcPct val="90000"/>
              </a:lnSpc>
              <a:spcBef>
                <a:spcPts val="500"/>
              </a:spcBef>
              <a:spcAft>
                <a:spcPts val="600"/>
              </a:spcAft>
              <a:buClr>
                <a:srgbClr val="B57BA8"/>
              </a:buClr>
              <a:buSzPct val="100000"/>
              <a:buFont typeface="LucidaGrande" charset="0"/>
              <a:buChar char="»"/>
              <a:defRPr sz="3400" b="0" i="0" kern="1200">
                <a:solidFill>
                  <a:schemeClr val="tx1"/>
                </a:solidFill>
                <a:latin typeface="+mn-lt"/>
                <a:ea typeface="Myriad Pro" charset="0"/>
                <a:cs typeface="Myriad Pro" charset="0"/>
              </a:defRPr>
            </a:lvl3pPr>
            <a:lvl4pPr marL="18288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4pPr>
            <a:lvl5pPr marL="22860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u="sng" dirty="0"/>
              <a:t>Recommendations </a:t>
            </a:r>
          </a:p>
          <a:p>
            <a:pPr>
              <a:buFont typeface="Arial" panose="020B0604020202020204" pitchFamily="34" charset="0"/>
              <a:buChar char="•"/>
            </a:pPr>
            <a:r>
              <a:rPr lang="en-US" dirty="0">
                <a:solidFill>
                  <a:srgbClr val="FF0000"/>
                </a:solidFill>
              </a:rPr>
              <a:t>Recommendation 1</a:t>
            </a:r>
          </a:p>
          <a:p>
            <a:pPr>
              <a:buFont typeface="Arial" panose="020B0604020202020204" pitchFamily="34" charset="0"/>
              <a:buChar char="•"/>
            </a:pPr>
            <a:r>
              <a:rPr lang="en-US" dirty="0">
                <a:solidFill>
                  <a:srgbClr val="FF0000"/>
                </a:solidFill>
              </a:rPr>
              <a:t>Recommendation 2</a:t>
            </a:r>
          </a:p>
          <a:p>
            <a:pPr>
              <a:buFont typeface="Arial" panose="020B0604020202020204" pitchFamily="34" charset="0"/>
              <a:buChar char="•"/>
            </a:pPr>
            <a:r>
              <a:rPr lang="en-US" dirty="0">
                <a:solidFill>
                  <a:srgbClr val="FF0000"/>
                </a:solidFill>
              </a:rPr>
              <a:t>Etc.</a:t>
            </a:r>
          </a:p>
        </p:txBody>
      </p:sp>
    </p:spTree>
    <p:extLst>
      <p:ext uri="{BB962C8B-B14F-4D97-AF65-F5344CB8AC3E}">
        <p14:creationId xmlns:p14="http://schemas.microsoft.com/office/powerpoint/2010/main" val="38576682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450573" y="-70620"/>
            <a:ext cx="10310191" cy="1170550"/>
          </a:xfrm>
        </p:spPr>
        <p:txBody>
          <a:bodyPr>
            <a:normAutofit fontScale="90000"/>
          </a:bodyPr>
          <a:lstStyle/>
          <a:p>
            <a:r>
              <a:rPr lang="en-US" b="1" i="1" u="sng" dirty="0">
                <a:solidFill>
                  <a:schemeClr val="tx1"/>
                </a:solidFill>
              </a:rPr>
              <a:t>LPG7:</a:t>
            </a:r>
            <a:r>
              <a:rPr lang="en-US" b="1" i="1" dirty="0">
                <a:solidFill>
                  <a:schemeClr val="tx1"/>
                </a:solidFill>
              </a:rPr>
              <a:t>  There is paid maternity leave legislation for women.</a:t>
            </a:r>
            <a:endParaRPr lang="en-US" b="1" dirty="0">
              <a:solidFill>
                <a:schemeClr val="tx1"/>
              </a:solidFill>
            </a:endParaRP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838200" y="1507573"/>
            <a:ext cx="10548486" cy="3997659"/>
          </a:xfrm>
        </p:spPr>
        <p:txBody>
          <a:bodyPr/>
          <a:lstStyle/>
          <a:p>
            <a:pPr marL="0" indent="0">
              <a:buNone/>
            </a:pPr>
            <a:r>
              <a:rPr lang="en-US" dirty="0"/>
              <a:t>This benchmark assesses if there is paid maternity leave legislation for women.  Paid maternity leave is an essential standard to the Maternity Protection Convention 2000.  Countries that have maternity leave legislation need to have legislation equal to or better than that provided in the Maternity Protection Convention 2000 to be able to score major progress with this benchmark. </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39</a:t>
            </a:fld>
            <a:endParaRPr lang="en-US" dirty="0"/>
          </a:p>
        </p:txBody>
      </p:sp>
    </p:spTree>
    <p:extLst>
      <p:ext uri="{BB962C8B-B14F-4D97-AF65-F5344CB8AC3E}">
        <p14:creationId xmlns:p14="http://schemas.microsoft.com/office/powerpoint/2010/main" val="4020705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304800" y="1338470"/>
            <a:ext cx="11555896" cy="5112891"/>
          </a:xfrm>
        </p:spPr>
        <p:txBody>
          <a:bodyPr>
            <a:normAutofit lnSpcReduction="10000"/>
          </a:bodyPr>
          <a:lstStyle/>
          <a:p>
            <a:pPr lvl="0">
              <a:buFont typeface="Arial" panose="020B0604020202020204" pitchFamily="34" charset="0"/>
              <a:buChar char="•"/>
            </a:pPr>
            <a:r>
              <a:rPr lang="en-US" b="1" dirty="0"/>
              <a:t>No progress</a:t>
            </a:r>
            <a:r>
              <a:rPr lang="en-US" dirty="0"/>
              <a:t> has been made if there isn’t a national policy on breastfeeding.  </a:t>
            </a:r>
          </a:p>
          <a:p>
            <a:pPr lvl="0">
              <a:buFont typeface="Arial" panose="020B0604020202020204" pitchFamily="34" charset="0"/>
              <a:buChar char="•"/>
            </a:pPr>
            <a:r>
              <a:rPr lang="en-US" b="1" dirty="0"/>
              <a:t>Minimal progress</a:t>
            </a:r>
            <a:r>
              <a:rPr lang="en-US" dirty="0"/>
              <a:t> has been made if a national policy on breastfeeding is under discussion.  </a:t>
            </a:r>
          </a:p>
          <a:p>
            <a:pPr lvl="0">
              <a:buFont typeface="Arial" panose="020B0604020202020204" pitchFamily="34" charset="0"/>
              <a:buChar char="•"/>
            </a:pPr>
            <a:r>
              <a:rPr lang="en-US" b="1" dirty="0"/>
              <a:t>Partial progress</a:t>
            </a:r>
            <a:r>
              <a:rPr lang="en-US" dirty="0"/>
              <a:t> has been made if a national policy on breastfeeding has been written but it has not been officially adopted/approved by the government.  </a:t>
            </a:r>
          </a:p>
          <a:p>
            <a:pPr lvl="0">
              <a:buFont typeface="Arial" panose="020B0604020202020204" pitchFamily="34" charset="0"/>
              <a:buChar char="•"/>
            </a:pPr>
            <a:r>
              <a:rPr lang="en-US" b="1" dirty="0"/>
              <a:t>Major progress</a:t>
            </a:r>
            <a:r>
              <a:rPr lang="en-US" dirty="0"/>
              <a:t> has been made if a national policy on breastfeeding has been written and has been officially adopted/approved by the government.</a:t>
            </a:r>
          </a:p>
          <a:p>
            <a:pPr>
              <a:buFont typeface="Arial" panose="020B0604020202020204" pitchFamily="34" charset="0"/>
              <a:buChar char="•"/>
            </a:pPr>
            <a:endParaRPr lang="en-US" dirty="0"/>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4</a:t>
            </a:fld>
            <a:endParaRPr lang="en-US" dirty="0"/>
          </a:p>
        </p:txBody>
      </p:sp>
      <p:sp>
        <p:nvSpPr>
          <p:cNvPr id="7" name="Title 6">
            <a:extLst>
              <a:ext uri="{FF2B5EF4-FFF2-40B4-BE49-F238E27FC236}">
                <a16:creationId xmlns:a16="http://schemas.microsoft.com/office/drawing/2014/main" id="{2AB7BBE6-6E6B-4104-9EE0-1741C4CDC8D1}"/>
              </a:ext>
            </a:extLst>
          </p:cNvPr>
          <p:cNvSpPr>
            <a:spLocks noGrp="1"/>
          </p:cNvSpPr>
          <p:nvPr>
            <p:ph type="title"/>
          </p:nvPr>
        </p:nvSpPr>
        <p:spPr/>
        <p:txBody>
          <a:bodyPr/>
          <a:lstStyle/>
          <a:p>
            <a:endParaRPr lang="en-US"/>
          </a:p>
        </p:txBody>
      </p:sp>
      <p:sp>
        <p:nvSpPr>
          <p:cNvPr id="8" name="Title 1">
            <a:extLst>
              <a:ext uri="{FF2B5EF4-FFF2-40B4-BE49-F238E27FC236}">
                <a16:creationId xmlns:a16="http://schemas.microsoft.com/office/drawing/2014/main" id="{E0B170B7-8D99-4295-BE36-9B8673AB3522}"/>
              </a:ext>
            </a:extLst>
          </p:cNvPr>
          <p:cNvSpPr txBox="1">
            <a:spLocks/>
          </p:cNvSpPr>
          <p:nvPr/>
        </p:nvSpPr>
        <p:spPr>
          <a:xfrm>
            <a:off x="450573" y="-70620"/>
            <a:ext cx="10310191" cy="1170550"/>
          </a:xfrm>
          <a:prstGeom prst="rect">
            <a:avLst/>
          </a:prstGeom>
        </p:spPr>
        <p:txBody>
          <a:bodyPr vert="horz" lIns="91440" tIns="45720" rIns="91440" bIns="45720" rtlCol="0" anchor="ctr">
            <a:noAutofit/>
          </a:bodyPr>
          <a:lstStyle>
            <a:lvl1pPr algn="l" defTabSz="914400" rtl="0" eaLnBrk="1" fontAlgn="t" latinLnBrk="0" hangingPunct="1">
              <a:lnSpc>
                <a:spcPts val="4600"/>
              </a:lnSpc>
              <a:spcBef>
                <a:spcPct val="0"/>
              </a:spcBef>
              <a:buNone/>
              <a:defRPr sz="4400" b="0" i="0" kern="1200">
                <a:solidFill>
                  <a:schemeClr val="bg1"/>
                </a:solidFill>
                <a:latin typeface="+mn-lt"/>
                <a:ea typeface="Myriad Pro" charset="0"/>
                <a:cs typeface="Myriad Pro" charset="0"/>
              </a:defRPr>
            </a:lvl1pPr>
          </a:lstStyle>
          <a:p>
            <a:r>
              <a:rPr lang="en-US" sz="3500" b="1" dirty="0">
                <a:solidFill>
                  <a:schemeClr val="tx1"/>
                </a:solidFill>
              </a:rPr>
              <a:t>LPG1: </a:t>
            </a:r>
            <a:r>
              <a:rPr lang="en-US" sz="3500" b="1" i="1" dirty="0">
                <a:solidFill>
                  <a:schemeClr val="tx1"/>
                </a:solidFill>
              </a:rPr>
              <a:t>A national policy on breastfeeding has been officially adopted/approved by the government.</a:t>
            </a:r>
            <a:endParaRPr lang="en-US" sz="3500" b="1" dirty="0">
              <a:solidFill>
                <a:schemeClr val="tx1"/>
              </a:solidFill>
            </a:endParaRPr>
          </a:p>
        </p:txBody>
      </p:sp>
    </p:spTree>
    <p:extLst>
      <p:ext uri="{BB962C8B-B14F-4D97-AF65-F5344CB8AC3E}">
        <p14:creationId xmlns:p14="http://schemas.microsoft.com/office/powerpoint/2010/main" val="3856274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450573" y="-70620"/>
            <a:ext cx="10310191" cy="1170550"/>
          </a:xfrm>
        </p:spPr>
        <p:txBody>
          <a:bodyPr>
            <a:normAutofit fontScale="90000"/>
          </a:bodyPr>
          <a:lstStyle/>
          <a:p>
            <a:r>
              <a:rPr lang="en-US" b="1" i="1" u="sng" dirty="0">
                <a:solidFill>
                  <a:schemeClr val="tx1"/>
                </a:solidFill>
              </a:rPr>
              <a:t>LPG7:</a:t>
            </a:r>
            <a:r>
              <a:rPr lang="en-US" b="1" i="1" dirty="0">
                <a:solidFill>
                  <a:schemeClr val="tx1"/>
                </a:solidFill>
              </a:rPr>
              <a:t>  There is paid maternity leave legislation for women.</a:t>
            </a:r>
            <a:endParaRPr lang="en-US" b="1" dirty="0">
              <a:solidFill>
                <a:schemeClr val="tx1"/>
              </a:solidFill>
            </a:endParaRP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304800" y="1338470"/>
            <a:ext cx="11555896" cy="5112891"/>
          </a:xfrm>
        </p:spPr>
        <p:txBody>
          <a:bodyPr>
            <a:normAutofit fontScale="92500" lnSpcReduction="20000"/>
          </a:bodyPr>
          <a:lstStyle/>
          <a:p>
            <a:pPr lvl="0"/>
            <a:r>
              <a:rPr lang="en-US" b="1" dirty="0"/>
              <a:t>No progress</a:t>
            </a:r>
            <a:r>
              <a:rPr lang="en-US" dirty="0"/>
              <a:t> has been made if there is no paid maternity leave legislation for women. </a:t>
            </a:r>
          </a:p>
          <a:p>
            <a:pPr lvl="0"/>
            <a:r>
              <a:rPr lang="en-US" b="1" dirty="0"/>
              <a:t>Minimal progress</a:t>
            </a:r>
            <a:r>
              <a:rPr lang="en-US" dirty="0"/>
              <a:t> has been made if there is paid maternity leave legislation for women but it stipulates less than 14 weeks leave and receiving less than 2/3</a:t>
            </a:r>
            <a:r>
              <a:rPr lang="en-US" baseline="30000" dirty="0"/>
              <a:t>rd</a:t>
            </a:r>
            <a:r>
              <a:rPr lang="en-US" dirty="0"/>
              <a:t> of their previous earnings.  </a:t>
            </a:r>
          </a:p>
          <a:p>
            <a:pPr lvl="0"/>
            <a:r>
              <a:rPr lang="en-US" b="1" dirty="0"/>
              <a:t>Partial progress</a:t>
            </a:r>
            <a:r>
              <a:rPr lang="en-US" dirty="0"/>
              <a:t> has been made if there is paid maternity leave legislation for women and it stipulates at least 14 weeks leave but receiving less than 2/3</a:t>
            </a:r>
            <a:r>
              <a:rPr lang="en-US" baseline="30000" dirty="0"/>
              <a:t>rd</a:t>
            </a:r>
            <a:r>
              <a:rPr lang="en-US" dirty="0"/>
              <a:t> of their previous earnings </a:t>
            </a:r>
            <a:r>
              <a:rPr lang="en-US" b="1" u="sng" dirty="0"/>
              <a:t>OR</a:t>
            </a:r>
            <a:r>
              <a:rPr lang="en-US" u="sng" dirty="0"/>
              <a:t> </a:t>
            </a:r>
            <a:r>
              <a:rPr lang="en-US" dirty="0"/>
              <a:t>it stipulates less than 14 weeks but receiving at least 2/3</a:t>
            </a:r>
            <a:r>
              <a:rPr lang="en-US" baseline="30000" dirty="0"/>
              <a:t>rd</a:t>
            </a:r>
            <a:r>
              <a:rPr lang="en-US" dirty="0"/>
              <a:t> of the previous earnings.  </a:t>
            </a:r>
          </a:p>
          <a:p>
            <a:pPr lvl="0"/>
            <a:r>
              <a:rPr lang="en-US" b="1" dirty="0"/>
              <a:t>Major progress</a:t>
            </a:r>
            <a:r>
              <a:rPr lang="en-US" dirty="0"/>
              <a:t> has been made if there is paid maternity leave legislation for women </a:t>
            </a:r>
            <a:r>
              <a:rPr lang="en-US" b="1" dirty="0"/>
              <a:t>AND</a:t>
            </a:r>
            <a:r>
              <a:rPr lang="en-US" dirty="0"/>
              <a:t> it stipulates at least 14 weeks leave and receiving at least 2/3</a:t>
            </a:r>
            <a:r>
              <a:rPr lang="en-US" baseline="30000" dirty="0"/>
              <a:t>rd</a:t>
            </a:r>
            <a:r>
              <a:rPr lang="en-US" dirty="0"/>
              <a:t> of their previous earnings.</a:t>
            </a:r>
          </a:p>
          <a:p>
            <a:pPr lvl="0">
              <a:buFont typeface="Arial" panose="020B0604020202020204" pitchFamily="34" charset="0"/>
              <a:buChar char="•"/>
            </a:pPr>
            <a:endParaRPr lang="en-US" dirty="0"/>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40</a:t>
            </a:fld>
            <a:endParaRPr lang="en-US" dirty="0"/>
          </a:p>
        </p:txBody>
      </p:sp>
    </p:spTree>
    <p:extLst>
      <p:ext uri="{BB962C8B-B14F-4D97-AF65-F5344CB8AC3E}">
        <p14:creationId xmlns:p14="http://schemas.microsoft.com/office/powerpoint/2010/main" val="18889963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4731B-AE40-44F8-AB20-CB010E333264}"/>
              </a:ext>
            </a:extLst>
          </p:cNvPr>
          <p:cNvSpPr>
            <a:spLocks noGrp="1"/>
          </p:cNvSpPr>
          <p:nvPr>
            <p:ph type="title"/>
          </p:nvPr>
        </p:nvSpPr>
        <p:spPr/>
        <p:txBody>
          <a:bodyPr>
            <a:normAutofit fontScale="90000"/>
          </a:bodyPr>
          <a:lstStyle/>
          <a:p>
            <a:r>
              <a:rPr lang="en-US" dirty="0"/>
              <a:t>LPG7: Methodology used for data collection</a:t>
            </a:r>
          </a:p>
        </p:txBody>
      </p:sp>
      <p:sp>
        <p:nvSpPr>
          <p:cNvPr id="3" name="Content Placeholder 2">
            <a:extLst>
              <a:ext uri="{FF2B5EF4-FFF2-40B4-BE49-F238E27FC236}">
                <a16:creationId xmlns:a16="http://schemas.microsoft.com/office/drawing/2014/main" id="{8673792B-7FC3-4F81-9654-724F36467CF9}"/>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E.g. if it was an interview (who they interviewed and asked), a media study (what media they looked for and what keywords they searched for), a document review (what documents they reviewed)</a:t>
            </a:r>
          </a:p>
        </p:txBody>
      </p:sp>
      <p:sp>
        <p:nvSpPr>
          <p:cNvPr id="4" name="Date Placeholder 3">
            <a:extLst>
              <a:ext uri="{FF2B5EF4-FFF2-40B4-BE49-F238E27FC236}">
                <a16:creationId xmlns:a16="http://schemas.microsoft.com/office/drawing/2014/main" id="{DB15C914-7A6B-4517-AEC0-35225CF90368}"/>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9E15C5E0-1D2B-4743-A3CB-F76CDED0EB7D}"/>
              </a:ext>
            </a:extLst>
          </p:cNvPr>
          <p:cNvSpPr>
            <a:spLocks noGrp="1"/>
          </p:cNvSpPr>
          <p:nvPr>
            <p:ph type="sldNum" sz="quarter" idx="12"/>
          </p:nvPr>
        </p:nvSpPr>
        <p:spPr/>
        <p:txBody>
          <a:bodyPr/>
          <a:lstStyle/>
          <a:p>
            <a:fld id="{D28A7405-1AA8-4841-9E07-C00D5D730EC2}" type="slidenum">
              <a:rPr lang="en-US" smtClean="0"/>
              <a:pPr/>
              <a:t>41</a:t>
            </a:fld>
            <a:endParaRPr lang="en-US" dirty="0"/>
          </a:p>
        </p:txBody>
      </p:sp>
    </p:spTree>
    <p:extLst>
      <p:ext uri="{BB962C8B-B14F-4D97-AF65-F5344CB8AC3E}">
        <p14:creationId xmlns:p14="http://schemas.microsoft.com/office/powerpoint/2010/main" val="1368846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LPG7: Findings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Summary of what was found from the data collected</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42</a:t>
            </a:fld>
            <a:endParaRPr lang="en-US" dirty="0"/>
          </a:p>
        </p:txBody>
      </p:sp>
    </p:spTree>
    <p:extLst>
      <p:ext uri="{BB962C8B-B14F-4D97-AF65-F5344CB8AC3E}">
        <p14:creationId xmlns:p14="http://schemas.microsoft.com/office/powerpoint/2010/main" val="30800014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C38364-7FAF-4172-A1E9-E1F5B0F402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156" y="248478"/>
            <a:ext cx="10645254" cy="6858000"/>
          </a:xfrm>
          <a:prstGeom prst="rect">
            <a:avLst/>
          </a:prstGeom>
        </p:spPr>
      </p:pic>
      <p:sp>
        <p:nvSpPr>
          <p:cNvPr id="4" name="Slide Number Placeholder 3"/>
          <p:cNvSpPr>
            <a:spLocks noGrp="1"/>
          </p:cNvSpPr>
          <p:nvPr>
            <p:ph type="sldNum" sz="quarter" idx="12"/>
          </p:nvPr>
        </p:nvSpPr>
        <p:spPr/>
        <p:txBody>
          <a:bodyPr/>
          <a:lstStyle/>
          <a:p>
            <a:fld id="{77F7B353-C914-4745-90EB-3A5F71BBADAB}" type="slidenum">
              <a:rPr lang="en-US" smtClean="0"/>
              <a:t>43</a:t>
            </a:fld>
            <a:endParaRPr lang="en-US"/>
          </a:p>
        </p:txBody>
      </p:sp>
      <p:sp>
        <p:nvSpPr>
          <p:cNvPr id="2" name="Rectangle 1">
            <a:extLst>
              <a:ext uri="{FF2B5EF4-FFF2-40B4-BE49-F238E27FC236}">
                <a16:creationId xmlns:a16="http://schemas.microsoft.com/office/drawing/2014/main" id="{4F1EAD49-0311-4663-8C5D-FB09F3C568FA}"/>
              </a:ext>
            </a:extLst>
          </p:cNvPr>
          <p:cNvSpPr/>
          <p:nvPr/>
        </p:nvSpPr>
        <p:spPr>
          <a:xfrm>
            <a:off x="260848" y="248478"/>
            <a:ext cx="6308918" cy="1524000"/>
          </a:xfrm>
          <a:prstGeom prst="rect">
            <a:avLst/>
          </a:prstGeom>
          <a:solidFill>
            <a:srgbClr val="44536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LPG7 Proposed Score: </a:t>
            </a:r>
            <a:r>
              <a:rPr lang="en-US" sz="3000" dirty="0">
                <a:solidFill>
                  <a:srgbClr val="FF0000"/>
                </a:solidFill>
              </a:rPr>
              <a:t>SCORE</a:t>
            </a:r>
            <a:r>
              <a:rPr lang="en-US" sz="3000" dirty="0"/>
              <a:t> </a:t>
            </a:r>
          </a:p>
        </p:txBody>
      </p:sp>
    </p:spTree>
    <p:extLst>
      <p:ext uri="{BB962C8B-B14F-4D97-AF65-F5344CB8AC3E}">
        <p14:creationId xmlns:p14="http://schemas.microsoft.com/office/powerpoint/2010/main" val="14727563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LPG7: Gaps and recommendations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838200" y="1825625"/>
            <a:ext cx="4833730" cy="3997659"/>
          </a:xfrm>
        </p:spPr>
        <p:txBody>
          <a:bodyPr/>
          <a:lstStyle/>
          <a:p>
            <a:pPr marL="0" indent="0">
              <a:buNone/>
            </a:pPr>
            <a:r>
              <a:rPr lang="en-US" b="1" u="sng" dirty="0"/>
              <a:t>Gaps</a:t>
            </a:r>
            <a:r>
              <a:rPr lang="en-US" dirty="0"/>
              <a:t> </a:t>
            </a:r>
          </a:p>
          <a:p>
            <a:pPr>
              <a:buFont typeface="Arial" panose="020B0604020202020204" pitchFamily="34" charset="0"/>
              <a:buChar char="•"/>
            </a:pPr>
            <a:r>
              <a:rPr lang="en-US" dirty="0">
                <a:solidFill>
                  <a:srgbClr val="FF0000"/>
                </a:solidFill>
              </a:rPr>
              <a:t>Gap 1</a:t>
            </a:r>
          </a:p>
          <a:p>
            <a:pPr>
              <a:buFont typeface="Arial" panose="020B0604020202020204" pitchFamily="34" charset="0"/>
              <a:buChar char="•"/>
            </a:pPr>
            <a:r>
              <a:rPr lang="en-US" dirty="0">
                <a:solidFill>
                  <a:srgbClr val="FF0000"/>
                </a:solidFill>
              </a:rPr>
              <a:t>Gap 2</a:t>
            </a:r>
          </a:p>
          <a:p>
            <a:pPr>
              <a:buFont typeface="Arial" panose="020B0604020202020204" pitchFamily="34" charset="0"/>
              <a:buChar char="•"/>
            </a:pPr>
            <a:r>
              <a:rPr lang="en-US" dirty="0">
                <a:solidFill>
                  <a:srgbClr val="FF0000"/>
                </a:solidFill>
              </a:rPr>
              <a:t>Etc.</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44</a:t>
            </a:fld>
            <a:endParaRPr lang="en-US" dirty="0"/>
          </a:p>
        </p:txBody>
      </p:sp>
      <p:sp>
        <p:nvSpPr>
          <p:cNvPr id="6" name="Content Placeholder 2">
            <a:extLst>
              <a:ext uri="{FF2B5EF4-FFF2-40B4-BE49-F238E27FC236}">
                <a16:creationId xmlns:a16="http://schemas.microsoft.com/office/drawing/2014/main" id="{B9A9C12A-1DA4-449D-A07B-2BA2C09BE67F}"/>
              </a:ext>
            </a:extLst>
          </p:cNvPr>
          <p:cNvSpPr txBox="1">
            <a:spLocks/>
          </p:cNvSpPr>
          <p:nvPr/>
        </p:nvSpPr>
        <p:spPr>
          <a:xfrm>
            <a:off x="6093961" y="1825624"/>
            <a:ext cx="4833730" cy="3997659"/>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000"/>
              </a:spcBef>
              <a:spcAft>
                <a:spcPts val="600"/>
              </a:spcAft>
              <a:buClr>
                <a:srgbClr val="B57BA8"/>
              </a:buClr>
              <a:buFont typeface=".LucidaGrandeUI" charset="0"/>
              <a:buChar char="▸"/>
              <a:defRPr sz="3400" b="0" i="0" kern="1200">
                <a:solidFill>
                  <a:schemeClr val="tx1"/>
                </a:solidFill>
                <a:latin typeface="+mn-lt"/>
                <a:ea typeface="Myriad Pro" charset="0"/>
                <a:cs typeface="Myriad Pro" charset="0"/>
              </a:defRPr>
            </a:lvl1pPr>
            <a:lvl2pPr marL="914400" indent="-274320" algn="l" defTabSz="914400" rtl="0" eaLnBrk="1" latinLnBrk="0" hangingPunct="1">
              <a:lnSpc>
                <a:spcPct val="90000"/>
              </a:lnSpc>
              <a:spcBef>
                <a:spcPts val="500"/>
              </a:spcBef>
              <a:spcAft>
                <a:spcPts val="600"/>
              </a:spcAft>
              <a:buClr>
                <a:srgbClr val="B57BA8"/>
              </a:buClr>
              <a:buSzPct val="100000"/>
              <a:buFont typeface=".AppleSystemUIFont" charset="-120"/>
              <a:buChar char="›"/>
              <a:defRPr sz="3400" b="0" i="0" kern="1200">
                <a:solidFill>
                  <a:schemeClr val="tx1"/>
                </a:solidFill>
                <a:latin typeface="+mn-lt"/>
                <a:ea typeface="Myriad Pro" charset="0"/>
                <a:cs typeface="Myriad Pro" charset="0"/>
              </a:defRPr>
            </a:lvl2pPr>
            <a:lvl3pPr marL="1371600" indent="-274320" algn="l" defTabSz="914400" rtl="0" eaLnBrk="1" latinLnBrk="0" hangingPunct="1">
              <a:lnSpc>
                <a:spcPct val="90000"/>
              </a:lnSpc>
              <a:spcBef>
                <a:spcPts val="500"/>
              </a:spcBef>
              <a:spcAft>
                <a:spcPts val="600"/>
              </a:spcAft>
              <a:buClr>
                <a:srgbClr val="B57BA8"/>
              </a:buClr>
              <a:buSzPct val="100000"/>
              <a:buFont typeface="LucidaGrande" charset="0"/>
              <a:buChar char="»"/>
              <a:defRPr sz="3400" b="0" i="0" kern="1200">
                <a:solidFill>
                  <a:schemeClr val="tx1"/>
                </a:solidFill>
                <a:latin typeface="+mn-lt"/>
                <a:ea typeface="Myriad Pro" charset="0"/>
                <a:cs typeface="Myriad Pro" charset="0"/>
              </a:defRPr>
            </a:lvl3pPr>
            <a:lvl4pPr marL="18288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4pPr>
            <a:lvl5pPr marL="22860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u="sng" dirty="0"/>
              <a:t>Recommendations </a:t>
            </a:r>
          </a:p>
          <a:p>
            <a:pPr>
              <a:buFont typeface="Arial" panose="020B0604020202020204" pitchFamily="34" charset="0"/>
              <a:buChar char="•"/>
            </a:pPr>
            <a:r>
              <a:rPr lang="en-US" dirty="0">
                <a:solidFill>
                  <a:srgbClr val="FF0000"/>
                </a:solidFill>
              </a:rPr>
              <a:t>Recommendation 1</a:t>
            </a:r>
          </a:p>
          <a:p>
            <a:pPr>
              <a:buFont typeface="Arial" panose="020B0604020202020204" pitchFamily="34" charset="0"/>
              <a:buChar char="•"/>
            </a:pPr>
            <a:r>
              <a:rPr lang="en-US" dirty="0">
                <a:solidFill>
                  <a:srgbClr val="FF0000"/>
                </a:solidFill>
              </a:rPr>
              <a:t>Recommendation 2</a:t>
            </a:r>
          </a:p>
          <a:p>
            <a:pPr>
              <a:buFont typeface="Arial" panose="020B0604020202020204" pitchFamily="34" charset="0"/>
              <a:buChar char="•"/>
            </a:pPr>
            <a:r>
              <a:rPr lang="en-US" dirty="0">
                <a:solidFill>
                  <a:srgbClr val="FF0000"/>
                </a:solidFill>
              </a:rPr>
              <a:t>Etc.</a:t>
            </a:r>
          </a:p>
        </p:txBody>
      </p:sp>
    </p:spTree>
    <p:extLst>
      <p:ext uri="{BB962C8B-B14F-4D97-AF65-F5344CB8AC3E}">
        <p14:creationId xmlns:p14="http://schemas.microsoft.com/office/powerpoint/2010/main" val="25947466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450573" y="-70620"/>
            <a:ext cx="10310191" cy="1170550"/>
          </a:xfrm>
        </p:spPr>
        <p:txBody>
          <a:bodyPr>
            <a:noAutofit/>
          </a:bodyPr>
          <a:lstStyle/>
          <a:p>
            <a:r>
              <a:rPr lang="en-US" sz="3000" b="1" i="1" u="sng" dirty="0">
                <a:solidFill>
                  <a:schemeClr val="tx1"/>
                </a:solidFill>
              </a:rPr>
              <a:t>LPG8:</a:t>
            </a:r>
            <a:r>
              <a:rPr lang="en-US" sz="3000" b="1" i="1" dirty="0">
                <a:solidFill>
                  <a:schemeClr val="tx1"/>
                </a:solidFill>
              </a:rPr>
              <a:t> There is legislation that protects and supports breastfeeding/expressing breaks for lactating women at work. </a:t>
            </a:r>
            <a:endParaRPr lang="en-US" sz="3000" b="1" dirty="0">
              <a:solidFill>
                <a:schemeClr val="tx1"/>
              </a:solidFill>
            </a:endParaRP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838200" y="1507573"/>
            <a:ext cx="10548486" cy="3997659"/>
          </a:xfrm>
        </p:spPr>
        <p:txBody>
          <a:bodyPr>
            <a:normAutofit fontScale="92500" lnSpcReduction="10000"/>
          </a:bodyPr>
          <a:lstStyle/>
          <a:p>
            <a:pPr marL="0" indent="0">
              <a:buNone/>
            </a:pPr>
            <a:r>
              <a:rPr lang="en-US" dirty="0"/>
              <a:t>Provision of breastfeeding or expressing breaks for lactating women is essential to protecting, promoting, and supporting breastfeeding.  A policy providing maternal protection for breastfeeding/expressing breaks is required to encourage employers to adhere to protecting these rights.  This benchmark assesses whether there is legislation that protects and supports breastfeeding/expressing breaks for lactating women at work. If a country committee feels that this legislation isn’t being effectively exercised or not enforced, it can be put forth as a recommendation for action. </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45</a:t>
            </a:fld>
            <a:endParaRPr lang="en-US" dirty="0"/>
          </a:p>
        </p:txBody>
      </p:sp>
    </p:spTree>
    <p:extLst>
      <p:ext uri="{BB962C8B-B14F-4D97-AF65-F5344CB8AC3E}">
        <p14:creationId xmlns:p14="http://schemas.microsoft.com/office/powerpoint/2010/main" val="21808233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450573" y="-70620"/>
            <a:ext cx="10310191" cy="1170550"/>
          </a:xfrm>
        </p:spPr>
        <p:txBody>
          <a:bodyPr>
            <a:noAutofit/>
          </a:bodyPr>
          <a:lstStyle/>
          <a:p>
            <a:r>
              <a:rPr lang="en-US" sz="3000" b="1" i="1" u="sng" dirty="0">
                <a:solidFill>
                  <a:schemeClr val="tx1"/>
                </a:solidFill>
              </a:rPr>
              <a:t>LPG8:</a:t>
            </a:r>
            <a:r>
              <a:rPr lang="en-US" sz="3000" b="1" i="1" dirty="0">
                <a:solidFill>
                  <a:schemeClr val="tx1"/>
                </a:solidFill>
              </a:rPr>
              <a:t> There is legislation that protects and supports breastfeeding/expressing breaks for lactating women at work. </a:t>
            </a:r>
            <a:endParaRPr lang="en-US" sz="3000" b="1" dirty="0">
              <a:solidFill>
                <a:schemeClr val="tx1"/>
              </a:solidFill>
            </a:endParaRP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304800" y="1338470"/>
            <a:ext cx="11555896" cy="5112891"/>
          </a:xfrm>
        </p:spPr>
        <p:txBody>
          <a:bodyPr>
            <a:normAutofit fontScale="92500"/>
          </a:bodyPr>
          <a:lstStyle/>
          <a:p>
            <a:pPr lvl="0"/>
            <a:r>
              <a:rPr lang="en-US" b="1" dirty="0"/>
              <a:t>No progress</a:t>
            </a:r>
            <a:r>
              <a:rPr lang="en-US" dirty="0"/>
              <a:t> has been made if there is no legislation that protects and supports breastfeeding/expressing breaks at work.  </a:t>
            </a:r>
          </a:p>
          <a:p>
            <a:pPr lvl="0"/>
            <a:r>
              <a:rPr lang="en-US" b="1" dirty="0"/>
              <a:t>Minimal progress</a:t>
            </a:r>
            <a:r>
              <a:rPr lang="en-US" dirty="0"/>
              <a:t> has been made if labor policies encourage employers to protect and support breastfeeding/expressing breaks for their workers, but there is no legislation stipulating this.  </a:t>
            </a:r>
          </a:p>
          <a:p>
            <a:pPr lvl="0"/>
            <a:r>
              <a:rPr lang="en-US" b="1" dirty="0"/>
              <a:t>Partial progress</a:t>
            </a:r>
            <a:r>
              <a:rPr lang="en-US" dirty="0"/>
              <a:t> has been made if there is local legislation that protects and supports breastfeeding/expressing breaks at work.  </a:t>
            </a:r>
          </a:p>
          <a:p>
            <a:pPr lvl="0"/>
            <a:r>
              <a:rPr lang="en-US" b="1" dirty="0"/>
              <a:t>Major progress</a:t>
            </a:r>
            <a:r>
              <a:rPr lang="en-US" dirty="0"/>
              <a:t> has been made if there is national legislation that protects and supports breastfeeding/expressing breaks at work.</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46</a:t>
            </a:fld>
            <a:endParaRPr lang="en-US" dirty="0"/>
          </a:p>
        </p:txBody>
      </p:sp>
    </p:spTree>
    <p:extLst>
      <p:ext uri="{BB962C8B-B14F-4D97-AF65-F5344CB8AC3E}">
        <p14:creationId xmlns:p14="http://schemas.microsoft.com/office/powerpoint/2010/main" val="23200920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4731B-AE40-44F8-AB20-CB010E333264}"/>
              </a:ext>
            </a:extLst>
          </p:cNvPr>
          <p:cNvSpPr>
            <a:spLocks noGrp="1"/>
          </p:cNvSpPr>
          <p:nvPr>
            <p:ph type="title"/>
          </p:nvPr>
        </p:nvSpPr>
        <p:spPr/>
        <p:txBody>
          <a:bodyPr>
            <a:normAutofit fontScale="90000"/>
          </a:bodyPr>
          <a:lstStyle/>
          <a:p>
            <a:r>
              <a:rPr lang="en-US" dirty="0"/>
              <a:t>LPG8: Methodology used for data collection</a:t>
            </a:r>
          </a:p>
        </p:txBody>
      </p:sp>
      <p:sp>
        <p:nvSpPr>
          <p:cNvPr id="3" name="Content Placeholder 2">
            <a:extLst>
              <a:ext uri="{FF2B5EF4-FFF2-40B4-BE49-F238E27FC236}">
                <a16:creationId xmlns:a16="http://schemas.microsoft.com/office/drawing/2014/main" id="{8673792B-7FC3-4F81-9654-724F36467CF9}"/>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E.g. if it was an interview (who they interviewed and asked), a media study (what media they looked for and what keywords they searched for), a document review (what documents they reviewed)</a:t>
            </a:r>
          </a:p>
        </p:txBody>
      </p:sp>
      <p:sp>
        <p:nvSpPr>
          <p:cNvPr id="4" name="Date Placeholder 3">
            <a:extLst>
              <a:ext uri="{FF2B5EF4-FFF2-40B4-BE49-F238E27FC236}">
                <a16:creationId xmlns:a16="http://schemas.microsoft.com/office/drawing/2014/main" id="{DB15C914-7A6B-4517-AEC0-35225CF90368}"/>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9E15C5E0-1D2B-4743-A3CB-F76CDED0EB7D}"/>
              </a:ext>
            </a:extLst>
          </p:cNvPr>
          <p:cNvSpPr>
            <a:spLocks noGrp="1"/>
          </p:cNvSpPr>
          <p:nvPr>
            <p:ph type="sldNum" sz="quarter" idx="12"/>
          </p:nvPr>
        </p:nvSpPr>
        <p:spPr/>
        <p:txBody>
          <a:bodyPr/>
          <a:lstStyle/>
          <a:p>
            <a:fld id="{D28A7405-1AA8-4841-9E07-C00D5D730EC2}" type="slidenum">
              <a:rPr lang="en-US" smtClean="0"/>
              <a:pPr/>
              <a:t>47</a:t>
            </a:fld>
            <a:endParaRPr lang="en-US" dirty="0"/>
          </a:p>
        </p:txBody>
      </p:sp>
    </p:spTree>
    <p:extLst>
      <p:ext uri="{BB962C8B-B14F-4D97-AF65-F5344CB8AC3E}">
        <p14:creationId xmlns:p14="http://schemas.microsoft.com/office/powerpoint/2010/main" val="11815686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LPG8: Findings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Summary of what was found from the data collected</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48</a:t>
            </a:fld>
            <a:endParaRPr lang="en-US" dirty="0"/>
          </a:p>
        </p:txBody>
      </p:sp>
    </p:spTree>
    <p:extLst>
      <p:ext uri="{BB962C8B-B14F-4D97-AF65-F5344CB8AC3E}">
        <p14:creationId xmlns:p14="http://schemas.microsoft.com/office/powerpoint/2010/main" val="28228002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411019-2909-47D1-8712-6514F7E974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2124" y="0"/>
            <a:ext cx="10632030" cy="6858000"/>
          </a:xfrm>
          <a:prstGeom prst="rect">
            <a:avLst/>
          </a:prstGeom>
        </p:spPr>
      </p:pic>
      <p:sp>
        <p:nvSpPr>
          <p:cNvPr id="4" name="Slide Number Placeholder 3"/>
          <p:cNvSpPr>
            <a:spLocks noGrp="1"/>
          </p:cNvSpPr>
          <p:nvPr>
            <p:ph type="sldNum" sz="quarter" idx="12"/>
          </p:nvPr>
        </p:nvSpPr>
        <p:spPr/>
        <p:txBody>
          <a:bodyPr/>
          <a:lstStyle/>
          <a:p>
            <a:fld id="{77F7B353-C914-4745-90EB-3A5F71BBADAB}" type="slidenum">
              <a:rPr lang="en-US" smtClean="0"/>
              <a:t>49</a:t>
            </a:fld>
            <a:endParaRPr lang="en-US"/>
          </a:p>
        </p:txBody>
      </p:sp>
      <p:sp>
        <p:nvSpPr>
          <p:cNvPr id="2" name="Rectangle 1">
            <a:extLst>
              <a:ext uri="{FF2B5EF4-FFF2-40B4-BE49-F238E27FC236}">
                <a16:creationId xmlns:a16="http://schemas.microsoft.com/office/drawing/2014/main" id="{4F1EAD49-0311-4663-8C5D-FB09F3C568FA}"/>
              </a:ext>
            </a:extLst>
          </p:cNvPr>
          <p:cNvSpPr/>
          <p:nvPr/>
        </p:nvSpPr>
        <p:spPr>
          <a:xfrm>
            <a:off x="260848" y="248478"/>
            <a:ext cx="6308918" cy="1524000"/>
          </a:xfrm>
          <a:prstGeom prst="rect">
            <a:avLst/>
          </a:prstGeom>
          <a:solidFill>
            <a:srgbClr val="44536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LPG8 Proposed Score: </a:t>
            </a:r>
            <a:r>
              <a:rPr lang="en-US" sz="3000" dirty="0">
                <a:solidFill>
                  <a:srgbClr val="FF0000"/>
                </a:solidFill>
              </a:rPr>
              <a:t>SCORE</a:t>
            </a:r>
            <a:r>
              <a:rPr lang="en-US" sz="3000" dirty="0"/>
              <a:t> </a:t>
            </a:r>
          </a:p>
        </p:txBody>
      </p:sp>
    </p:spTree>
    <p:extLst>
      <p:ext uri="{BB962C8B-B14F-4D97-AF65-F5344CB8AC3E}">
        <p14:creationId xmlns:p14="http://schemas.microsoft.com/office/powerpoint/2010/main" val="1693392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4731B-AE40-44F8-AB20-CB010E333264}"/>
              </a:ext>
            </a:extLst>
          </p:cNvPr>
          <p:cNvSpPr>
            <a:spLocks noGrp="1"/>
          </p:cNvSpPr>
          <p:nvPr>
            <p:ph type="title"/>
          </p:nvPr>
        </p:nvSpPr>
        <p:spPr/>
        <p:txBody>
          <a:bodyPr>
            <a:normAutofit fontScale="90000"/>
          </a:bodyPr>
          <a:lstStyle/>
          <a:p>
            <a:r>
              <a:rPr lang="en-US" dirty="0"/>
              <a:t>LPG1: Methodology used for data collection</a:t>
            </a:r>
          </a:p>
        </p:txBody>
      </p:sp>
      <p:sp>
        <p:nvSpPr>
          <p:cNvPr id="3" name="Content Placeholder 2">
            <a:extLst>
              <a:ext uri="{FF2B5EF4-FFF2-40B4-BE49-F238E27FC236}">
                <a16:creationId xmlns:a16="http://schemas.microsoft.com/office/drawing/2014/main" id="{8673792B-7FC3-4F81-9654-724F36467CF9}"/>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E.g. if it was an interview (who they interviewed and asked), a media study (what media they looked for and what keywords they searched for), a document review (what documents they reviewed)</a:t>
            </a:r>
          </a:p>
        </p:txBody>
      </p:sp>
      <p:sp>
        <p:nvSpPr>
          <p:cNvPr id="4" name="Date Placeholder 3">
            <a:extLst>
              <a:ext uri="{FF2B5EF4-FFF2-40B4-BE49-F238E27FC236}">
                <a16:creationId xmlns:a16="http://schemas.microsoft.com/office/drawing/2014/main" id="{DB15C914-7A6B-4517-AEC0-35225CF90368}"/>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9E15C5E0-1D2B-4743-A3CB-F76CDED0EB7D}"/>
              </a:ext>
            </a:extLst>
          </p:cNvPr>
          <p:cNvSpPr>
            <a:spLocks noGrp="1"/>
          </p:cNvSpPr>
          <p:nvPr>
            <p:ph type="sldNum" sz="quarter" idx="12"/>
          </p:nvPr>
        </p:nvSpPr>
        <p:spPr/>
        <p:txBody>
          <a:bodyPr/>
          <a:lstStyle/>
          <a:p>
            <a:fld id="{D28A7405-1AA8-4841-9E07-C00D5D730EC2}" type="slidenum">
              <a:rPr lang="en-US" smtClean="0"/>
              <a:pPr/>
              <a:t>5</a:t>
            </a:fld>
            <a:endParaRPr lang="en-US" dirty="0"/>
          </a:p>
        </p:txBody>
      </p:sp>
    </p:spTree>
    <p:extLst>
      <p:ext uri="{BB962C8B-B14F-4D97-AF65-F5344CB8AC3E}">
        <p14:creationId xmlns:p14="http://schemas.microsoft.com/office/powerpoint/2010/main" val="23968585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LPG8: Gaps and recommendations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838200" y="1825625"/>
            <a:ext cx="4833730" cy="3997659"/>
          </a:xfrm>
        </p:spPr>
        <p:txBody>
          <a:bodyPr/>
          <a:lstStyle/>
          <a:p>
            <a:pPr marL="0" indent="0">
              <a:buNone/>
            </a:pPr>
            <a:r>
              <a:rPr lang="en-US" b="1" u="sng" dirty="0"/>
              <a:t>Gaps</a:t>
            </a:r>
            <a:r>
              <a:rPr lang="en-US" dirty="0"/>
              <a:t> </a:t>
            </a:r>
          </a:p>
          <a:p>
            <a:pPr>
              <a:buFont typeface="Arial" panose="020B0604020202020204" pitchFamily="34" charset="0"/>
              <a:buChar char="•"/>
            </a:pPr>
            <a:r>
              <a:rPr lang="en-US" dirty="0">
                <a:solidFill>
                  <a:srgbClr val="FF0000"/>
                </a:solidFill>
              </a:rPr>
              <a:t>Gap 1</a:t>
            </a:r>
          </a:p>
          <a:p>
            <a:pPr>
              <a:buFont typeface="Arial" panose="020B0604020202020204" pitchFamily="34" charset="0"/>
              <a:buChar char="•"/>
            </a:pPr>
            <a:r>
              <a:rPr lang="en-US" dirty="0">
                <a:solidFill>
                  <a:srgbClr val="FF0000"/>
                </a:solidFill>
              </a:rPr>
              <a:t>Gap 2</a:t>
            </a:r>
          </a:p>
          <a:p>
            <a:pPr>
              <a:buFont typeface="Arial" panose="020B0604020202020204" pitchFamily="34" charset="0"/>
              <a:buChar char="•"/>
            </a:pPr>
            <a:r>
              <a:rPr lang="en-US" dirty="0">
                <a:solidFill>
                  <a:srgbClr val="FF0000"/>
                </a:solidFill>
              </a:rPr>
              <a:t>Etc.</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50</a:t>
            </a:fld>
            <a:endParaRPr lang="en-US" dirty="0"/>
          </a:p>
        </p:txBody>
      </p:sp>
      <p:sp>
        <p:nvSpPr>
          <p:cNvPr id="6" name="Content Placeholder 2">
            <a:extLst>
              <a:ext uri="{FF2B5EF4-FFF2-40B4-BE49-F238E27FC236}">
                <a16:creationId xmlns:a16="http://schemas.microsoft.com/office/drawing/2014/main" id="{B9A9C12A-1DA4-449D-A07B-2BA2C09BE67F}"/>
              </a:ext>
            </a:extLst>
          </p:cNvPr>
          <p:cNvSpPr txBox="1">
            <a:spLocks/>
          </p:cNvSpPr>
          <p:nvPr/>
        </p:nvSpPr>
        <p:spPr>
          <a:xfrm>
            <a:off x="6093961" y="1825624"/>
            <a:ext cx="4833730" cy="3997659"/>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000"/>
              </a:spcBef>
              <a:spcAft>
                <a:spcPts val="600"/>
              </a:spcAft>
              <a:buClr>
                <a:srgbClr val="B57BA8"/>
              </a:buClr>
              <a:buFont typeface=".LucidaGrandeUI" charset="0"/>
              <a:buChar char="▸"/>
              <a:defRPr sz="3400" b="0" i="0" kern="1200">
                <a:solidFill>
                  <a:schemeClr val="tx1"/>
                </a:solidFill>
                <a:latin typeface="+mn-lt"/>
                <a:ea typeface="Myriad Pro" charset="0"/>
                <a:cs typeface="Myriad Pro" charset="0"/>
              </a:defRPr>
            </a:lvl1pPr>
            <a:lvl2pPr marL="914400" indent="-274320" algn="l" defTabSz="914400" rtl="0" eaLnBrk="1" latinLnBrk="0" hangingPunct="1">
              <a:lnSpc>
                <a:spcPct val="90000"/>
              </a:lnSpc>
              <a:spcBef>
                <a:spcPts val="500"/>
              </a:spcBef>
              <a:spcAft>
                <a:spcPts val="600"/>
              </a:spcAft>
              <a:buClr>
                <a:srgbClr val="B57BA8"/>
              </a:buClr>
              <a:buSzPct val="100000"/>
              <a:buFont typeface=".AppleSystemUIFont" charset="-120"/>
              <a:buChar char="›"/>
              <a:defRPr sz="3400" b="0" i="0" kern="1200">
                <a:solidFill>
                  <a:schemeClr val="tx1"/>
                </a:solidFill>
                <a:latin typeface="+mn-lt"/>
                <a:ea typeface="Myriad Pro" charset="0"/>
                <a:cs typeface="Myriad Pro" charset="0"/>
              </a:defRPr>
            </a:lvl2pPr>
            <a:lvl3pPr marL="1371600" indent="-274320" algn="l" defTabSz="914400" rtl="0" eaLnBrk="1" latinLnBrk="0" hangingPunct="1">
              <a:lnSpc>
                <a:spcPct val="90000"/>
              </a:lnSpc>
              <a:spcBef>
                <a:spcPts val="500"/>
              </a:spcBef>
              <a:spcAft>
                <a:spcPts val="600"/>
              </a:spcAft>
              <a:buClr>
                <a:srgbClr val="B57BA8"/>
              </a:buClr>
              <a:buSzPct val="100000"/>
              <a:buFont typeface="LucidaGrande" charset="0"/>
              <a:buChar char="»"/>
              <a:defRPr sz="3400" b="0" i="0" kern="1200">
                <a:solidFill>
                  <a:schemeClr val="tx1"/>
                </a:solidFill>
                <a:latin typeface="+mn-lt"/>
                <a:ea typeface="Myriad Pro" charset="0"/>
                <a:cs typeface="Myriad Pro" charset="0"/>
              </a:defRPr>
            </a:lvl3pPr>
            <a:lvl4pPr marL="18288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4pPr>
            <a:lvl5pPr marL="22860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u="sng" dirty="0"/>
              <a:t>Recommendations </a:t>
            </a:r>
          </a:p>
          <a:p>
            <a:pPr>
              <a:buFont typeface="Arial" panose="020B0604020202020204" pitchFamily="34" charset="0"/>
              <a:buChar char="•"/>
            </a:pPr>
            <a:r>
              <a:rPr lang="en-US" dirty="0">
                <a:solidFill>
                  <a:srgbClr val="FF0000"/>
                </a:solidFill>
              </a:rPr>
              <a:t>Recommendation 1</a:t>
            </a:r>
          </a:p>
          <a:p>
            <a:pPr>
              <a:buFont typeface="Arial" panose="020B0604020202020204" pitchFamily="34" charset="0"/>
              <a:buChar char="•"/>
            </a:pPr>
            <a:r>
              <a:rPr lang="en-US" dirty="0">
                <a:solidFill>
                  <a:srgbClr val="FF0000"/>
                </a:solidFill>
              </a:rPr>
              <a:t>Recommendation 2</a:t>
            </a:r>
          </a:p>
          <a:p>
            <a:pPr>
              <a:buFont typeface="Arial" panose="020B0604020202020204" pitchFamily="34" charset="0"/>
              <a:buChar char="•"/>
            </a:pPr>
            <a:r>
              <a:rPr lang="en-US" dirty="0">
                <a:solidFill>
                  <a:srgbClr val="FF0000"/>
                </a:solidFill>
              </a:rPr>
              <a:t>Etc.</a:t>
            </a:r>
          </a:p>
        </p:txBody>
      </p:sp>
    </p:spTree>
    <p:extLst>
      <p:ext uri="{BB962C8B-B14F-4D97-AF65-F5344CB8AC3E}">
        <p14:creationId xmlns:p14="http://schemas.microsoft.com/office/powerpoint/2010/main" val="36761422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450573" y="-70620"/>
            <a:ext cx="10310191" cy="1170550"/>
          </a:xfrm>
        </p:spPr>
        <p:txBody>
          <a:bodyPr>
            <a:normAutofit fontScale="90000"/>
          </a:bodyPr>
          <a:lstStyle/>
          <a:p>
            <a:r>
              <a:rPr lang="en-US" b="1" i="1" u="sng" dirty="0">
                <a:solidFill>
                  <a:schemeClr val="tx1"/>
                </a:solidFill>
              </a:rPr>
              <a:t>LPG9:</a:t>
            </a:r>
            <a:r>
              <a:rPr lang="en-US" b="1" i="1" dirty="0">
                <a:solidFill>
                  <a:schemeClr val="tx1"/>
                </a:solidFill>
              </a:rPr>
              <a:t> There is legislation supporting worksite accommodations for breastfeeding women.</a:t>
            </a:r>
            <a:endParaRPr lang="en-US" b="1" dirty="0">
              <a:solidFill>
                <a:schemeClr val="tx1"/>
              </a:solidFill>
            </a:endParaRP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838200" y="1507573"/>
            <a:ext cx="10548486" cy="3997659"/>
          </a:xfrm>
        </p:spPr>
        <p:txBody>
          <a:bodyPr>
            <a:normAutofit fontScale="92500" lnSpcReduction="20000"/>
          </a:bodyPr>
          <a:lstStyle/>
          <a:p>
            <a:pPr marL="0" indent="0">
              <a:buNone/>
            </a:pPr>
            <a:r>
              <a:rPr lang="en-US" dirty="0"/>
              <a:t>If a particular job places a breastfeeding mother at risk of harm or negative consequences, maternity protection legislation needs to provide worksite accommodations for that mother.  This includes: (1) not forcing a woman to perform work that is risky to her or her infant/young child and (2) providing alternative work at the same wage until she is no longer breastfeeding. This benchmark assesses the existence of legislation for supporting worksite accommodations for breastfeeding women.  If a country committee feels that this legislation isn’t being effectively exercised or not enforced, it can be put forth as a recommendation for action.</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51</a:t>
            </a:fld>
            <a:endParaRPr lang="en-US" dirty="0"/>
          </a:p>
        </p:txBody>
      </p:sp>
    </p:spTree>
    <p:extLst>
      <p:ext uri="{BB962C8B-B14F-4D97-AF65-F5344CB8AC3E}">
        <p14:creationId xmlns:p14="http://schemas.microsoft.com/office/powerpoint/2010/main" val="11825372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450573" y="-70620"/>
            <a:ext cx="10310191" cy="1170550"/>
          </a:xfrm>
        </p:spPr>
        <p:txBody>
          <a:bodyPr>
            <a:normAutofit fontScale="90000"/>
          </a:bodyPr>
          <a:lstStyle/>
          <a:p>
            <a:r>
              <a:rPr lang="en-US" b="1" i="1" u="sng" dirty="0">
                <a:solidFill>
                  <a:schemeClr val="tx1"/>
                </a:solidFill>
              </a:rPr>
              <a:t>LPG9:</a:t>
            </a:r>
            <a:r>
              <a:rPr lang="en-US" b="1" i="1" dirty="0">
                <a:solidFill>
                  <a:schemeClr val="tx1"/>
                </a:solidFill>
              </a:rPr>
              <a:t> There is legislation supporting worksite accommodations for breastfeeding women.</a:t>
            </a:r>
            <a:endParaRPr lang="en-US" b="1" dirty="0">
              <a:solidFill>
                <a:schemeClr val="tx1"/>
              </a:solidFill>
            </a:endParaRP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304800" y="1338470"/>
            <a:ext cx="11555896" cy="5112891"/>
          </a:xfrm>
        </p:spPr>
        <p:txBody>
          <a:bodyPr>
            <a:normAutofit fontScale="92500" lnSpcReduction="20000"/>
          </a:bodyPr>
          <a:lstStyle/>
          <a:p>
            <a:pPr lvl="0"/>
            <a:r>
              <a:rPr lang="en-US" b="1" dirty="0"/>
              <a:t>No progress</a:t>
            </a:r>
            <a:r>
              <a:rPr lang="en-US" dirty="0"/>
              <a:t> has been made if there is no legislation for supporting worksite accommodations for breastfeeding.  </a:t>
            </a:r>
          </a:p>
          <a:p>
            <a:pPr lvl="0"/>
            <a:r>
              <a:rPr lang="en-US" b="1" dirty="0"/>
              <a:t>Minimal progress</a:t>
            </a:r>
            <a:r>
              <a:rPr lang="en-US" dirty="0"/>
              <a:t> has been made if there are labor policies that encourage employers to support worksite accommodations for their workers for breastfeeding, including providing alternate work at the same wage until the mother is no longer breastfeeding, but there is no legislation stipulating this.  </a:t>
            </a:r>
          </a:p>
          <a:p>
            <a:pPr lvl="0"/>
            <a:r>
              <a:rPr lang="en-US" b="1" dirty="0"/>
              <a:t>Partial progress</a:t>
            </a:r>
            <a:r>
              <a:rPr lang="en-US" dirty="0"/>
              <a:t> has been made if there is local legislation that supports worksite accommodations, including providing alternate work at the same wage until the mother is no longer breastfeeding.  </a:t>
            </a:r>
          </a:p>
          <a:p>
            <a:pPr lvl="0"/>
            <a:r>
              <a:rPr lang="en-US" b="1" dirty="0"/>
              <a:t>Major progress </a:t>
            </a:r>
            <a:r>
              <a:rPr lang="en-US" dirty="0"/>
              <a:t>has been made if there is national legislation that supports worksite accommodations, including providing alternate work at the same wage until the mother is no longer breastfeeding.</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52</a:t>
            </a:fld>
            <a:endParaRPr lang="en-US" dirty="0"/>
          </a:p>
        </p:txBody>
      </p:sp>
    </p:spTree>
    <p:extLst>
      <p:ext uri="{BB962C8B-B14F-4D97-AF65-F5344CB8AC3E}">
        <p14:creationId xmlns:p14="http://schemas.microsoft.com/office/powerpoint/2010/main" val="8034773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4731B-AE40-44F8-AB20-CB010E333264}"/>
              </a:ext>
            </a:extLst>
          </p:cNvPr>
          <p:cNvSpPr>
            <a:spLocks noGrp="1"/>
          </p:cNvSpPr>
          <p:nvPr>
            <p:ph type="title"/>
          </p:nvPr>
        </p:nvSpPr>
        <p:spPr/>
        <p:txBody>
          <a:bodyPr>
            <a:normAutofit fontScale="90000"/>
          </a:bodyPr>
          <a:lstStyle/>
          <a:p>
            <a:r>
              <a:rPr lang="en-US" dirty="0"/>
              <a:t>LPG9: Methodology used for data collection</a:t>
            </a:r>
          </a:p>
        </p:txBody>
      </p:sp>
      <p:sp>
        <p:nvSpPr>
          <p:cNvPr id="3" name="Content Placeholder 2">
            <a:extLst>
              <a:ext uri="{FF2B5EF4-FFF2-40B4-BE49-F238E27FC236}">
                <a16:creationId xmlns:a16="http://schemas.microsoft.com/office/drawing/2014/main" id="{8673792B-7FC3-4F81-9654-724F36467CF9}"/>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E.g. if it was an interview (who they interviewed and asked), a media study (what media they looked for and what keywords they searched for), a document review (what documents they reviewed)</a:t>
            </a:r>
          </a:p>
        </p:txBody>
      </p:sp>
      <p:sp>
        <p:nvSpPr>
          <p:cNvPr id="4" name="Date Placeholder 3">
            <a:extLst>
              <a:ext uri="{FF2B5EF4-FFF2-40B4-BE49-F238E27FC236}">
                <a16:creationId xmlns:a16="http://schemas.microsoft.com/office/drawing/2014/main" id="{DB15C914-7A6B-4517-AEC0-35225CF90368}"/>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9E15C5E0-1D2B-4743-A3CB-F76CDED0EB7D}"/>
              </a:ext>
            </a:extLst>
          </p:cNvPr>
          <p:cNvSpPr>
            <a:spLocks noGrp="1"/>
          </p:cNvSpPr>
          <p:nvPr>
            <p:ph type="sldNum" sz="quarter" idx="12"/>
          </p:nvPr>
        </p:nvSpPr>
        <p:spPr/>
        <p:txBody>
          <a:bodyPr/>
          <a:lstStyle/>
          <a:p>
            <a:fld id="{D28A7405-1AA8-4841-9E07-C00D5D730EC2}" type="slidenum">
              <a:rPr lang="en-US" smtClean="0"/>
              <a:pPr/>
              <a:t>53</a:t>
            </a:fld>
            <a:endParaRPr lang="en-US" dirty="0"/>
          </a:p>
        </p:txBody>
      </p:sp>
    </p:spTree>
    <p:extLst>
      <p:ext uri="{BB962C8B-B14F-4D97-AF65-F5344CB8AC3E}">
        <p14:creationId xmlns:p14="http://schemas.microsoft.com/office/powerpoint/2010/main" val="28509567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LPG9: Findings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Summary of what was found from the data collected</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54</a:t>
            </a:fld>
            <a:endParaRPr lang="en-US" dirty="0"/>
          </a:p>
        </p:txBody>
      </p:sp>
    </p:spTree>
    <p:extLst>
      <p:ext uri="{BB962C8B-B14F-4D97-AF65-F5344CB8AC3E}">
        <p14:creationId xmlns:p14="http://schemas.microsoft.com/office/powerpoint/2010/main" val="16712764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CC5C06-1872-4D51-B82E-6C90EB4AC4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5863" y="115503"/>
            <a:ext cx="10632030" cy="6858000"/>
          </a:xfrm>
          <a:prstGeom prst="rect">
            <a:avLst/>
          </a:prstGeom>
        </p:spPr>
      </p:pic>
      <p:sp>
        <p:nvSpPr>
          <p:cNvPr id="4" name="Slide Number Placeholder 3"/>
          <p:cNvSpPr>
            <a:spLocks noGrp="1"/>
          </p:cNvSpPr>
          <p:nvPr>
            <p:ph type="sldNum" sz="quarter" idx="12"/>
          </p:nvPr>
        </p:nvSpPr>
        <p:spPr/>
        <p:txBody>
          <a:bodyPr/>
          <a:lstStyle/>
          <a:p>
            <a:fld id="{77F7B353-C914-4745-90EB-3A5F71BBADAB}" type="slidenum">
              <a:rPr lang="en-US" smtClean="0"/>
              <a:t>55</a:t>
            </a:fld>
            <a:endParaRPr lang="en-US"/>
          </a:p>
        </p:txBody>
      </p:sp>
      <p:sp>
        <p:nvSpPr>
          <p:cNvPr id="2" name="Rectangle 1">
            <a:extLst>
              <a:ext uri="{FF2B5EF4-FFF2-40B4-BE49-F238E27FC236}">
                <a16:creationId xmlns:a16="http://schemas.microsoft.com/office/drawing/2014/main" id="{4F1EAD49-0311-4663-8C5D-FB09F3C568FA}"/>
              </a:ext>
            </a:extLst>
          </p:cNvPr>
          <p:cNvSpPr/>
          <p:nvPr/>
        </p:nvSpPr>
        <p:spPr>
          <a:xfrm>
            <a:off x="260848" y="248478"/>
            <a:ext cx="6308918" cy="1524000"/>
          </a:xfrm>
          <a:prstGeom prst="rect">
            <a:avLst/>
          </a:prstGeom>
          <a:solidFill>
            <a:srgbClr val="44536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LPG9 Proposed Score: </a:t>
            </a:r>
            <a:r>
              <a:rPr lang="en-US" sz="3000" dirty="0">
                <a:solidFill>
                  <a:srgbClr val="FF0000"/>
                </a:solidFill>
              </a:rPr>
              <a:t>SCORE</a:t>
            </a:r>
            <a:r>
              <a:rPr lang="en-US" sz="3000" dirty="0"/>
              <a:t> </a:t>
            </a:r>
          </a:p>
        </p:txBody>
      </p:sp>
    </p:spTree>
    <p:extLst>
      <p:ext uri="{BB962C8B-B14F-4D97-AF65-F5344CB8AC3E}">
        <p14:creationId xmlns:p14="http://schemas.microsoft.com/office/powerpoint/2010/main" val="11013396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LPG9: Gaps and recommendations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838200" y="1825625"/>
            <a:ext cx="4833730" cy="3997659"/>
          </a:xfrm>
        </p:spPr>
        <p:txBody>
          <a:bodyPr/>
          <a:lstStyle/>
          <a:p>
            <a:pPr marL="0" indent="0">
              <a:buNone/>
            </a:pPr>
            <a:r>
              <a:rPr lang="en-US" b="1" u="sng" dirty="0"/>
              <a:t>Gaps</a:t>
            </a:r>
            <a:r>
              <a:rPr lang="en-US" dirty="0"/>
              <a:t> </a:t>
            </a:r>
          </a:p>
          <a:p>
            <a:pPr>
              <a:buFont typeface="Arial" panose="020B0604020202020204" pitchFamily="34" charset="0"/>
              <a:buChar char="•"/>
            </a:pPr>
            <a:r>
              <a:rPr lang="en-US" dirty="0">
                <a:solidFill>
                  <a:srgbClr val="FF0000"/>
                </a:solidFill>
              </a:rPr>
              <a:t>Gap 1</a:t>
            </a:r>
          </a:p>
          <a:p>
            <a:pPr>
              <a:buFont typeface="Arial" panose="020B0604020202020204" pitchFamily="34" charset="0"/>
              <a:buChar char="•"/>
            </a:pPr>
            <a:r>
              <a:rPr lang="en-US" dirty="0">
                <a:solidFill>
                  <a:srgbClr val="FF0000"/>
                </a:solidFill>
              </a:rPr>
              <a:t>Gap 2</a:t>
            </a:r>
          </a:p>
          <a:p>
            <a:pPr>
              <a:buFont typeface="Arial" panose="020B0604020202020204" pitchFamily="34" charset="0"/>
              <a:buChar char="•"/>
            </a:pPr>
            <a:r>
              <a:rPr lang="en-US" dirty="0">
                <a:solidFill>
                  <a:srgbClr val="FF0000"/>
                </a:solidFill>
              </a:rPr>
              <a:t>Etc.</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56</a:t>
            </a:fld>
            <a:endParaRPr lang="en-US" dirty="0"/>
          </a:p>
        </p:txBody>
      </p:sp>
      <p:sp>
        <p:nvSpPr>
          <p:cNvPr id="6" name="Content Placeholder 2">
            <a:extLst>
              <a:ext uri="{FF2B5EF4-FFF2-40B4-BE49-F238E27FC236}">
                <a16:creationId xmlns:a16="http://schemas.microsoft.com/office/drawing/2014/main" id="{B9A9C12A-1DA4-449D-A07B-2BA2C09BE67F}"/>
              </a:ext>
            </a:extLst>
          </p:cNvPr>
          <p:cNvSpPr txBox="1">
            <a:spLocks/>
          </p:cNvSpPr>
          <p:nvPr/>
        </p:nvSpPr>
        <p:spPr>
          <a:xfrm>
            <a:off x="6093961" y="1825624"/>
            <a:ext cx="4833730" cy="3997659"/>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000"/>
              </a:spcBef>
              <a:spcAft>
                <a:spcPts val="600"/>
              </a:spcAft>
              <a:buClr>
                <a:srgbClr val="B57BA8"/>
              </a:buClr>
              <a:buFont typeface=".LucidaGrandeUI" charset="0"/>
              <a:buChar char="▸"/>
              <a:defRPr sz="3400" b="0" i="0" kern="1200">
                <a:solidFill>
                  <a:schemeClr val="tx1"/>
                </a:solidFill>
                <a:latin typeface="+mn-lt"/>
                <a:ea typeface="Myriad Pro" charset="0"/>
                <a:cs typeface="Myriad Pro" charset="0"/>
              </a:defRPr>
            </a:lvl1pPr>
            <a:lvl2pPr marL="914400" indent="-274320" algn="l" defTabSz="914400" rtl="0" eaLnBrk="1" latinLnBrk="0" hangingPunct="1">
              <a:lnSpc>
                <a:spcPct val="90000"/>
              </a:lnSpc>
              <a:spcBef>
                <a:spcPts val="500"/>
              </a:spcBef>
              <a:spcAft>
                <a:spcPts val="600"/>
              </a:spcAft>
              <a:buClr>
                <a:srgbClr val="B57BA8"/>
              </a:buClr>
              <a:buSzPct val="100000"/>
              <a:buFont typeface=".AppleSystemUIFont" charset="-120"/>
              <a:buChar char="›"/>
              <a:defRPr sz="3400" b="0" i="0" kern="1200">
                <a:solidFill>
                  <a:schemeClr val="tx1"/>
                </a:solidFill>
                <a:latin typeface="+mn-lt"/>
                <a:ea typeface="Myriad Pro" charset="0"/>
                <a:cs typeface="Myriad Pro" charset="0"/>
              </a:defRPr>
            </a:lvl2pPr>
            <a:lvl3pPr marL="1371600" indent="-274320" algn="l" defTabSz="914400" rtl="0" eaLnBrk="1" latinLnBrk="0" hangingPunct="1">
              <a:lnSpc>
                <a:spcPct val="90000"/>
              </a:lnSpc>
              <a:spcBef>
                <a:spcPts val="500"/>
              </a:spcBef>
              <a:spcAft>
                <a:spcPts val="600"/>
              </a:spcAft>
              <a:buClr>
                <a:srgbClr val="B57BA8"/>
              </a:buClr>
              <a:buSzPct val="100000"/>
              <a:buFont typeface="LucidaGrande" charset="0"/>
              <a:buChar char="»"/>
              <a:defRPr sz="3400" b="0" i="0" kern="1200">
                <a:solidFill>
                  <a:schemeClr val="tx1"/>
                </a:solidFill>
                <a:latin typeface="+mn-lt"/>
                <a:ea typeface="Myriad Pro" charset="0"/>
                <a:cs typeface="Myriad Pro" charset="0"/>
              </a:defRPr>
            </a:lvl3pPr>
            <a:lvl4pPr marL="18288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4pPr>
            <a:lvl5pPr marL="22860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u="sng" dirty="0"/>
              <a:t>Recommendations </a:t>
            </a:r>
          </a:p>
          <a:p>
            <a:pPr>
              <a:buFont typeface="Arial" panose="020B0604020202020204" pitchFamily="34" charset="0"/>
              <a:buChar char="•"/>
            </a:pPr>
            <a:r>
              <a:rPr lang="en-US" dirty="0">
                <a:solidFill>
                  <a:srgbClr val="FF0000"/>
                </a:solidFill>
              </a:rPr>
              <a:t>Recommendation 1</a:t>
            </a:r>
          </a:p>
          <a:p>
            <a:pPr>
              <a:buFont typeface="Arial" panose="020B0604020202020204" pitchFamily="34" charset="0"/>
              <a:buChar char="•"/>
            </a:pPr>
            <a:r>
              <a:rPr lang="en-US" dirty="0">
                <a:solidFill>
                  <a:srgbClr val="FF0000"/>
                </a:solidFill>
              </a:rPr>
              <a:t>Recommendation 2</a:t>
            </a:r>
          </a:p>
          <a:p>
            <a:pPr>
              <a:buFont typeface="Arial" panose="020B0604020202020204" pitchFamily="34" charset="0"/>
              <a:buChar char="•"/>
            </a:pPr>
            <a:r>
              <a:rPr lang="en-US" dirty="0">
                <a:solidFill>
                  <a:srgbClr val="FF0000"/>
                </a:solidFill>
              </a:rPr>
              <a:t>Etc.</a:t>
            </a:r>
          </a:p>
        </p:txBody>
      </p:sp>
    </p:spTree>
    <p:extLst>
      <p:ext uri="{BB962C8B-B14F-4D97-AF65-F5344CB8AC3E}">
        <p14:creationId xmlns:p14="http://schemas.microsoft.com/office/powerpoint/2010/main" val="6750881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450573" y="0"/>
            <a:ext cx="10310191" cy="1351722"/>
          </a:xfrm>
        </p:spPr>
        <p:txBody>
          <a:bodyPr>
            <a:noAutofit/>
          </a:bodyPr>
          <a:lstStyle/>
          <a:p>
            <a:r>
              <a:rPr lang="en-US" sz="3000" b="1" i="1" u="sng" dirty="0">
                <a:solidFill>
                  <a:schemeClr val="tx1"/>
                </a:solidFill>
              </a:rPr>
              <a:t>LPG10: </a:t>
            </a:r>
            <a:r>
              <a:rPr lang="en-US" sz="3000" b="1" i="1" dirty="0">
                <a:solidFill>
                  <a:schemeClr val="tx1"/>
                </a:solidFill>
              </a:rPr>
              <a:t>There is legislation providing employment protection and prohibiting employment discrimination against pregnant and breastfeeding women.</a:t>
            </a:r>
            <a:endParaRPr lang="en-US" sz="3000" b="1" dirty="0">
              <a:solidFill>
                <a:schemeClr val="tx1"/>
              </a:solidFill>
            </a:endParaRP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838200" y="1799121"/>
            <a:ext cx="10548486" cy="3997659"/>
          </a:xfrm>
        </p:spPr>
        <p:txBody>
          <a:bodyPr>
            <a:normAutofit fontScale="92500" lnSpcReduction="10000"/>
          </a:bodyPr>
          <a:lstStyle/>
          <a:p>
            <a:pPr marL="0" indent="0">
              <a:buNone/>
            </a:pPr>
            <a:r>
              <a:rPr lang="en-US" dirty="0"/>
              <a:t>Employment protection affords women protection again termination and is a guarantee of the same position or equivalent pay until the end of maternity leave.  It also prohibits employers from requiring women to take a pregnancy test upon hiring unless under certain special circumstances.  Protection against employment discrimination includes stipulations that prohibit discrimination during employment for pregnant or breastfeeding women. If a country committee feels that this legislation isn’t being effectively exercised or not enforced, it can be put forth as a recommendation for action.</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57</a:t>
            </a:fld>
            <a:endParaRPr lang="en-US" dirty="0"/>
          </a:p>
        </p:txBody>
      </p:sp>
    </p:spTree>
    <p:extLst>
      <p:ext uri="{BB962C8B-B14F-4D97-AF65-F5344CB8AC3E}">
        <p14:creationId xmlns:p14="http://schemas.microsoft.com/office/powerpoint/2010/main" val="25796651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450573" y="0"/>
            <a:ext cx="10310191" cy="1431234"/>
          </a:xfrm>
        </p:spPr>
        <p:txBody>
          <a:bodyPr>
            <a:noAutofit/>
          </a:bodyPr>
          <a:lstStyle/>
          <a:p>
            <a:r>
              <a:rPr lang="en-US" sz="3000" b="1" i="1" u="sng" dirty="0">
                <a:solidFill>
                  <a:schemeClr val="tx1"/>
                </a:solidFill>
              </a:rPr>
              <a:t>LPG10: </a:t>
            </a:r>
            <a:r>
              <a:rPr lang="en-US" sz="3000" b="1" i="1" dirty="0">
                <a:solidFill>
                  <a:schemeClr val="tx1"/>
                </a:solidFill>
              </a:rPr>
              <a:t>There is legislation providing employment protection and prohibiting employment discrimination against pregnant and breastfeeding women.</a:t>
            </a:r>
            <a:endParaRPr lang="en-US" sz="3000" b="1" dirty="0">
              <a:solidFill>
                <a:schemeClr val="tx1"/>
              </a:solidFill>
            </a:endParaRP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304800" y="1630017"/>
            <a:ext cx="11555896" cy="4821344"/>
          </a:xfrm>
        </p:spPr>
        <p:txBody>
          <a:bodyPr>
            <a:normAutofit fontScale="70000" lnSpcReduction="20000"/>
          </a:bodyPr>
          <a:lstStyle/>
          <a:p>
            <a:pPr lvl="0"/>
            <a:r>
              <a:rPr lang="en-US" b="1" dirty="0"/>
              <a:t>No progress</a:t>
            </a:r>
            <a:r>
              <a:rPr lang="en-US" dirty="0"/>
              <a:t> has been made if there is no legislation providing employment protection and prohibiting employment discrimination against pregnant and breastfeeding women. </a:t>
            </a:r>
          </a:p>
          <a:p>
            <a:pPr lvl="0"/>
            <a:r>
              <a:rPr lang="en-US" b="1" dirty="0"/>
              <a:t>Minimal progress</a:t>
            </a:r>
            <a:r>
              <a:rPr lang="en-US" dirty="0"/>
              <a:t> has been made if there is legislation prohibiting employment discrimination against pregnant and breastfeeding women but does not include any employment protections (i.e. against termination, same position and payment upon return from maternity leave, no pregnancy test upon hiring). </a:t>
            </a:r>
          </a:p>
          <a:p>
            <a:pPr lvl="0"/>
            <a:r>
              <a:rPr lang="en-US" b="1" dirty="0"/>
              <a:t>Partial progress</a:t>
            </a:r>
            <a:r>
              <a:rPr lang="en-US" dirty="0"/>
              <a:t> has been made if there is legislation prohibiting employment discrimination against pregnant and breastfeeding women and it includes some but not all employment protections (i.e. against termination, same position and payment upon return from maternity leave, no pregnancy test upon hiring).  </a:t>
            </a:r>
          </a:p>
          <a:p>
            <a:pPr lvl="0"/>
            <a:r>
              <a:rPr lang="en-US" b="1" dirty="0"/>
              <a:t>Major progress</a:t>
            </a:r>
            <a:r>
              <a:rPr lang="en-US" dirty="0"/>
              <a:t> has been made if there is legislation prohibiting employment discrimination against pregnant and breastfeeding women which includes all employment protections (i.e. against termination, same position and payment upon return from maternity leave, no pregnancy test upon hiring).</a:t>
            </a:r>
          </a:p>
          <a:p>
            <a:pPr lvl="0">
              <a:buFont typeface="Arial" panose="020B0604020202020204" pitchFamily="34" charset="0"/>
              <a:buChar char="•"/>
            </a:pPr>
            <a:endParaRPr lang="en-US" dirty="0"/>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58</a:t>
            </a:fld>
            <a:endParaRPr lang="en-US" dirty="0"/>
          </a:p>
        </p:txBody>
      </p:sp>
    </p:spTree>
    <p:extLst>
      <p:ext uri="{BB962C8B-B14F-4D97-AF65-F5344CB8AC3E}">
        <p14:creationId xmlns:p14="http://schemas.microsoft.com/office/powerpoint/2010/main" val="11952535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4731B-AE40-44F8-AB20-CB010E333264}"/>
              </a:ext>
            </a:extLst>
          </p:cNvPr>
          <p:cNvSpPr>
            <a:spLocks noGrp="1"/>
          </p:cNvSpPr>
          <p:nvPr>
            <p:ph type="title"/>
          </p:nvPr>
        </p:nvSpPr>
        <p:spPr/>
        <p:txBody>
          <a:bodyPr>
            <a:normAutofit fontScale="90000"/>
          </a:bodyPr>
          <a:lstStyle/>
          <a:p>
            <a:r>
              <a:rPr lang="en-US" dirty="0"/>
              <a:t>LPG10: Methodology used for data collection</a:t>
            </a:r>
          </a:p>
        </p:txBody>
      </p:sp>
      <p:sp>
        <p:nvSpPr>
          <p:cNvPr id="3" name="Content Placeholder 2">
            <a:extLst>
              <a:ext uri="{FF2B5EF4-FFF2-40B4-BE49-F238E27FC236}">
                <a16:creationId xmlns:a16="http://schemas.microsoft.com/office/drawing/2014/main" id="{8673792B-7FC3-4F81-9654-724F36467CF9}"/>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E.g. if it was an interview (who they interviewed and asked), a media study (what media they looked for and what keywords they searched for), a document review (what documents they reviewed)</a:t>
            </a:r>
          </a:p>
        </p:txBody>
      </p:sp>
      <p:sp>
        <p:nvSpPr>
          <p:cNvPr id="4" name="Date Placeholder 3">
            <a:extLst>
              <a:ext uri="{FF2B5EF4-FFF2-40B4-BE49-F238E27FC236}">
                <a16:creationId xmlns:a16="http://schemas.microsoft.com/office/drawing/2014/main" id="{DB15C914-7A6B-4517-AEC0-35225CF90368}"/>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9E15C5E0-1D2B-4743-A3CB-F76CDED0EB7D}"/>
              </a:ext>
            </a:extLst>
          </p:cNvPr>
          <p:cNvSpPr>
            <a:spLocks noGrp="1"/>
          </p:cNvSpPr>
          <p:nvPr>
            <p:ph type="sldNum" sz="quarter" idx="12"/>
          </p:nvPr>
        </p:nvSpPr>
        <p:spPr/>
        <p:txBody>
          <a:bodyPr/>
          <a:lstStyle/>
          <a:p>
            <a:fld id="{D28A7405-1AA8-4841-9E07-C00D5D730EC2}" type="slidenum">
              <a:rPr lang="en-US" smtClean="0"/>
              <a:pPr/>
              <a:t>59</a:t>
            </a:fld>
            <a:endParaRPr lang="en-US" dirty="0"/>
          </a:p>
        </p:txBody>
      </p:sp>
    </p:spTree>
    <p:extLst>
      <p:ext uri="{BB962C8B-B14F-4D97-AF65-F5344CB8AC3E}">
        <p14:creationId xmlns:p14="http://schemas.microsoft.com/office/powerpoint/2010/main" val="3107205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LPG1: Findings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Summary of what was found from the data collected</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6</a:t>
            </a:fld>
            <a:endParaRPr lang="en-US" dirty="0"/>
          </a:p>
        </p:txBody>
      </p:sp>
    </p:spTree>
    <p:extLst>
      <p:ext uri="{BB962C8B-B14F-4D97-AF65-F5344CB8AC3E}">
        <p14:creationId xmlns:p14="http://schemas.microsoft.com/office/powerpoint/2010/main" val="36137455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LPG10: Findings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Summary of what was found from the data collected</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60</a:t>
            </a:fld>
            <a:endParaRPr lang="en-US" dirty="0"/>
          </a:p>
        </p:txBody>
      </p:sp>
    </p:spTree>
    <p:extLst>
      <p:ext uri="{BB962C8B-B14F-4D97-AF65-F5344CB8AC3E}">
        <p14:creationId xmlns:p14="http://schemas.microsoft.com/office/powerpoint/2010/main" val="32220137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903648-0607-4494-A389-E2B9CF053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751" y="106017"/>
            <a:ext cx="10632030" cy="6858000"/>
          </a:xfrm>
          <a:prstGeom prst="rect">
            <a:avLst/>
          </a:prstGeom>
        </p:spPr>
      </p:pic>
      <p:sp>
        <p:nvSpPr>
          <p:cNvPr id="4" name="Slide Number Placeholder 3"/>
          <p:cNvSpPr>
            <a:spLocks noGrp="1"/>
          </p:cNvSpPr>
          <p:nvPr>
            <p:ph type="sldNum" sz="quarter" idx="12"/>
          </p:nvPr>
        </p:nvSpPr>
        <p:spPr/>
        <p:txBody>
          <a:bodyPr/>
          <a:lstStyle/>
          <a:p>
            <a:fld id="{77F7B353-C914-4745-90EB-3A5F71BBADAB}" type="slidenum">
              <a:rPr lang="en-US" smtClean="0"/>
              <a:t>61</a:t>
            </a:fld>
            <a:endParaRPr lang="en-US"/>
          </a:p>
        </p:txBody>
      </p:sp>
      <p:sp>
        <p:nvSpPr>
          <p:cNvPr id="2" name="Rectangle 1">
            <a:extLst>
              <a:ext uri="{FF2B5EF4-FFF2-40B4-BE49-F238E27FC236}">
                <a16:creationId xmlns:a16="http://schemas.microsoft.com/office/drawing/2014/main" id="{4F1EAD49-0311-4663-8C5D-FB09F3C568FA}"/>
              </a:ext>
            </a:extLst>
          </p:cNvPr>
          <p:cNvSpPr/>
          <p:nvPr/>
        </p:nvSpPr>
        <p:spPr>
          <a:xfrm>
            <a:off x="260848" y="248478"/>
            <a:ext cx="6308918" cy="1524000"/>
          </a:xfrm>
          <a:prstGeom prst="rect">
            <a:avLst/>
          </a:prstGeom>
          <a:solidFill>
            <a:srgbClr val="44536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LPG10 Proposed Score: </a:t>
            </a:r>
            <a:r>
              <a:rPr lang="en-US" sz="3000" dirty="0">
                <a:solidFill>
                  <a:srgbClr val="FF0000"/>
                </a:solidFill>
              </a:rPr>
              <a:t>SCORE</a:t>
            </a:r>
            <a:r>
              <a:rPr lang="en-US" sz="3000" dirty="0"/>
              <a:t> </a:t>
            </a:r>
          </a:p>
        </p:txBody>
      </p:sp>
    </p:spTree>
    <p:extLst>
      <p:ext uri="{BB962C8B-B14F-4D97-AF65-F5344CB8AC3E}">
        <p14:creationId xmlns:p14="http://schemas.microsoft.com/office/powerpoint/2010/main" val="27379109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LPG10: Gaps and recommendations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838200" y="1825625"/>
            <a:ext cx="4833730" cy="3997659"/>
          </a:xfrm>
        </p:spPr>
        <p:txBody>
          <a:bodyPr/>
          <a:lstStyle/>
          <a:p>
            <a:pPr marL="0" indent="0">
              <a:buNone/>
            </a:pPr>
            <a:r>
              <a:rPr lang="en-US" b="1" u="sng" dirty="0"/>
              <a:t>Gaps</a:t>
            </a:r>
            <a:r>
              <a:rPr lang="en-US" dirty="0"/>
              <a:t> </a:t>
            </a:r>
          </a:p>
          <a:p>
            <a:pPr>
              <a:buFont typeface="Arial" panose="020B0604020202020204" pitchFamily="34" charset="0"/>
              <a:buChar char="•"/>
            </a:pPr>
            <a:r>
              <a:rPr lang="en-US" dirty="0">
                <a:solidFill>
                  <a:srgbClr val="FF0000"/>
                </a:solidFill>
              </a:rPr>
              <a:t>Gap 1</a:t>
            </a:r>
          </a:p>
          <a:p>
            <a:pPr>
              <a:buFont typeface="Arial" panose="020B0604020202020204" pitchFamily="34" charset="0"/>
              <a:buChar char="•"/>
            </a:pPr>
            <a:r>
              <a:rPr lang="en-US" dirty="0">
                <a:solidFill>
                  <a:srgbClr val="FF0000"/>
                </a:solidFill>
              </a:rPr>
              <a:t>Gap 2</a:t>
            </a:r>
          </a:p>
          <a:p>
            <a:pPr>
              <a:buFont typeface="Arial" panose="020B0604020202020204" pitchFamily="34" charset="0"/>
              <a:buChar char="•"/>
            </a:pPr>
            <a:r>
              <a:rPr lang="en-US" dirty="0">
                <a:solidFill>
                  <a:srgbClr val="FF0000"/>
                </a:solidFill>
              </a:rPr>
              <a:t>Etc.</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62</a:t>
            </a:fld>
            <a:endParaRPr lang="en-US" dirty="0"/>
          </a:p>
        </p:txBody>
      </p:sp>
      <p:sp>
        <p:nvSpPr>
          <p:cNvPr id="6" name="Content Placeholder 2">
            <a:extLst>
              <a:ext uri="{FF2B5EF4-FFF2-40B4-BE49-F238E27FC236}">
                <a16:creationId xmlns:a16="http://schemas.microsoft.com/office/drawing/2014/main" id="{B9A9C12A-1DA4-449D-A07B-2BA2C09BE67F}"/>
              </a:ext>
            </a:extLst>
          </p:cNvPr>
          <p:cNvSpPr txBox="1">
            <a:spLocks/>
          </p:cNvSpPr>
          <p:nvPr/>
        </p:nvSpPr>
        <p:spPr>
          <a:xfrm>
            <a:off x="6093961" y="1825624"/>
            <a:ext cx="4833730" cy="3997659"/>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000"/>
              </a:spcBef>
              <a:spcAft>
                <a:spcPts val="600"/>
              </a:spcAft>
              <a:buClr>
                <a:srgbClr val="B57BA8"/>
              </a:buClr>
              <a:buFont typeface=".LucidaGrandeUI" charset="0"/>
              <a:buChar char="▸"/>
              <a:defRPr sz="3400" b="0" i="0" kern="1200">
                <a:solidFill>
                  <a:schemeClr val="tx1"/>
                </a:solidFill>
                <a:latin typeface="+mn-lt"/>
                <a:ea typeface="Myriad Pro" charset="0"/>
                <a:cs typeface="Myriad Pro" charset="0"/>
              </a:defRPr>
            </a:lvl1pPr>
            <a:lvl2pPr marL="914400" indent="-274320" algn="l" defTabSz="914400" rtl="0" eaLnBrk="1" latinLnBrk="0" hangingPunct="1">
              <a:lnSpc>
                <a:spcPct val="90000"/>
              </a:lnSpc>
              <a:spcBef>
                <a:spcPts val="500"/>
              </a:spcBef>
              <a:spcAft>
                <a:spcPts val="600"/>
              </a:spcAft>
              <a:buClr>
                <a:srgbClr val="B57BA8"/>
              </a:buClr>
              <a:buSzPct val="100000"/>
              <a:buFont typeface=".AppleSystemUIFont" charset="-120"/>
              <a:buChar char="›"/>
              <a:defRPr sz="3400" b="0" i="0" kern="1200">
                <a:solidFill>
                  <a:schemeClr val="tx1"/>
                </a:solidFill>
                <a:latin typeface="+mn-lt"/>
                <a:ea typeface="Myriad Pro" charset="0"/>
                <a:cs typeface="Myriad Pro" charset="0"/>
              </a:defRPr>
            </a:lvl2pPr>
            <a:lvl3pPr marL="1371600" indent="-274320" algn="l" defTabSz="914400" rtl="0" eaLnBrk="1" latinLnBrk="0" hangingPunct="1">
              <a:lnSpc>
                <a:spcPct val="90000"/>
              </a:lnSpc>
              <a:spcBef>
                <a:spcPts val="500"/>
              </a:spcBef>
              <a:spcAft>
                <a:spcPts val="600"/>
              </a:spcAft>
              <a:buClr>
                <a:srgbClr val="B57BA8"/>
              </a:buClr>
              <a:buSzPct val="100000"/>
              <a:buFont typeface="LucidaGrande" charset="0"/>
              <a:buChar char="»"/>
              <a:defRPr sz="3400" b="0" i="0" kern="1200">
                <a:solidFill>
                  <a:schemeClr val="tx1"/>
                </a:solidFill>
                <a:latin typeface="+mn-lt"/>
                <a:ea typeface="Myriad Pro" charset="0"/>
                <a:cs typeface="Myriad Pro" charset="0"/>
              </a:defRPr>
            </a:lvl3pPr>
            <a:lvl4pPr marL="18288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4pPr>
            <a:lvl5pPr marL="22860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u="sng" dirty="0"/>
              <a:t>Recommendations </a:t>
            </a:r>
          </a:p>
          <a:p>
            <a:pPr>
              <a:buFont typeface="Arial" panose="020B0604020202020204" pitchFamily="34" charset="0"/>
              <a:buChar char="•"/>
            </a:pPr>
            <a:r>
              <a:rPr lang="en-US" dirty="0">
                <a:solidFill>
                  <a:srgbClr val="FF0000"/>
                </a:solidFill>
              </a:rPr>
              <a:t>Recommendation 1</a:t>
            </a:r>
          </a:p>
          <a:p>
            <a:pPr>
              <a:buFont typeface="Arial" panose="020B0604020202020204" pitchFamily="34" charset="0"/>
              <a:buChar char="•"/>
            </a:pPr>
            <a:r>
              <a:rPr lang="en-US" dirty="0">
                <a:solidFill>
                  <a:srgbClr val="FF0000"/>
                </a:solidFill>
              </a:rPr>
              <a:t>Recommendation 2</a:t>
            </a:r>
          </a:p>
          <a:p>
            <a:pPr>
              <a:buFont typeface="Arial" panose="020B0604020202020204" pitchFamily="34" charset="0"/>
              <a:buChar char="•"/>
            </a:pPr>
            <a:r>
              <a:rPr lang="en-US" dirty="0">
                <a:solidFill>
                  <a:srgbClr val="FF0000"/>
                </a:solidFill>
              </a:rPr>
              <a:t>Etc.</a:t>
            </a:r>
          </a:p>
        </p:txBody>
      </p:sp>
    </p:spTree>
    <p:extLst>
      <p:ext uri="{BB962C8B-B14F-4D97-AF65-F5344CB8AC3E}">
        <p14:creationId xmlns:p14="http://schemas.microsoft.com/office/powerpoint/2010/main" val="2937791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B1FB1C-20E9-4FF5-9268-B155814897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5376" y="0"/>
            <a:ext cx="10632030" cy="6858000"/>
          </a:xfrm>
          <a:prstGeom prst="rect">
            <a:avLst/>
          </a:prstGeom>
        </p:spPr>
      </p:pic>
      <p:sp>
        <p:nvSpPr>
          <p:cNvPr id="4" name="Slide Number Placeholder 3"/>
          <p:cNvSpPr>
            <a:spLocks noGrp="1"/>
          </p:cNvSpPr>
          <p:nvPr>
            <p:ph type="sldNum" sz="quarter" idx="12"/>
          </p:nvPr>
        </p:nvSpPr>
        <p:spPr/>
        <p:txBody>
          <a:bodyPr/>
          <a:lstStyle/>
          <a:p>
            <a:fld id="{77F7B353-C914-4745-90EB-3A5F71BBADAB}" type="slidenum">
              <a:rPr lang="en-US" smtClean="0"/>
              <a:t>7</a:t>
            </a:fld>
            <a:endParaRPr lang="en-US"/>
          </a:p>
        </p:txBody>
      </p:sp>
      <p:sp>
        <p:nvSpPr>
          <p:cNvPr id="2" name="Rectangle 1">
            <a:extLst>
              <a:ext uri="{FF2B5EF4-FFF2-40B4-BE49-F238E27FC236}">
                <a16:creationId xmlns:a16="http://schemas.microsoft.com/office/drawing/2014/main" id="{4F1EAD49-0311-4663-8C5D-FB09F3C568FA}"/>
              </a:ext>
            </a:extLst>
          </p:cNvPr>
          <p:cNvSpPr/>
          <p:nvPr/>
        </p:nvSpPr>
        <p:spPr>
          <a:xfrm>
            <a:off x="260848" y="248478"/>
            <a:ext cx="6308918" cy="1524000"/>
          </a:xfrm>
          <a:prstGeom prst="rect">
            <a:avLst/>
          </a:prstGeom>
          <a:solidFill>
            <a:srgbClr val="44536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LPG1 Proposed Score: </a:t>
            </a:r>
            <a:r>
              <a:rPr lang="en-US" sz="3000" dirty="0">
                <a:solidFill>
                  <a:srgbClr val="FF0000"/>
                </a:solidFill>
              </a:rPr>
              <a:t>SCORE</a:t>
            </a:r>
            <a:r>
              <a:rPr lang="en-US" sz="3000" dirty="0"/>
              <a:t> </a:t>
            </a:r>
          </a:p>
        </p:txBody>
      </p:sp>
    </p:spTree>
    <p:extLst>
      <p:ext uri="{BB962C8B-B14F-4D97-AF65-F5344CB8AC3E}">
        <p14:creationId xmlns:p14="http://schemas.microsoft.com/office/powerpoint/2010/main" val="801834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LPG1: Gaps and recommendations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838200" y="1825625"/>
            <a:ext cx="4833730" cy="3997659"/>
          </a:xfrm>
        </p:spPr>
        <p:txBody>
          <a:bodyPr/>
          <a:lstStyle/>
          <a:p>
            <a:pPr marL="0" indent="0">
              <a:buNone/>
            </a:pPr>
            <a:r>
              <a:rPr lang="en-US" b="1" u="sng" dirty="0"/>
              <a:t>Gaps</a:t>
            </a:r>
            <a:r>
              <a:rPr lang="en-US" dirty="0"/>
              <a:t> </a:t>
            </a:r>
          </a:p>
          <a:p>
            <a:pPr>
              <a:buFont typeface="Arial" panose="020B0604020202020204" pitchFamily="34" charset="0"/>
              <a:buChar char="•"/>
            </a:pPr>
            <a:r>
              <a:rPr lang="en-US" dirty="0">
                <a:solidFill>
                  <a:srgbClr val="FF0000"/>
                </a:solidFill>
              </a:rPr>
              <a:t>Gap 1</a:t>
            </a:r>
          </a:p>
          <a:p>
            <a:pPr>
              <a:buFont typeface="Arial" panose="020B0604020202020204" pitchFamily="34" charset="0"/>
              <a:buChar char="•"/>
            </a:pPr>
            <a:r>
              <a:rPr lang="en-US" dirty="0">
                <a:solidFill>
                  <a:srgbClr val="FF0000"/>
                </a:solidFill>
              </a:rPr>
              <a:t>Gap 2</a:t>
            </a:r>
          </a:p>
          <a:p>
            <a:pPr>
              <a:buFont typeface="Arial" panose="020B0604020202020204" pitchFamily="34" charset="0"/>
              <a:buChar char="•"/>
            </a:pPr>
            <a:r>
              <a:rPr lang="en-US" dirty="0">
                <a:solidFill>
                  <a:srgbClr val="FF0000"/>
                </a:solidFill>
              </a:rPr>
              <a:t>Etc.</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8</a:t>
            </a:fld>
            <a:endParaRPr lang="en-US" dirty="0"/>
          </a:p>
        </p:txBody>
      </p:sp>
      <p:sp>
        <p:nvSpPr>
          <p:cNvPr id="6" name="Content Placeholder 2">
            <a:extLst>
              <a:ext uri="{FF2B5EF4-FFF2-40B4-BE49-F238E27FC236}">
                <a16:creationId xmlns:a16="http://schemas.microsoft.com/office/drawing/2014/main" id="{B9A9C12A-1DA4-449D-A07B-2BA2C09BE67F}"/>
              </a:ext>
            </a:extLst>
          </p:cNvPr>
          <p:cNvSpPr txBox="1">
            <a:spLocks/>
          </p:cNvSpPr>
          <p:nvPr/>
        </p:nvSpPr>
        <p:spPr>
          <a:xfrm>
            <a:off x="6093961" y="1825624"/>
            <a:ext cx="4833730" cy="3997659"/>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000"/>
              </a:spcBef>
              <a:spcAft>
                <a:spcPts val="600"/>
              </a:spcAft>
              <a:buClr>
                <a:srgbClr val="B57BA8"/>
              </a:buClr>
              <a:buFont typeface=".LucidaGrandeUI" charset="0"/>
              <a:buChar char="▸"/>
              <a:defRPr sz="3400" b="0" i="0" kern="1200">
                <a:solidFill>
                  <a:schemeClr val="tx1"/>
                </a:solidFill>
                <a:latin typeface="+mn-lt"/>
                <a:ea typeface="Myriad Pro" charset="0"/>
                <a:cs typeface="Myriad Pro" charset="0"/>
              </a:defRPr>
            </a:lvl1pPr>
            <a:lvl2pPr marL="914400" indent="-274320" algn="l" defTabSz="914400" rtl="0" eaLnBrk="1" latinLnBrk="0" hangingPunct="1">
              <a:lnSpc>
                <a:spcPct val="90000"/>
              </a:lnSpc>
              <a:spcBef>
                <a:spcPts val="500"/>
              </a:spcBef>
              <a:spcAft>
                <a:spcPts val="600"/>
              </a:spcAft>
              <a:buClr>
                <a:srgbClr val="B57BA8"/>
              </a:buClr>
              <a:buSzPct val="100000"/>
              <a:buFont typeface=".AppleSystemUIFont" charset="-120"/>
              <a:buChar char="›"/>
              <a:defRPr sz="3400" b="0" i="0" kern="1200">
                <a:solidFill>
                  <a:schemeClr val="tx1"/>
                </a:solidFill>
                <a:latin typeface="+mn-lt"/>
                <a:ea typeface="Myriad Pro" charset="0"/>
                <a:cs typeface="Myriad Pro" charset="0"/>
              </a:defRPr>
            </a:lvl2pPr>
            <a:lvl3pPr marL="1371600" indent="-274320" algn="l" defTabSz="914400" rtl="0" eaLnBrk="1" latinLnBrk="0" hangingPunct="1">
              <a:lnSpc>
                <a:spcPct val="90000"/>
              </a:lnSpc>
              <a:spcBef>
                <a:spcPts val="500"/>
              </a:spcBef>
              <a:spcAft>
                <a:spcPts val="600"/>
              </a:spcAft>
              <a:buClr>
                <a:srgbClr val="B57BA8"/>
              </a:buClr>
              <a:buSzPct val="100000"/>
              <a:buFont typeface="LucidaGrande" charset="0"/>
              <a:buChar char="»"/>
              <a:defRPr sz="3400" b="0" i="0" kern="1200">
                <a:solidFill>
                  <a:schemeClr val="tx1"/>
                </a:solidFill>
                <a:latin typeface="+mn-lt"/>
                <a:ea typeface="Myriad Pro" charset="0"/>
                <a:cs typeface="Myriad Pro" charset="0"/>
              </a:defRPr>
            </a:lvl3pPr>
            <a:lvl4pPr marL="18288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4pPr>
            <a:lvl5pPr marL="22860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u="sng" dirty="0"/>
              <a:t>Recommendations </a:t>
            </a:r>
          </a:p>
          <a:p>
            <a:pPr>
              <a:buFont typeface="Arial" panose="020B0604020202020204" pitchFamily="34" charset="0"/>
              <a:buChar char="•"/>
            </a:pPr>
            <a:r>
              <a:rPr lang="en-US" dirty="0">
                <a:solidFill>
                  <a:srgbClr val="FF0000"/>
                </a:solidFill>
              </a:rPr>
              <a:t>Recommendation 1</a:t>
            </a:r>
          </a:p>
          <a:p>
            <a:pPr>
              <a:buFont typeface="Arial" panose="020B0604020202020204" pitchFamily="34" charset="0"/>
              <a:buChar char="•"/>
            </a:pPr>
            <a:r>
              <a:rPr lang="en-US" dirty="0">
                <a:solidFill>
                  <a:srgbClr val="FF0000"/>
                </a:solidFill>
              </a:rPr>
              <a:t>Recommendation 2</a:t>
            </a:r>
          </a:p>
          <a:p>
            <a:pPr>
              <a:buFont typeface="Arial" panose="020B0604020202020204" pitchFamily="34" charset="0"/>
              <a:buChar char="•"/>
            </a:pPr>
            <a:r>
              <a:rPr lang="en-US" dirty="0">
                <a:solidFill>
                  <a:srgbClr val="FF0000"/>
                </a:solidFill>
              </a:rPr>
              <a:t>Etc.</a:t>
            </a:r>
          </a:p>
        </p:txBody>
      </p:sp>
    </p:spTree>
    <p:extLst>
      <p:ext uri="{BB962C8B-B14F-4D97-AF65-F5344CB8AC3E}">
        <p14:creationId xmlns:p14="http://schemas.microsoft.com/office/powerpoint/2010/main" val="415508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450573" y="-70620"/>
            <a:ext cx="10310191" cy="1170550"/>
          </a:xfrm>
        </p:spPr>
        <p:txBody>
          <a:bodyPr>
            <a:normAutofit fontScale="90000"/>
          </a:bodyPr>
          <a:lstStyle/>
          <a:p>
            <a:r>
              <a:rPr lang="en-US" b="1" i="1" u="sng" dirty="0">
                <a:solidFill>
                  <a:schemeClr val="tx1"/>
                </a:solidFill>
              </a:rPr>
              <a:t>LPG2:</a:t>
            </a:r>
            <a:r>
              <a:rPr lang="en-US" b="1" i="1" dirty="0">
                <a:solidFill>
                  <a:schemeClr val="tx1"/>
                </a:solidFill>
              </a:rPr>
              <a:t>  There is a national breastfeeding plan of action.</a:t>
            </a:r>
            <a:endParaRPr lang="en-US" b="1" dirty="0">
              <a:solidFill>
                <a:schemeClr val="tx1"/>
              </a:solidFill>
            </a:endParaRP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838200" y="1507573"/>
            <a:ext cx="10548486" cy="3997659"/>
          </a:xfrm>
        </p:spPr>
        <p:txBody>
          <a:bodyPr>
            <a:normAutofit fontScale="92500"/>
          </a:bodyPr>
          <a:lstStyle/>
          <a:p>
            <a:pPr marL="0" indent="0">
              <a:buNone/>
            </a:pPr>
            <a:r>
              <a:rPr lang="en-US" dirty="0"/>
              <a:t>An action plan is a series of steps that need to be taken to implement the policy.  The action plan should include step-by-step actions including targets and timeframes.  The national breastfeeding plan of action should reflect the way a country will be implementing their national policy on breastfeeding. If a country doesn’t have a national breastfeeding policy, then it is probable that they would not have a national breastfeeding plan of action.  This benchmark assesses if a country has a national breastfeeding plan of action. </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9</a:t>
            </a:fld>
            <a:endParaRPr lang="en-US" dirty="0"/>
          </a:p>
        </p:txBody>
      </p:sp>
    </p:spTree>
    <p:extLst>
      <p:ext uri="{BB962C8B-B14F-4D97-AF65-F5344CB8AC3E}">
        <p14:creationId xmlns:p14="http://schemas.microsoft.com/office/powerpoint/2010/main" val="2209117780"/>
      </p:ext>
    </p:extLst>
  </p:cSld>
  <p:clrMapOvr>
    <a:masterClrMapping/>
  </p:clrMapOvr>
</p:sld>
</file>

<file path=ppt/theme/theme1.xml><?xml version="1.0" encoding="utf-8"?>
<a:theme xmlns:a="http://schemas.openxmlformats.org/drawingml/2006/main" name="Office Theme">
  <a:themeElements>
    <a:clrScheme name="Custom 5">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B47AA7"/>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534</TotalTime>
  <Words>3400</Words>
  <Application>Microsoft Office PowerPoint</Application>
  <PresentationFormat>Widescreen</PresentationFormat>
  <Paragraphs>324</Paragraphs>
  <Slides>62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62</vt:i4>
      </vt:variant>
    </vt:vector>
  </HeadingPairs>
  <TitlesOfParts>
    <vt:vector size="71" baseType="lpstr">
      <vt:lpstr>.AppleSystemUIFont</vt:lpstr>
      <vt:lpstr>.LucidaGrandeUI</vt:lpstr>
      <vt:lpstr>Arial</vt:lpstr>
      <vt:lpstr>Calibri</vt:lpstr>
      <vt:lpstr>Calibri Light</vt:lpstr>
      <vt:lpstr>LucidaGrande</vt:lpstr>
      <vt:lpstr>Myriad Pro</vt:lpstr>
      <vt:lpstr>Wingdings</vt:lpstr>
      <vt:lpstr>Office Theme</vt:lpstr>
      <vt:lpstr>PowerPoint Presentation</vt:lpstr>
      <vt:lpstr>PowerPoint Presentation</vt:lpstr>
      <vt:lpstr>LPG1: A national policy on breastfeeding has been officially adopted/approved by the government.</vt:lpstr>
      <vt:lpstr>PowerPoint Presentation</vt:lpstr>
      <vt:lpstr>LPG1: Methodology used for data collection</vt:lpstr>
      <vt:lpstr>LPG1: Findings</vt:lpstr>
      <vt:lpstr>PowerPoint Presentation</vt:lpstr>
      <vt:lpstr>LPG1: Gaps and recommendations</vt:lpstr>
      <vt:lpstr>LPG2:  There is a national breastfeeding plan of action.</vt:lpstr>
      <vt:lpstr>LPG2:  There is a national breastfeeding plan of action.</vt:lpstr>
      <vt:lpstr>LPG2: Methodology used for data collection</vt:lpstr>
      <vt:lpstr>LPG2: Findings</vt:lpstr>
      <vt:lpstr>PowerPoint Presentation</vt:lpstr>
      <vt:lpstr>LPG2: Gaps and recommendations</vt:lpstr>
      <vt:lpstr>LPG3:  The national BFHI/Ten Steps criteria has been adopted and incorporated within the healthcare system strategies/policies.</vt:lpstr>
      <vt:lpstr>LPG3:  The national BFHI/Ten Steps criteria has been adopted and incorporated within the healthcare system strategies/policies.</vt:lpstr>
      <vt:lpstr>LPG3: Methodology used for data collection</vt:lpstr>
      <vt:lpstr>LPG3: Findings</vt:lpstr>
      <vt:lpstr>PowerPoint Presentation</vt:lpstr>
      <vt:lpstr>LPG3: Gaps and recommendations</vt:lpstr>
      <vt:lpstr>LPG4:  The International Code of Marketing of Breast Milk Substitutes has been adopted into legislation.</vt:lpstr>
      <vt:lpstr>LPG4:  The International Code of Marketing of Breast Milk Substitutes has been adopted into legislation.</vt:lpstr>
      <vt:lpstr>LPG4: Methodology used for data collection</vt:lpstr>
      <vt:lpstr>LPG4: Findings</vt:lpstr>
      <vt:lpstr>PowerPoint Presentation</vt:lpstr>
      <vt:lpstr>LPG4: Gaps and recommendations</vt:lpstr>
      <vt:lpstr>LPG5: The National Code of Marketing of Breast Milk Substitutes has been enforced. </vt:lpstr>
      <vt:lpstr>LPG5: The National Code of Marketing of Breast Milk Substitutes has been enforced. </vt:lpstr>
      <vt:lpstr>LPG5: Methodology used for data collection</vt:lpstr>
      <vt:lpstr>LPG5: Findings</vt:lpstr>
      <vt:lpstr>PowerPoint Presentation</vt:lpstr>
      <vt:lpstr>LPG5: Gaps and recommendations</vt:lpstr>
      <vt:lpstr>LPG6:  The International Labour Organization Maternity Protection Convention has been ratified. </vt:lpstr>
      <vt:lpstr>LPG6:  The International Labour Organization Maternity Protection Convention has been ratified. </vt:lpstr>
      <vt:lpstr>LPG6: Methodology used for data collection</vt:lpstr>
      <vt:lpstr>LPG6: Findings</vt:lpstr>
      <vt:lpstr>PowerPoint Presentation</vt:lpstr>
      <vt:lpstr>LPG6: Gaps and recommendations</vt:lpstr>
      <vt:lpstr>LPG7:  There is paid maternity leave legislation for women.</vt:lpstr>
      <vt:lpstr>LPG7:  There is paid maternity leave legislation for women.</vt:lpstr>
      <vt:lpstr>LPG7: Methodology used for data collection</vt:lpstr>
      <vt:lpstr>LPG7: Findings</vt:lpstr>
      <vt:lpstr>PowerPoint Presentation</vt:lpstr>
      <vt:lpstr>LPG7: Gaps and recommendations</vt:lpstr>
      <vt:lpstr>LPG8: There is legislation that protects and supports breastfeeding/expressing breaks for lactating women at work. </vt:lpstr>
      <vt:lpstr>LPG8: There is legislation that protects and supports breastfeeding/expressing breaks for lactating women at work. </vt:lpstr>
      <vt:lpstr>LPG8: Methodology used for data collection</vt:lpstr>
      <vt:lpstr>LPG8: Findings</vt:lpstr>
      <vt:lpstr>PowerPoint Presentation</vt:lpstr>
      <vt:lpstr>LPG8: Gaps and recommendations</vt:lpstr>
      <vt:lpstr>LPG9: There is legislation supporting worksite accommodations for breastfeeding women.</vt:lpstr>
      <vt:lpstr>LPG9: There is legislation supporting worksite accommodations for breastfeeding women.</vt:lpstr>
      <vt:lpstr>LPG9: Methodology used for data collection</vt:lpstr>
      <vt:lpstr>LPG9: Findings</vt:lpstr>
      <vt:lpstr>PowerPoint Presentation</vt:lpstr>
      <vt:lpstr>LPG9: Gaps and recommendations</vt:lpstr>
      <vt:lpstr>LPG10: There is legislation providing employment protection and prohibiting employment discrimination against pregnant and breastfeeding women.</vt:lpstr>
      <vt:lpstr>LPG10: There is legislation providing employment protection and prohibiting employment discrimination against pregnant and breastfeeding women.</vt:lpstr>
      <vt:lpstr>LPG10: Methodology used for data collection</vt:lpstr>
      <vt:lpstr>LPG10: Findings</vt:lpstr>
      <vt:lpstr>PowerPoint Presentation</vt:lpstr>
      <vt:lpstr>LPG10: Gaps and recommendations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Harding, Kassandra</cp:lastModifiedBy>
  <cp:revision>65</cp:revision>
  <dcterms:created xsi:type="dcterms:W3CDTF">2016-10-26T16:35:43Z</dcterms:created>
  <dcterms:modified xsi:type="dcterms:W3CDTF">2018-03-13T17:35:51Z</dcterms:modified>
</cp:coreProperties>
</file>