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0" r:id="rId3"/>
    <p:sldId id="258" r:id="rId4"/>
    <p:sldId id="291" r:id="rId5"/>
    <p:sldId id="261" r:id="rId6"/>
    <p:sldId id="262" r:id="rId7"/>
    <p:sldId id="268" r:id="rId8"/>
    <p:sldId id="267" r:id="rId9"/>
    <p:sldId id="272" r:id="rId10"/>
    <p:sldId id="292" r:id="rId11"/>
    <p:sldId id="273" r:id="rId12"/>
    <p:sldId id="274" r:id="rId13"/>
    <p:sldId id="269" r:id="rId14"/>
    <p:sldId id="277" r:id="rId15"/>
    <p:sldId id="285" r:id="rId16"/>
    <p:sldId id="293" r:id="rId17"/>
    <p:sldId id="286" r:id="rId18"/>
    <p:sldId id="287" r:id="rId19"/>
    <p:sldId id="288" r:id="rId20"/>
    <p:sldId id="290" r:id="rId21"/>
    <p:sldId id="278" r:id="rId22"/>
    <p:sldId id="294" r:id="rId23"/>
    <p:sldId id="279" r:id="rId24"/>
    <p:sldId id="280" r:id="rId25"/>
    <p:sldId id="271"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B57BA8"/>
    <a:srgbClr val="445369"/>
    <a:srgbClr val="59A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4"/>
    <p:restoredTop sz="94755"/>
  </p:normalViewPr>
  <p:slideViewPr>
    <p:cSldViewPr snapToGrid="0" snapToObjects="1">
      <p:cViewPr varScale="1">
        <p:scale>
          <a:sx n="48" d="100"/>
          <a:sy n="48" d="100"/>
        </p:scale>
        <p:origin x="3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F5C73-F315-194A-A984-1B6672232242}"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F5E2-1892-7246-BC67-21CE6164C3CE}" type="slidenum">
              <a:rPr lang="en-US" smtClean="0"/>
              <a:t>‹#›</a:t>
            </a:fld>
            <a:endParaRPr lang="en-US"/>
          </a:p>
        </p:txBody>
      </p:sp>
    </p:spTree>
    <p:extLst>
      <p:ext uri="{BB962C8B-B14F-4D97-AF65-F5344CB8AC3E}">
        <p14:creationId xmlns:p14="http://schemas.microsoft.com/office/powerpoint/2010/main" val="18266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0"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42A74-D6F3-7346-A588-895E3F780848}"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521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F016E-6141-CF4C-AE2E-C04061E5E073}"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476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BB7A-7C91-8F42-A394-587A43D3ABA0}"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52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D08FC-4C3F-424F-BD8A-C804EE408811}"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67823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B353-C914-4745-90EB-3A5F71BBADAB}" type="slidenum">
              <a:rPr lang="en-US" smtClean="0"/>
              <a:t>‹#›</a:t>
            </a:fld>
            <a:endParaRPr lang="en-US"/>
          </a:p>
        </p:txBody>
      </p:sp>
    </p:spTree>
    <p:extLst>
      <p:ext uri="{BB962C8B-B14F-4D97-AF65-F5344CB8AC3E}">
        <p14:creationId xmlns:p14="http://schemas.microsoft.com/office/powerpoint/2010/main" val="16349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014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327601"/>
            <a:ext cx="12192000" cy="612648"/>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41415"/>
            <a:ext cx="9537834" cy="732154"/>
          </a:xfrm>
        </p:spPr>
        <p:txBody>
          <a:bodyPr/>
          <a:lstStyle>
            <a:lvl1pPr fontAlgn="t">
              <a:lnSpc>
                <a:spcPts val="4600"/>
              </a:lnSpc>
              <a:defRPr b="0" i="0">
                <a:solidFill>
                  <a:schemeClr val="bg1"/>
                </a:solidFill>
                <a:latin typeface="+mn-lt"/>
                <a:ea typeface="Myriad Pro" charset="0"/>
                <a:cs typeface="Myriad Pro" charset="0"/>
              </a:defRPr>
            </a:lvl1pPr>
          </a:lstStyle>
          <a:p>
            <a:r>
              <a:rPr lang="en-US" dirty="0"/>
              <a:t>Click to edit Master title style</a:t>
            </a:r>
          </a:p>
        </p:txBody>
      </p:sp>
      <p:sp>
        <p:nvSpPr>
          <p:cNvPr id="3" name="Content Placeholder 2"/>
          <p:cNvSpPr>
            <a:spLocks noGrp="1"/>
          </p:cNvSpPr>
          <p:nvPr>
            <p:ph idx="1"/>
          </p:nvPr>
        </p:nvSpPr>
        <p:spPr>
          <a:xfrm>
            <a:off x="838200" y="1825625"/>
            <a:ext cx="10548486" cy="3997659"/>
          </a:xfrm>
        </p:spPr>
        <p:txBody>
          <a:bodyPr>
            <a:normAutofit/>
          </a:bodyPr>
          <a:lstStyle>
            <a:lvl1pPr marL="274320" indent="-274320">
              <a:spcAft>
                <a:spcPts val="600"/>
              </a:spcAft>
              <a:buClr>
                <a:srgbClr val="B57BA8"/>
              </a:buClr>
              <a:buFont typeface=".LucidaGrandeUI" charset="0"/>
              <a:buChar char="▸"/>
              <a:defRPr sz="3400" b="0" i="0">
                <a:latin typeface="+mn-lt"/>
                <a:ea typeface="Myriad Pro" charset="0"/>
                <a:cs typeface="Myriad Pro" charset="0"/>
              </a:defRPr>
            </a:lvl1pPr>
            <a:lvl2pPr marL="914400" indent="-274320">
              <a:spcAft>
                <a:spcPts val="600"/>
              </a:spcAft>
              <a:buClr>
                <a:srgbClr val="B57BA8"/>
              </a:buClr>
              <a:buSzPct val="100000"/>
              <a:buFont typeface=".AppleSystemUIFont" charset="-120"/>
              <a:buChar char="›"/>
              <a:defRPr sz="3400" b="0" i="0">
                <a:latin typeface="+mn-lt"/>
                <a:ea typeface="Myriad Pro" charset="0"/>
                <a:cs typeface="Myriad Pro" charset="0"/>
              </a:defRPr>
            </a:lvl2pPr>
            <a:lvl3pPr marL="1371600" indent="-274320">
              <a:spcAft>
                <a:spcPts val="600"/>
              </a:spcAft>
              <a:buClr>
                <a:srgbClr val="B57BA8"/>
              </a:buClr>
              <a:buSzPct val="100000"/>
              <a:buFont typeface="LucidaGrande" charset="0"/>
              <a:buChar char="»"/>
              <a:defRPr sz="3400" b="0" i="0">
                <a:latin typeface="+mn-lt"/>
                <a:ea typeface="Myriad Pro" charset="0"/>
                <a:cs typeface="Myriad Pro" charset="0"/>
              </a:defRPr>
            </a:lvl3pPr>
            <a:lvl4pPr marL="1828800" indent="-457200">
              <a:spcAft>
                <a:spcPts val="600"/>
              </a:spcAft>
              <a:buClr>
                <a:srgbClr val="B57BA8"/>
              </a:buClr>
              <a:buFont typeface="Wingdings" charset="2"/>
              <a:buChar char="§"/>
              <a:defRPr sz="3400" b="0" i="0">
                <a:latin typeface="Myriad Pro" charset="0"/>
                <a:ea typeface="Myriad Pro" charset="0"/>
                <a:cs typeface="Myriad Pro" charset="0"/>
              </a:defRPr>
            </a:lvl4pPr>
            <a:lvl5pPr marL="2286000" indent="-457200">
              <a:spcAft>
                <a:spcPts val="600"/>
              </a:spcAft>
              <a:buClr>
                <a:srgbClr val="B57BA8"/>
              </a:buClr>
              <a:buFont typeface="Wingdings" charset="2"/>
              <a:buChar char="§"/>
              <a:defRPr sz="3400" b="0" i="0">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451362"/>
            <a:ext cx="1173480" cy="365125"/>
          </a:xfrm>
        </p:spPr>
        <p:txBody>
          <a:bodyPr/>
          <a:lstStyle>
            <a:lvl1pPr>
              <a:defRPr>
                <a:solidFill>
                  <a:schemeClr val="bg1"/>
                </a:solidFill>
              </a:defRPr>
            </a:lvl1pPr>
          </a:lstStyle>
          <a:p>
            <a:fld id="{6A6E83E2-7630-374D-84C5-993CA7051DEE}" type="datetime1">
              <a:rPr lang="en-US" smtClean="0"/>
              <a:t>3/13/2018</a:t>
            </a:fld>
            <a:endParaRPr lang="en-US" dirty="0"/>
          </a:p>
        </p:txBody>
      </p:sp>
      <p:sp>
        <p:nvSpPr>
          <p:cNvPr id="5" name="Footer Placeholder 4"/>
          <p:cNvSpPr>
            <a:spLocks noGrp="1"/>
          </p:cNvSpPr>
          <p:nvPr>
            <p:ph type="ftr" sz="quarter" idx="11"/>
          </p:nvPr>
        </p:nvSpPr>
        <p:spPr>
          <a:xfrm>
            <a:off x="2184935" y="6451362"/>
            <a:ext cx="8065969"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454354" y="6451361"/>
            <a:ext cx="946674" cy="365125"/>
          </a:xfrm>
        </p:spPr>
        <p:txBody>
          <a:bodyPr/>
          <a:lstStyle>
            <a:lvl1pPr>
              <a:defRPr>
                <a:solidFill>
                  <a:schemeClr val="bg1"/>
                </a:solidFill>
              </a:defRPr>
            </a:lvl1pPr>
          </a:lstStyle>
          <a:p>
            <a:fld id="{D28A7405-1AA8-4841-9E07-C00D5D730EC2}" type="slidenum">
              <a:rPr lang="en-US" smtClean="0"/>
              <a:pPr/>
              <a:t>‹#›</a:t>
            </a:fld>
            <a:endParaRPr lang="en-US" dirty="0"/>
          </a:p>
        </p:txBody>
      </p:sp>
      <p:sp>
        <p:nvSpPr>
          <p:cNvPr id="14" name="Rectangle 13"/>
          <p:cNvSpPr/>
          <p:nvPr userDrawn="1"/>
        </p:nvSpPr>
        <p:spPr>
          <a:xfrm>
            <a:off x="10597415" y="-5799"/>
            <a:ext cx="1594585" cy="10149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49" y="4381"/>
            <a:ext cx="1034517" cy="11285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806224" y="3468460"/>
            <a:ext cx="7241948" cy="639083"/>
          </a:xfrm>
          <a:ln>
            <a:noFill/>
          </a:ln>
        </p:spPr>
        <p:txBody>
          <a:bodyPr/>
          <a:lstStyle>
            <a:lvl1pPr marL="0" indent="0">
              <a:buNone/>
              <a:defRPr sz="44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1" name="Text Placeholder 9"/>
          <p:cNvSpPr>
            <a:spLocks noGrp="1"/>
          </p:cNvSpPr>
          <p:nvPr>
            <p:ph type="body" sz="quarter" idx="11" hasCustomPrompt="1"/>
          </p:nvPr>
        </p:nvSpPr>
        <p:spPr>
          <a:xfrm>
            <a:off x="806224" y="4259490"/>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13"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7" name="Rectangle 16"/>
          <p:cNvSpPr/>
          <p:nvPr userDrawn="1"/>
        </p:nvSpPr>
        <p:spPr>
          <a:xfrm>
            <a:off x="10597415" y="0"/>
            <a:ext cx="1594585" cy="3128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4" hasCustomPrompt="1"/>
          </p:nvPr>
        </p:nvSpPr>
        <p:spPr>
          <a:xfrm>
            <a:off x="813481" y="2055785"/>
            <a:ext cx="9694862" cy="639083"/>
          </a:xfrm>
          <a:ln>
            <a:noFill/>
          </a:ln>
        </p:spPr>
        <p:txBody>
          <a:bodyPr>
            <a:noAutofit/>
          </a:bodyPr>
          <a:lstStyle>
            <a:lvl1pPr marL="0" indent="0">
              <a:buNone/>
              <a:defRPr sz="5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Presentation</a:t>
            </a:r>
          </a:p>
        </p:txBody>
      </p:sp>
      <p:sp>
        <p:nvSpPr>
          <p:cNvPr id="15" name="Text Placeholder 9"/>
          <p:cNvSpPr>
            <a:spLocks noGrp="1"/>
          </p:cNvSpPr>
          <p:nvPr>
            <p:ph type="body" sz="quarter" idx="10" hasCustomPrompt="1"/>
          </p:nvPr>
        </p:nvSpPr>
        <p:spPr>
          <a:xfrm>
            <a:off x="806224" y="3401084"/>
            <a:ext cx="7241948" cy="639083"/>
          </a:xfrm>
          <a:ln>
            <a:noFill/>
          </a:ln>
        </p:spPr>
        <p:txBody>
          <a:bodyPr>
            <a:normAutofit/>
          </a:bodyPr>
          <a:lstStyle>
            <a:lvl1pPr marL="0" indent="0">
              <a:buNone/>
              <a:defRPr sz="36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9" name="Text Placeholder 9"/>
          <p:cNvSpPr>
            <a:spLocks noGrp="1"/>
          </p:cNvSpPr>
          <p:nvPr>
            <p:ph type="body" sz="quarter" idx="11" hasCustomPrompt="1"/>
          </p:nvPr>
        </p:nvSpPr>
        <p:spPr>
          <a:xfrm>
            <a:off x="806224" y="4192113"/>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21" name="Rectangle 20"/>
          <p:cNvSpPr/>
          <p:nvPr userDrawn="1"/>
        </p:nvSpPr>
        <p:spPr>
          <a:xfrm>
            <a:off x="10597415" y="-1"/>
            <a:ext cx="1594585" cy="31185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395C7-C47F-334C-8FAD-88297E5B49A9}"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048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30BE6-2C2A-1D4B-9D97-751D9210C3AB}"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827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BBB9-17FB-BC4D-B49F-DABC7D0BA581}" type="datetime1">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659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BA9B8-F36E-2C46-AAE1-222975ADC5D7}" type="datetime1">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780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4CCF4-BCFB-014C-BFB0-B24FFD57376D}" type="datetime1">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8735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6C275-9928-B441-B522-47D3E79C280F}" type="datetime1">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7405-1AA8-4841-9E07-C00D5D730EC2}" type="slidenum">
              <a:rPr lang="en-US" smtClean="0"/>
              <a:t>‹#›</a:t>
            </a:fld>
            <a:endParaRPr lang="en-US"/>
          </a:p>
        </p:txBody>
      </p:sp>
    </p:spTree>
    <p:extLst>
      <p:ext uri="{BB962C8B-B14F-4D97-AF65-F5344CB8AC3E}">
        <p14:creationId xmlns:p14="http://schemas.microsoft.com/office/powerpoint/2010/main" val="4403224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192BB-B618-41F3-92A5-984A1B59C593}"/>
              </a:ext>
            </a:extLst>
          </p:cNvPr>
          <p:cNvSpPr>
            <a:spLocks noGrp="1"/>
          </p:cNvSpPr>
          <p:nvPr>
            <p:ph idx="1"/>
          </p:nvPr>
        </p:nvSpPr>
        <p:spPr>
          <a:xfrm>
            <a:off x="120717" y="1497496"/>
            <a:ext cx="11766483" cy="4757530"/>
          </a:xfrm>
        </p:spPr>
        <p:txBody>
          <a:bodyPr>
            <a:normAutofit fontScale="85000" lnSpcReduction="20000"/>
          </a:bodyPr>
          <a:lstStyle/>
          <a:p>
            <a:pPr lvl="0">
              <a:buFont typeface="Arial" panose="020B0604020202020204" pitchFamily="34" charset="0"/>
              <a:buChar char="•"/>
            </a:pPr>
            <a:r>
              <a:rPr lang="en-US" b="1" dirty="0"/>
              <a:t>No progress</a:t>
            </a:r>
            <a:r>
              <a:rPr lang="en-US" dirty="0"/>
              <a:t> has been made for this benchmark if there are no high-level advocates or influential individuals who have taken on breastfeeding as a cause that they are promoting.  </a:t>
            </a:r>
          </a:p>
          <a:p>
            <a:pPr lvl="0">
              <a:buFont typeface="Arial" panose="020B0604020202020204" pitchFamily="34" charset="0"/>
              <a:buChar char="•"/>
            </a:pPr>
            <a:r>
              <a:rPr lang="en-US" b="1" dirty="0"/>
              <a:t>Minimal progress </a:t>
            </a:r>
            <a:r>
              <a:rPr lang="en-US" dirty="0"/>
              <a:t>has been made if there is only one high-level advocate or influential individual who has taken on breastfeeding as a cause that he/she is promoting.</a:t>
            </a:r>
          </a:p>
          <a:p>
            <a:pPr lvl="0">
              <a:buFont typeface="Arial" panose="020B0604020202020204" pitchFamily="34" charset="0"/>
              <a:buChar char="•"/>
            </a:pPr>
            <a:r>
              <a:rPr lang="en-US" b="1" dirty="0"/>
              <a:t>Partial progress</a:t>
            </a:r>
            <a:r>
              <a:rPr lang="en-US" dirty="0"/>
              <a:t> has been made if there are two high-level advocates or influential individuals who have taken on breastfeeding as a cause that they are promoting, then progress is partial.  </a:t>
            </a:r>
          </a:p>
          <a:p>
            <a:pPr lvl="0">
              <a:buFont typeface="Arial" panose="020B0604020202020204" pitchFamily="34" charset="0"/>
              <a:buChar char="•"/>
            </a:pPr>
            <a:r>
              <a:rPr lang="en-US" b="1" dirty="0"/>
              <a:t>Major progress</a:t>
            </a:r>
            <a:r>
              <a:rPr lang="en-US" dirty="0"/>
              <a:t> indicates that there are three or more high-level advocates or influential individuals who have taken on breastfeeding as a cause that they are promoting.</a:t>
            </a:r>
          </a:p>
        </p:txBody>
      </p:sp>
      <p:sp>
        <p:nvSpPr>
          <p:cNvPr id="4" name="Date Placeholder 3">
            <a:extLst>
              <a:ext uri="{FF2B5EF4-FFF2-40B4-BE49-F238E27FC236}">
                <a16:creationId xmlns:a16="http://schemas.microsoft.com/office/drawing/2014/main" id="{59362D69-3EC9-49AA-8AD8-EBCB38E9788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7EA189B8-A6A2-471C-AC96-F0CE3DC344FF}"/>
              </a:ext>
            </a:extLst>
          </p:cNvPr>
          <p:cNvSpPr>
            <a:spLocks noGrp="1"/>
          </p:cNvSpPr>
          <p:nvPr>
            <p:ph type="sldNum" sz="quarter" idx="12"/>
          </p:nvPr>
        </p:nvSpPr>
        <p:spPr/>
        <p:txBody>
          <a:bodyPr/>
          <a:lstStyle/>
          <a:p>
            <a:fld id="{D28A7405-1AA8-4841-9E07-C00D5D730EC2}" type="slidenum">
              <a:rPr lang="en-US" smtClean="0"/>
              <a:pPr/>
              <a:t>10</a:t>
            </a:fld>
            <a:endParaRPr lang="en-US" dirty="0"/>
          </a:p>
        </p:txBody>
      </p:sp>
      <p:sp>
        <p:nvSpPr>
          <p:cNvPr id="6" name="Title 1">
            <a:extLst>
              <a:ext uri="{FF2B5EF4-FFF2-40B4-BE49-F238E27FC236}">
                <a16:creationId xmlns:a16="http://schemas.microsoft.com/office/drawing/2014/main" id="{A032F8CB-E2E0-466E-BFDB-2631EDCCCD12}"/>
              </a:ext>
            </a:extLst>
          </p:cNvPr>
          <p:cNvSpPr txBox="1">
            <a:spLocks/>
          </p:cNvSpPr>
          <p:nvPr/>
        </p:nvSpPr>
        <p:spPr>
          <a:xfrm>
            <a:off x="120717" y="-1"/>
            <a:ext cx="10972800" cy="993913"/>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n-lt"/>
                <a:ea typeface="Myriad Pro" charset="0"/>
                <a:cs typeface="Myriad Pro" charset="0"/>
              </a:defRPr>
            </a:lvl1pPr>
          </a:lstStyle>
          <a:p>
            <a:r>
              <a:rPr lang="en-US" sz="3000" b="1" dirty="0">
                <a:solidFill>
                  <a:schemeClr val="tx1"/>
                </a:solidFill>
              </a:rPr>
              <a:t>AG2: </a:t>
            </a:r>
            <a:r>
              <a:rPr lang="en-US" sz="3000" b="1" i="1" dirty="0">
                <a:solidFill>
                  <a:schemeClr val="tx1"/>
                </a:solidFill>
              </a:rPr>
              <a:t>There are high-level advocates or influential individuals who have taken on breastfeeding as a cause that they are promoting</a:t>
            </a:r>
            <a:endParaRPr lang="en-US" sz="3000" b="1" dirty="0">
              <a:solidFill>
                <a:schemeClr val="tx1"/>
              </a:solidFill>
            </a:endParaRPr>
          </a:p>
        </p:txBody>
      </p:sp>
    </p:spTree>
    <p:extLst>
      <p:ext uri="{BB962C8B-B14F-4D97-AF65-F5344CB8AC3E}">
        <p14:creationId xmlns:p14="http://schemas.microsoft.com/office/powerpoint/2010/main" val="316476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AG2: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11</a:t>
            </a:fld>
            <a:endParaRPr lang="en-US" dirty="0"/>
          </a:p>
        </p:txBody>
      </p:sp>
    </p:spTree>
    <p:extLst>
      <p:ext uri="{BB962C8B-B14F-4D97-AF65-F5344CB8AC3E}">
        <p14:creationId xmlns:p14="http://schemas.microsoft.com/office/powerpoint/2010/main" val="408565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AG2: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12</a:t>
            </a:fld>
            <a:endParaRPr lang="en-US" dirty="0"/>
          </a:p>
        </p:txBody>
      </p:sp>
    </p:spTree>
    <p:extLst>
      <p:ext uri="{BB962C8B-B14F-4D97-AF65-F5344CB8AC3E}">
        <p14:creationId xmlns:p14="http://schemas.microsoft.com/office/powerpoint/2010/main" val="288487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014" y="0"/>
            <a:ext cx="10632030" cy="6858000"/>
          </a:xfrm>
          <a:prstGeom prst="rect">
            <a:avLst/>
          </a:prstGeom>
        </p:spPr>
      </p:pic>
      <p:sp>
        <p:nvSpPr>
          <p:cNvPr id="3" name="TextBox 2"/>
          <p:cNvSpPr txBox="1"/>
          <p:nvPr/>
        </p:nvSpPr>
        <p:spPr>
          <a:xfrm>
            <a:off x="0" y="4754879"/>
            <a:ext cx="8642555" cy="1908215"/>
          </a:xfrm>
          <a:prstGeom prst="rect">
            <a:avLst/>
          </a:prstGeom>
          <a:noFill/>
        </p:spPr>
        <p:txBody>
          <a:bodyPr wrap="square" rtlCol="0">
            <a:spAutoFit/>
          </a:bodyPr>
          <a:lstStyle/>
          <a:p>
            <a:pPr>
              <a:lnSpc>
                <a:spcPct val="110000"/>
              </a:lnSpc>
            </a:pPr>
            <a:r>
              <a:rPr lang="en-US" sz="2000" b="1" dirty="0">
                <a:solidFill>
                  <a:srgbClr val="B57BA8"/>
                </a:solidFill>
                <a:latin typeface="Myriad Pro" panose="020B0503030403020204"/>
                <a:cs typeface="Georgia"/>
              </a:rPr>
              <a:t>High level advocates or “Champions”:</a:t>
            </a:r>
            <a:endParaRPr lang="en-US" sz="2000" dirty="0">
              <a:solidFill>
                <a:srgbClr val="B57BA8"/>
              </a:solidFill>
              <a:latin typeface="Myriad Pro" panose="020B0503030403020204"/>
              <a:cs typeface="Georgia"/>
            </a:endParaRPr>
          </a:p>
          <a:p>
            <a:pPr marL="225425" lvl="1" indent="-225425">
              <a:lnSpc>
                <a:spcPct val="120000"/>
              </a:lnSpc>
              <a:spcBef>
                <a:spcPts val="0"/>
              </a:spcBef>
              <a:spcAft>
                <a:spcPts val="0"/>
              </a:spcAft>
              <a:buClr>
                <a:srgbClr val="B57BA8"/>
              </a:buClr>
              <a:buFont typeface="Wingdings" panose="05000000000000000000" pitchFamily="2" charset="2"/>
              <a:buChar char="§"/>
            </a:pPr>
            <a:r>
              <a:rPr lang="en-US" sz="2000" dirty="0">
                <a:solidFill>
                  <a:srgbClr val="B57BA8"/>
                </a:solidFill>
                <a:latin typeface="Myriad Pro" panose="020B0503030403020204"/>
                <a:cs typeface="Georgia"/>
              </a:rPr>
              <a:t>Non governmental</a:t>
            </a:r>
          </a:p>
          <a:p>
            <a:pPr marL="225425" lvl="1" indent="-225425">
              <a:lnSpc>
                <a:spcPct val="120000"/>
              </a:lnSpc>
              <a:spcBef>
                <a:spcPts val="0"/>
              </a:spcBef>
              <a:spcAft>
                <a:spcPts val="0"/>
              </a:spcAft>
              <a:buClr>
                <a:srgbClr val="B57BA8"/>
              </a:buClr>
              <a:buFont typeface="Wingdings" panose="05000000000000000000" pitchFamily="2" charset="2"/>
              <a:buChar char="§"/>
            </a:pPr>
            <a:r>
              <a:rPr lang="en-US" sz="2000" dirty="0">
                <a:solidFill>
                  <a:srgbClr val="B57BA8"/>
                </a:solidFill>
                <a:latin typeface="Myriad Pro" panose="020B0503030403020204"/>
                <a:cs typeface="Georgia"/>
              </a:rPr>
              <a:t>Influential &amp; highly visible</a:t>
            </a:r>
          </a:p>
          <a:p>
            <a:pPr marL="225425" lvl="1" indent="-225425">
              <a:lnSpc>
                <a:spcPct val="120000"/>
              </a:lnSpc>
              <a:spcBef>
                <a:spcPts val="0"/>
              </a:spcBef>
              <a:spcAft>
                <a:spcPts val="0"/>
              </a:spcAft>
              <a:buClr>
                <a:srgbClr val="B57BA8"/>
              </a:buClr>
              <a:buFont typeface="Wingdings" panose="05000000000000000000" pitchFamily="2" charset="2"/>
              <a:buChar char="§"/>
            </a:pPr>
            <a:r>
              <a:rPr lang="en-US" sz="2000" dirty="0">
                <a:solidFill>
                  <a:srgbClr val="B57BA8"/>
                </a:solidFill>
                <a:latin typeface="Myriad Pro" panose="020B0503030403020204"/>
                <a:cs typeface="Georgia"/>
              </a:rPr>
              <a:t>Often seen promoting causes</a:t>
            </a:r>
          </a:p>
          <a:p>
            <a:pPr marL="225425" lvl="1" indent="-225425">
              <a:lnSpc>
                <a:spcPct val="120000"/>
              </a:lnSpc>
              <a:spcBef>
                <a:spcPts val="0"/>
              </a:spcBef>
              <a:spcAft>
                <a:spcPts val="0"/>
              </a:spcAft>
              <a:buClr>
                <a:srgbClr val="B57BA8"/>
              </a:buClr>
              <a:buFont typeface="Wingdings" panose="05000000000000000000" pitchFamily="2" charset="2"/>
              <a:buChar char="§"/>
            </a:pPr>
            <a:r>
              <a:rPr lang="en-US" sz="2000" dirty="0">
                <a:solidFill>
                  <a:srgbClr val="B57BA8"/>
                </a:solidFill>
                <a:latin typeface="Myriad Pro" panose="020B0503030403020204"/>
                <a:cs typeface="Georgia"/>
              </a:rPr>
              <a:t>Recognized/respected people with valued opinions</a:t>
            </a:r>
          </a:p>
        </p:txBody>
      </p:sp>
      <p:sp>
        <p:nvSpPr>
          <p:cNvPr id="4" name="Slide Number Placeholder 3"/>
          <p:cNvSpPr>
            <a:spLocks noGrp="1"/>
          </p:cNvSpPr>
          <p:nvPr>
            <p:ph type="sldNum" sz="quarter" idx="12"/>
          </p:nvPr>
        </p:nvSpPr>
        <p:spPr/>
        <p:txBody>
          <a:bodyPr/>
          <a:lstStyle/>
          <a:p>
            <a:fld id="{D28A7405-1AA8-4841-9E07-C00D5D730EC2}" type="slidenum">
              <a:rPr lang="en-US" smtClean="0"/>
              <a:t>13</a:t>
            </a:fld>
            <a:endParaRPr lang="en-US"/>
          </a:p>
        </p:txBody>
      </p:sp>
      <p:sp>
        <p:nvSpPr>
          <p:cNvPr id="6" name="Rectangle 5">
            <a:extLst>
              <a:ext uri="{FF2B5EF4-FFF2-40B4-BE49-F238E27FC236}">
                <a16:creationId xmlns:a16="http://schemas.microsoft.com/office/drawing/2014/main" id="{B23356BB-6D67-447E-913D-5FB9237344BF}"/>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AG2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20725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AG2: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9003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278296" y="141415"/>
            <a:ext cx="10097738" cy="732154"/>
          </a:xfrm>
        </p:spPr>
        <p:txBody>
          <a:bodyPr>
            <a:normAutofit fontScale="90000"/>
          </a:bodyPr>
          <a:lstStyle/>
          <a:p>
            <a:r>
              <a:rPr lang="en-US" b="1" dirty="0">
                <a:solidFill>
                  <a:schemeClr val="tx1"/>
                </a:solidFill>
              </a:rPr>
              <a:t>AG3: </a:t>
            </a:r>
            <a:r>
              <a:rPr lang="en-US" b="1" i="1" dirty="0">
                <a:solidFill>
                  <a:schemeClr val="tx1"/>
                </a:solidFill>
              </a:rPr>
              <a:t>There is a national advocacy strategy based on sound formative research.</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338470"/>
            <a:ext cx="10548486" cy="4916555"/>
          </a:xfrm>
        </p:spPr>
        <p:txBody>
          <a:bodyPr>
            <a:normAutofit fontScale="92500" lnSpcReduction="10000"/>
          </a:bodyPr>
          <a:lstStyle/>
          <a:p>
            <a:pPr marL="0" indent="0">
              <a:buNone/>
            </a:pPr>
            <a:r>
              <a:rPr lang="en-US" dirty="0"/>
              <a:t>This benchmark evaluates the presence and content of a national advocacy strategy. A national advocacy strategy is a governmental or non-governmental document or initiative that aims to organize and/or systematize breastfeeding advocacy actions within the country.  If a national advocacy strategy exists then it must be based on sound formative research.  Formative research helps to systematically understand characteristics, needs, preferences, etc. of different communities to then effectively build strategies and interventions.  Sound formative research is grounded in theory and the country’s context.  A national advocacy strategy should be based on the country-level characteristics and needs.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15</a:t>
            </a:fld>
            <a:endParaRPr lang="en-US" dirty="0"/>
          </a:p>
        </p:txBody>
      </p:sp>
    </p:spTree>
    <p:extLst>
      <p:ext uri="{BB962C8B-B14F-4D97-AF65-F5344CB8AC3E}">
        <p14:creationId xmlns:p14="http://schemas.microsoft.com/office/powerpoint/2010/main" val="2770264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CEFB-DE6D-44C2-8330-863D7ED97AE3}"/>
              </a:ext>
            </a:extLst>
          </p:cNvPr>
          <p:cNvSpPr>
            <a:spLocks noGrp="1"/>
          </p:cNvSpPr>
          <p:nvPr>
            <p:ph type="title"/>
          </p:nvPr>
        </p:nvSpPr>
        <p:spPr/>
        <p:txBody>
          <a:bodyPr>
            <a:normAutofit fontScale="90000"/>
          </a:bodyPr>
          <a:lstStyle/>
          <a:p>
            <a:r>
              <a:rPr lang="en-US" b="1" dirty="0">
                <a:solidFill>
                  <a:schemeClr val="tx1"/>
                </a:solidFill>
              </a:rPr>
              <a:t>AG3: </a:t>
            </a:r>
            <a:r>
              <a:rPr lang="en-US" b="1" i="1" dirty="0">
                <a:solidFill>
                  <a:schemeClr val="tx1"/>
                </a:solidFill>
              </a:rPr>
              <a:t>There is a national advocacy strategy based on sound formative research.</a:t>
            </a:r>
            <a:endParaRPr lang="en-US" dirty="0"/>
          </a:p>
        </p:txBody>
      </p:sp>
      <p:sp>
        <p:nvSpPr>
          <p:cNvPr id="3" name="Content Placeholder 2">
            <a:extLst>
              <a:ext uri="{FF2B5EF4-FFF2-40B4-BE49-F238E27FC236}">
                <a16:creationId xmlns:a16="http://schemas.microsoft.com/office/drawing/2014/main" id="{36ACFCE1-9E4C-409A-87CB-2044785E199A}"/>
              </a:ext>
            </a:extLst>
          </p:cNvPr>
          <p:cNvSpPr>
            <a:spLocks noGrp="1"/>
          </p:cNvSpPr>
          <p:nvPr>
            <p:ph idx="1"/>
          </p:nvPr>
        </p:nvSpPr>
        <p:spPr>
          <a:xfrm>
            <a:off x="838199" y="1166191"/>
            <a:ext cx="10810461" cy="4969566"/>
          </a:xfrm>
        </p:spPr>
        <p:txBody>
          <a:bodyPr>
            <a:normAutofit fontScale="92500"/>
          </a:bodyPr>
          <a:lstStyle/>
          <a:p>
            <a:pPr lvl="0">
              <a:buFont typeface="Arial" panose="020B0604020202020204" pitchFamily="34" charset="0"/>
              <a:buChar char="•"/>
            </a:pPr>
            <a:r>
              <a:rPr lang="en-US" b="1" dirty="0"/>
              <a:t>No progress</a:t>
            </a:r>
            <a:r>
              <a:rPr lang="en-US" dirty="0"/>
              <a:t> has been made if there is no national advocacy strategy.  </a:t>
            </a:r>
          </a:p>
          <a:p>
            <a:pPr lvl="0">
              <a:buFont typeface="Arial" panose="020B0604020202020204" pitchFamily="34" charset="0"/>
              <a:buChar char="•"/>
            </a:pPr>
            <a:r>
              <a:rPr lang="en-US" b="1" dirty="0"/>
              <a:t>Minimal progress</a:t>
            </a:r>
            <a:r>
              <a:rPr lang="en-US" dirty="0"/>
              <a:t> has been made if there is a national advocacy strategy but it is not based on sound formative research.  </a:t>
            </a:r>
          </a:p>
          <a:p>
            <a:pPr lvl="0">
              <a:buFont typeface="Arial" panose="020B0604020202020204" pitchFamily="34" charset="0"/>
              <a:buChar char="•"/>
            </a:pPr>
            <a:r>
              <a:rPr lang="en-US" b="1" dirty="0"/>
              <a:t>Partial progress</a:t>
            </a:r>
            <a:r>
              <a:rPr lang="en-US" dirty="0"/>
              <a:t> has been made if there is a national advocacy strategy that is based on sound formative research but it is not effective (i.e. operational).  </a:t>
            </a:r>
          </a:p>
          <a:p>
            <a:pPr lvl="0">
              <a:buFont typeface="Arial" panose="020B0604020202020204" pitchFamily="34" charset="0"/>
              <a:buChar char="•"/>
            </a:pPr>
            <a:r>
              <a:rPr lang="en-US" b="1" dirty="0"/>
              <a:t>Major progress </a:t>
            </a:r>
            <a:r>
              <a:rPr lang="en-US" dirty="0"/>
              <a:t>has been made if there is a national advocacy strategy that is based on sound formative research and it is effective (i.e. operational).  </a:t>
            </a:r>
          </a:p>
        </p:txBody>
      </p:sp>
      <p:sp>
        <p:nvSpPr>
          <p:cNvPr id="4" name="Date Placeholder 3">
            <a:extLst>
              <a:ext uri="{FF2B5EF4-FFF2-40B4-BE49-F238E27FC236}">
                <a16:creationId xmlns:a16="http://schemas.microsoft.com/office/drawing/2014/main" id="{9589081E-5515-4559-B6D1-E8328F2A1B8F}"/>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6CD988D-6F1A-4FD3-A320-1EAA524D57F0}"/>
              </a:ext>
            </a:extLst>
          </p:cNvPr>
          <p:cNvSpPr>
            <a:spLocks noGrp="1"/>
          </p:cNvSpPr>
          <p:nvPr>
            <p:ph type="sldNum" sz="quarter" idx="12"/>
          </p:nvPr>
        </p:nvSpPr>
        <p:spPr/>
        <p:txBody>
          <a:bodyPr/>
          <a:lstStyle/>
          <a:p>
            <a:fld id="{D28A7405-1AA8-4841-9E07-C00D5D730EC2}" type="slidenum">
              <a:rPr lang="en-US" smtClean="0"/>
              <a:pPr/>
              <a:t>16</a:t>
            </a:fld>
            <a:endParaRPr lang="en-US" dirty="0"/>
          </a:p>
        </p:txBody>
      </p:sp>
    </p:spTree>
    <p:extLst>
      <p:ext uri="{BB962C8B-B14F-4D97-AF65-F5344CB8AC3E}">
        <p14:creationId xmlns:p14="http://schemas.microsoft.com/office/powerpoint/2010/main" val="51756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AG3: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17</a:t>
            </a:fld>
            <a:endParaRPr lang="en-US" dirty="0"/>
          </a:p>
        </p:txBody>
      </p:sp>
    </p:spTree>
    <p:extLst>
      <p:ext uri="{BB962C8B-B14F-4D97-AF65-F5344CB8AC3E}">
        <p14:creationId xmlns:p14="http://schemas.microsoft.com/office/powerpoint/2010/main" val="50513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AG3: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18</a:t>
            </a:fld>
            <a:endParaRPr lang="en-US" dirty="0"/>
          </a:p>
        </p:txBody>
      </p:sp>
    </p:spTree>
    <p:extLst>
      <p:ext uri="{BB962C8B-B14F-4D97-AF65-F5344CB8AC3E}">
        <p14:creationId xmlns:p14="http://schemas.microsoft.com/office/powerpoint/2010/main" val="38723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85" y="0"/>
            <a:ext cx="10632030" cy="6858000"/>
          </a:xfrm>
          <a:prstGeom prst="rect">
            <a:avLst/>
          </a:prstGeom>
        </p:spPr>
      </p:pic>
      <p:sp>
        <p:nvSpPr>
          <p:cNvPr id="3" name="Slide Number Placeholder 2"/>
          <p:cNvSpPr>
            <a:spLocks noGrp="1"/>
          </p:cNvSpPr>
          <p:nvPr>
            <p:ph type="sldNum" sz="quarter" idx="12"/>
          </p:nvPr>
        </p:nvSpPr>
        <p:spPr/>
        <p:txBody>
          <a:bodyPr/>
          <a:lstStyle/>
          <a:p>
            <a:fld id="{D28A7405-1AA8-4841-9E07-C00D5D730EC2}" type="slidenum">
              <a:rPr lang="en-US" smtClean="0"/>
              <a:t>19</a:t>
            </a:fld>
            <a:endParaRPr lang="en-US"/>
          </a:p>
        </p:txBody>
      </p:sp>
      <p:sp>
        <p:nvSpPr>
          <p:cNvPr id="4" name="Rectangle 3">
            <a:extLst>
              <a:ext uri="{FF2B5EF4-FFF2-40B4-BE49-F238E27FC236}">
                <a16:creationId xmlns:a16="http://schemas.microsoft.com/office/drawing/2014/main" id="{DF65A8F2-65D7-4E95-A825-30CDAD87BA12}"/>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AG3 Proposed Score: </a:t>
            </a:r>
            <a:r>
              <a:rPr lang="en-US" sz="3000" dirty="0">
                <a:solidFill>
                  <a:srgbClr val="FF0000"/>
                </a:solidFill>
              </a:rPr>
              <a:t>SCORE</a:t>
            </a:r>
          </a:p>
        </p:txBody>
      </p:sp>
    </p:spTree>
    <p:extLst>
      <p:ext uri="{BB962C8B-B14F-4D97-AF65-F5344CB8AC3E}">
        <p14:creationId xmlns:p14="http://schemas.microsoft.com/office/powerpoint/2010/main" val="134138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D78CE-4358-43B0-A716-5533345A5408}"/>
              </a:ext>
            </a:extLst>
          </p:cNvPr>
          <p:cNvSpPr>
            <a:spLocks noGrp="1"/>
          </p:cNvSpPr>
          <p:nvPr>
            <p:ph type="body" sz="quarter" idx="14"/>
          </p:nvPr>
        </p:nvSpPr>
        <p:spPr>
          <a:xfrm>
            <a:off x="813481" y="1007165"/>
            <a:ext cx="9694862" cy="1687703"/>
          </a:xfrm>
        </p:spPr>
        <p:txBody>
          <a:bodyPr/>
          <a:lstStyle/>
          <a:p>
            <a:r>
              <a:rPr lang="en-US" dirty="0"/>
              <a:t>Advocacy Gear  </a:t>
            </a:r>
          </a:p>
          <a:p>
            <a:r>
              <a:rPr lang="en-US" dirty="0"/>
              <a:t>Meeting 2 presentation</a:t>
            </a:r>
          </a:p>
        </p:txBody>
      </p:sp>
      <p:sp>
        <p:nvSpPr>
          <p:cNvPr id="3" name="Text Placeholder 2">
            <a:extLst>
              <a:ext uri="{FF2B5EF4-FFF2-40B4-BE49-F238E27FC236}">
                <a16:creationId xmlns:a16="http://schemas.microsoft.com/office/drawing/2014/main" id="{DFB8F648-92D2-41F9-A5B8-4D65E18847C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5D3706-0C71-44D7-B2D3-0436CE5616C8}"/>
              </a:ext>
            </a:extLst>
          </p:cNvPr>
          <p:cNvSpPr>
            <a:spLocks noGrp="1"/>
          </p:cNvSpPr>
          <p:nvPr>
            <p:ph type="body" sz="quarter" idx="13"/>
          </p:nvPr>
        </p:nvSpPr>
        <p:spPr/>
        <p:txBody>
          <a:bodyPr/>
          <a:lstStyle/>
          <a:p>
            <a:r>
              <a:rPr lang="en-US" dirty="0"/>
              <a:t>March 2018</a:t>
            </a:r>
          </a:p>
        </p:txBody>
      </p:sp>
      <p:sp>
        <p:nvSpPr>
          <p:cNvPr id="5" name="Text Placeholder 4">
            <a:extLst>
              <a:ext uri="{FF2B5EF4-FFF2-40B4-BE49-F238E27FC236}">
                <a16:creationId xmlns:a16="http://schemas.microsoft.com/office/drawing/2014/main" id="{74A81D26-C994-4342-8CBB-DE0F0D1E2D7F}"/>
              </a:ext>
            </a:extLst>
          </p:cNvPr>
          <p:cNvSpPr>
            <a:spLocks noGrp="1"/>
          </p:cNvSpPr>
          <p:nvPr>
            <p:ph type="body" sz="quarter" idx="11"/>
          </p:nvPr>
        </p:nvSpPr>
        <p:spPr/>
        <p:txBody>
          <a:bodyPr/>
          <a:lstStyle/>
          <a:p>
            <a:r>
              <a:rPr lang="en-US" dirty="0"/>
              <a:t>Gear Team Members:</a:t>
            </a:r>
          </a:p>
        </p:txBody>
      </p:sp>
    </p:spTree>
    <p:extLst>
      <p:ext uri="{BB962C8B-B14F-4D97-AF65-F5344CB8AC3E}">
        <p14:creationId xmlns:p14="http://schemas.microsoft.com/office/powerpoint/2010/main" val="420169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AG3: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11694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77078" y="141415"/>
            <a:ext cx="10243930" cy="732154"/>
          </a:xfrm>
        </p:spPr>
        <p:txBody>
          <a:bodyPr>
            <a:noAutofit/>
          </a:bodyPr>
          <a:lstStyle/>
          <a:p>
            <a:r>
              <a:rPr lang="en-US" sz="3000" b="1" dirty="0">
                <a:solidFill>
                  <a:schemeClr val="tx1"/>
                </a:solidFill>
              </a:rPr>
              <a:t>AG4: </a:t>
            </a:r>
            <a:r>
              <a:rPr lang="en-US" sz="3000" b="1" i="1" dirty="0">
                <a:solidFill>
                  <a:schemeClr val="tx1"/>
                </a:solidFill>
              </a:rPr>
              <a:t>A national cohesive network(s) of advocates exists to increase political and financial commitments to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404730"/>
            <a:ext cx="10548486" cy="4664765"/>
          </a:xfrm>
        </p:spPr>
        <p:txBody>
          <a:bodyPr>
            <a:normAutofit lnSpcReduction="10000"/>
          </a:bodyPr>
          <a:lstStyle/>
          <a:p>
            <a:pPr marL="0" indent="0">
              <a:buNone/>
            </a:pPr>
            <a:r>
              <a:rPr lang="en-US" dirty="0"/>
              <a:t>This benchmark assesses the presence or absence of a cohesive network(s) of advocates that specifically works to increase political and financial commitments to breastfeeding.   A network is formed by two or more advocate organizations and is considered cohesive when they work collectively. The network activity must be proportional to its coverage (national, subnational, and/or local). The network needs to include breastfeeding advocacy as a key focus, but it does not need to be the only advocacy issue it defends.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21</a:t>
            </a:fld>
            <a:endParaRPr lang="en-US" dirty="0"/>
          </a:p>
        </p:txBody>
      </p:sp>
    </p:spTree>
    <p:extLst>
      <p:ext uri="{BB962C8B-B14F-4D97-AF65-F5344CB8AC3E}">
        <p14:creationId xmlns:p14="http://schemas.microsoft.com/office/powerpoint/2010/main" val="72014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77078" y="141415"/>
            <a:ext cx="10243930" cy="732154"/>
          </a:xfrm>
        </p:spPr>
        <p:txBody>
          <a:bodyPr>
            <a:noAutofit/>
          </a:bodyPr>
          <a:lstStyle/>
          <a:p>
            <a:r>
              <a:rPr lang="en-US" sz="3000" b="1" dirty="0">
                <a:solidFill>
                  <a:schemeClr val="tx1"/>
                </a:solidFill>
              </a:rPr>
              <a:t>AG4: </a:t>
            </a:r>
            <a:r>
              <a:rPr lang="en-US" sz="3000" b="1" i="1" dirty="0">
                <a:solidFill>
                  <a:schemeClr val="tx1"/>
                </a:solidFill>
              </a:rPr>
              <a:t>A national cohesive network(s) of advocates exists to increase political and financial commitments to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31303" y="1404730"/>
            <a:ext cx="11516139" cy="5046631"/>
          </a:xfrm>
        </p:spPr>
        <p:txBody>
          <a:bodyPr>
            <a:normAutofit fontScale="85000" lnSpcReduction="20000"/>
          </a:bodyPr>
          <a:lstStyle/>
          <a:p>
            <a:pPr lvl="0">
              <a:buFont typeface="Arial" panose="020B0604020202020204" pitchFamily="34" charset="0"/>
              <a:buChar char="•"/>
            </a:pPr>
            <a:r>
              <a:rPr lang="en-US" b="1" dirty="0"/>
              <a:t>No progress</a:t>
            </a:r>
            <a:r>
              <a:rPr lang="en-US" dirty="0"/>
              <a:t> has been made if there is no national cohesive network(s) of advocates to increase political and financial commitments to breastfeeding.  </a:t>
            </a:r>
          </a:p>
          <a:p>
            <a:pPr lvl="0">
              <a:buFont typeface="Arial" panose="020B0604020202020204" pitchFamily="34" charset="0"/>
              <a:buChar char="•"/>
            </a:pPr>
            <a:r>
              <a:rPr lang="en-US" b="1" dirty="0"/>
              <a:t>Minimal progress</a:t>
            </a:r>
            <a:r>
              <a:rPr lang="en-US" dirty="0"/>
              <a:t> is achieved if a national cohesive network(s) of advocates exists to increase political and financial commitments to breastfeeding but only to a limited extent (i.e. they only have local coverage).  </a:t>
            </a:r>
          </a:p>
          <a:p>
            <a:pPr lvl="0">
              <a:buFont typeface="Arial" panose="020B0604020202020204" pitchFamily="34" charset="0"/>
              <a:buChar char="•"/>
            </a:pPr>
            <a:r>
              <a:rPr lang="en-US" b="1" dirty="0"/>
              <a:t>Partial progress</a:t>
            </a:r>
            <a:r>
              <a:rPr lang="en-US" dirty="0"/>
              <a:t> is achieved if a national cohesive network(s) of advocates exists to increase political and financial commitments to breastfeeding to some extent (i.e. they have subnational coverage).  </a:t>
            </a:r>
          </a:p>
          <a:p>
            <a:pPr lvl="0">
              <a:buFont typeface="Arial" panose="020B0604020202020204" pitchFamily="34" charset="0"/>
              <a:buChar char="•"/>
            </a:pPr>
            <a:r>
              <a:rPr lang="en-US" b="1" dirty="0"/>
              <a:t>Major progress</a:t>
            </a:r>
            <a:r>
              <a:rPr lang="en-US" dirty="0"/>
              <a:t> is achieved if a national cohesive network(s) of advocates exists to increase political and financial commitments to breastfeeding nationwide.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22</a:t>
            </a:fld>
            <a:endParaRPr lang="en-US" dirty="0"/>
          </a:p>
        </p:txBody>
      </p:sp>
    </p:spTree>
    <p:extLst>
      <p:ext uri="{BB962C8B-B14F-4D97-AF65-F5344CB8AC3E}">
        <p14:creationId xmlns:p14="http://schemas.microsoft.com/office/powerpoint/2010/main" val="147381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AG4: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23</a:t>
            </a:fld>
            <a:endParaRPr lang="en-US" dirty="0"/>
          </a:p>
        </p:txBody>
      </p:sp>
    </p:spTree>
    <p:extLst>
      <p:ext uri="{BB962C8B-B14F-4D97-AF65-F5344CB8AC3E}">
        <p14:creationId xmlns:p14="http://schemas.microsoft.com/office/powerpoint/2010/main" val="601110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AG4: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24</a:t>
            </a:fld>
            <a:endParaRPr lang="en-US" dirty="0"/>
          </a:p>
        </p:txBody>
      </p:sp>
    </p:spTree>
    <p:extLst>
      <p:ext uri="{BB962C8B-B14F-4D97-AF65-F5344CB8AC3E}">
        <p14:creationId xmlns:p14="http://schemas.microsoft.com/office/powerpoint/2010/main" val="62888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19" y="163630"/>
            <a:ext cx="10632030" cy="6858000"/>
          </a:xfrm>
          <a:prstGeom prst="rect">
            <a:avLst/>
          </a:prstGeom>
        </p:spPr>
      </p:pic>
      <p:sp>
        <p:nvSpPr>
          <p:cNvPr id="3" name="TextBox 2"/>
          <p:cNvSpPr txBox="1"/>
          <p:nvPr/>
        </p:nvSpPr>
        <p:spPr>
          <a:xfrm>
            <a:off x="-1" y="835640"/>
            <a:ext cx="6213987" cy="707886"/>
          </a:xfrm>
          <a:prstGeom prst="rect">
            <a:avLst/>
          </a:prstGeom>
          <a:noFill/>
        </p:spPr>
        <p:txBody>
          <a:bodyPr wrap="square" rtlCol="0">
            <a:spAutoFit/>
          </a:bodyPr>
          <a:lstStyle/>
          <a:p>
            <a:pPr marL="115888" lvl="1">
              <a:buNone/>
            </a:pPr>
            <a:r>
              <a:rPr lang="en-US" sz="2000" b="1" dirty="0">
                <a:solidFill>
                  <a:srgbClr val="B57BA8"/>
                </a:solidFill>
                <a:latin typeface="Myriad Pro" panose="020B0503030403020204"/>
                <a:cs typeface="Georgia"/>
              </a:rPr>
              <a:t>Advocacy groups working </a:t>
            </a:r>
            <a:r>
              <a:rPr lang="en-US" sz="2000" b="1" i="1" dirty="0">
                <a:solidFill>
                  <a:srgbClr val="B57BA8"/>
                </a:solidFill>
                <a:latin typeface="Myriad Pro" panose="020B0503030403020204"/>
                <a:cs typeface="Georgia"/>
              </a:rPr>
              <a:t>collectively</a:t>
            </a:r>
            <a:r>
              <a:rPr lang="en-US" sz="2000" b="1" dirty="0">
                <a:solidFill>
                  <a:srgbClr val="B57BA8"/>
                </a:solidFill>
                <a:latin typeface="Myriad Pro" panose="020B0503030403020204"/>
                <a:cs typeface="Georgia"/>
              </a:rPr>
              <a:t> and </a:t>
            </a:r>
            <a:r>
              <a:rPr lang="en-US" sz="2000" b="1" i="1" dirty="0">
                <a:solidFill>
                  <a:srgbClr val="B57BA8"/>
                </a:solidFill>
                <a:latin typeface="Myriad Pro" panose="020B0503030403020204"/>
                <a:cs typeface="Georgia"/>
              </a:rPr>
              <a:t>cohesively</a:t>
            </a:r>
            <a:r>
              <a:rPr lang="en-US" sz="2000" b="1" dirty="0">
                <a:solidFill>
                  <a:srgbClr val="B57BA8"/>
                </a:solidFill>
                <a:latin typeface="Myriad Pro" panose="020B0503030403020204"/>
                <a:cs typeface="Georgia"/>
              </a:rPr>
              <a:t> to increase breastfeeding commitments</a:t>
            </a:r>
          </a:p>
        </p:txBody>
      </p:sp>
      <p:sp>
        <p:nvSpPr>
          <p:cNvPr id="4" name="Slide Number Placeholder 3"/>
          <p:cNvSpPr>
            <a:spLocks noGrp="1"/>
          </p:cNvSpPr>
          <p:nvPr>
            <p:ph type="sldNum" sz="quarter" idx="12"/>
          </p:nvPr>
        </p:nvSpPr>
        <p:spPr/>
        <p:txBody>
          <a:bodyPr/>
          <a:lstStyle/>
          <a:p>
            <a:fld id="{D28A7405-1AA8-4841-9E07-C00D5D730EC2}" type="slidenum">
              <a:rPr lang="en-US" smtClean="0"/>
              <a:t>25</a:t>
            </a:fld>
            <a:endParaRPr lang="en-US"/>
          </a:p>
        </p:txBody>
      </p:sp>
      <p:sp>
        <p:nvSpPr>
          <p:cNvPr id="6" name="Rectangle 5">
            <a:extLst>
              <a:ext uri="{FF2B5EF4-FFF2-40B4-BE49-F238E27FC236}">
                <a16:creationId xmlns:a16="http://schemas.microsoft.com/office/drawing/2014/main" id="{7F36EC0A-5DC7-4F9E-B005-CC3819BA6AFB}"/>
              </a:ext>
            </a:extLst>
          </p:cNvPr>
          <p:cNvSpPr/>
          <p:nvPr/>
        </p:nvSpPr>
        <p:spPr>
          <a:xfrm>
            <a:off x="221719" y="427583"/>
            <a:ext cx="5729135"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AG4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16183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AG4: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r>
              <a:rPr lang="en-US" dirty="0"/>
              <a:t>.</a:t>
            </a:r>
          </a:p>
        </p:txBody>
      </p:sp>
    </p:spTree>
    <p:extLst>
      <p:ext uri="{BB962C8B-B14F-4D97-AF65-F5344CB8AC3E}">
        <p14:creationId xmlns:p14="http://schemas.microsoft.com/office/powerpoint/2010/main" val="270799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dirty="0">
                <a:solidFill>
                  <a:schemeClr val="tx1"/>
                </a:solidFill>
              </a:rPr>
              <a:t>AG1: </a:t>
            </a:r>
            <a:r>
              <a:rPr lang="en-US" b="1" i="1" dirty="0">
                <a:solidFill>
                  <a:schemeClr val="tx1"/>
                </a:solidFill>
              </a:rPr>
              <a:t>There have been major events that have drawn media attention to breastfeeding issues. </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lstStyle/>
          <a:p>
            <a:pPr marL="0" indent="0">
              <a:buNone/>
            </a:pPr>
            <a:r>
              <a:rPr lang="en-US" dirty="0"/>
              <a:t>This benchmark measures whether any media attention has been drawn to breastfeeding problems, concerns, or issues through major events to advocate for breastfeeding and, if so, how much media attention has been garnered.  Major events can include conferences, gatherings, reports, photos, TV ads, or planned events to galvanize public attention towards advocating for breastfeeding</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a:t>
            </a:fld>
            <a:endParaRPr lang="en-US" dirty="0"/>
          </a:p>
        </p:txBody>
      </p:sp>
    </p:spTree>
    <p:extLst>
      <p:ext uri="{BB962C8B-B14F-4D97-AF65-F5344CB8AC3E}">
        <p14:creationId xmlns:p14="http://schemas.microsoft.com/office/powerpoint/2010/main" val="79284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dirty="0">
                <a:solidFill>
                  <a:schemeClr val="tx1"/>
                </a:solidFill>
              </a:rPr>
              <a:t>AG1: </a:t>
            </a:r>
            <a:r>
              <a:rPr lang="en-US" b="1" i="1" dirty="0">
                <a:solidFill>
                  <a:schemeClr val="tx1"/>
                </a:solidFill>
              </a:rPr>
              <a:t>There have been major events that have drawn media attention to breastfeeding issues. </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62500" lnSpcReduction="20000"/>
          </a:bodyPr>
          <a:lstStyle/>
          <a:p>
            <a:pPr lvl="0">
              <a:buFont typeface="Arial" panose="020B0604020202020204" pitchFamily="34" charset="0"/>
              <a:buChar char="•"/>
            </a:pPr>
            <a:r>
              <a:rPr lang="en-US" b="1" dirty="0"/>
              <a:t>No progress</a:t>
            </a:r>
            <a:r>
              <a:rPr lang="en-US" dirty="0"/>
              <a:t> has been made if there have not been any major events that have drawn national media coverage to breastfeeding issues that galvanizes public attention towards advocating for breastfeeding. </a:t>
            </a:r>
          </a:p>
          <a:p>
            <a:pPr lvl="0">
              <a:buFont typeface="Arial" panose="020B0604020202020204" pitchFamily="34" charset="0"/>
              <a:buChar char="•"/>
            </a:pPr>
            <a:r>
              <a:rPr lang="en-US" dirty="0"/>
              <a:t>To achieve </a:t>
            </a:r>
            <a:r>
              <a:rPr lang="en-US" b="1" dirty="0"/>
              <a:t>minimal progress</a:t>
            </a:r>
            <a:r>
              <a:rPr lang="en-US" dirty="0"/>
              <a:t>, has been made if there has been one major event that have drawn national media coverage to breastfeeding issues that galvanizes public attention towards advocating for breastfeeding. </a:t>
            </a:r>
          </a:p>
          <a:p>
            <a:pPr lvl="0">
              <a:buFont typeface="Arial" panose="020B0604020202020204" pitchFamily="34" charset="0"/>
              <a:buChar char="•"/>
            </a:pPr>
            <a:r>
              <a:rPr lang="en-US" dirty="0"/>
              <a:t>To achieve </a:t>
            </a:r>
            <a:r>
              <a:rPr lang="en-US" b="1" dirty="0"/>
              <a:t>partial progress</a:t>
            </a:r>
            <a:r>
              <a:rPr lang="en-US" dirty="0"/>
              <a:t>, has been made if there have been two major events that have drawn national media coverage to breastfeeding issues at different times during the year that galvanize public attention towards advocating for breastfeeding. </a:t>
            </a:r>
          </a:p>
          <a:p>
            <a:pPr>
              <a:buFont typeface="Arial" panose="020B0604020202020204" pitchFamily="34" charset="0"/>
              <a:buChar char="•"/>
            </a:pPr>
            <a:r>
              <a:rPr lang="en-US" dirty="0"/>
              <a:t>To achieve </a:t>
            </a:r>
            <a:r>
              <a:rPr lang="en-US" b="1" dirty="0"/>
              <a:t>major progress</a:t>
            </a:r>
            <a:r>
              <a:rPr lang="en-US" dirty="0"/>
              <a:t>, has been made if there have been three or more major event that have drawn national media coverage to breastfeeding issues at different times during the year that galvanizes public attention towards advocating for breastfeeding. Because </a:t>
            </a:r>
            <a:r>
              <a:rPr lang="en-US" dirty="0" err="1"/>
              <a:t>BBF</a:t>
            </a:r>
            <a:r>
              <a:rPr lang="en-US" dirty="0"/>
              <a:t> is perceived as an ongoing process the word "progress" is used in the scoring.  For the first application of the </a:t>
            </a:r>
            <a:r>
              <a:rPr lang="en-US" dirty="0" err="1"/>
              <a:t>BBF</a:t>
            </a:r>
            <a:r>
              <a:rPr lang="en-US" dirty="0"/>
              <a:t> (i.e. the first </a:t>
            </a:r>
            <a:r>
              <a:rPr lang="en-US" dirty="0" err="1"/>
              <a:t>BBF</a:t>
            </a:r>
            <a:r>
              <a:rPr lang="en-US" dirty="0"/>
              <a:t> assessment), if chosen, the scoring terminology can be changed (e.g. not achieved, minimally achieved, partially achieved, fully achieved) to reflect the first application.  For </a:t>
            </a:r>
            <a:r>
              <a:rPr lang="en-US" dirty="0" err="1"/>
              <a:t>BBF</a:t>
            </a:r>
            <a:r>
              <a:rPr lang="en-US" dirty="0"/>
              <a:t> reassessments, the wording will need to be revised back to the original scoring terminology "no progress, minimal progress, partial progress, and major progress".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a:t>
            </a:fld>
            <a:endParaRPr lang="en-US" dirty="0"/>
          </a:p>
        </p:txBody>
      </p:sp>
    </p:spTree>
    <p:extLst>
      <p:ext uri="{BB962C8B-B14F-4D97-AF65-F5344CB8AC3E}">
        <p14:creationId xmlns:p14="http://schemas.microsoft.com/office/powerpoint/2010/main" val="38562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AG1: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a:t>
            </a:fld>
            <a:endParaRPr lang="en-US" dirty="0"/>
          </a:p>
        </p:txBody>
      </p:sp>
    </p:spTree>
    <p:extLst>
      <p:ext uri="{BB962C8B-B14F-4D97-AF65-F5344CB8AC3E}">
        <p14:creationId xmlns:p14="http://schemas.microsoft.com/office/powerpoint/2010/main" val="239685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AG1: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a:t>
            </a:fld>
            <a:endParaRPr lang="en-US" dirty="0"/>
          </a:p>
        </p:txBody>
      </p:sp>
    </p:spTree>
    <p:extLst>
      <p:ext uri="{BB962C8B-B14F-4D97-AF65-F5344CB8AC3E}">
        <p14:creationId xmlns:p14="http://schemas.microsoft.com/office/powerpoint/2010/main" val="361374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377" y="0"/>
            <a:ext cx="10632030" cy="6858000"/>
          </a:xfrm>
          <a:prstGeom prst="rect">
            <a:avLst/>
          </a:prstGeom>
        </p:spPr>
      </p:pic>
      <p:sp>
        <p:nvSpPr>
          <p:cNvPr id="3" name="TextBox 2"/>
          <p:cNvSpPr txBox="1"/>
          <p:nvPr/>
        </p:nvSpPr>
        <p:spPr>
          <a:xfrm>
            <a:off x="111760" y="4513899"/>
            <a:ext cx="7335520" cy="2523768"/>
          </a:xfrm>
          <a:prstGeom prst="rect">
            <a:avLst/>
          </a:prstGeom>
          <a:noFill/>
        </p:spPr>
        <p:txBody>
          <a:bodyPr wrap="square" rtlCol="0">
            <a:spAutoFit/>
          </a:bodyPr>
          <a:lstStyle/>
          <a:p>
            <a:pPr>
              <a:spcBef>
                <a:spcPts val="0"/>
              </a:spcBef>
              <a:buClr>
                <a:srgbClr val="154189"/>
              </a:buClr>
            </a:pPr>
            <a:r>
              <a:rPr lang="en-US" sz="2000" b="1" dirty="0">
                <a:solidFill>
                  <a:srgbClr val="B57BA8"/>
                </a:solidFill>
                <a:latin typeface="Myriad Pro" panose="020B0503030403020204" pitchFamily="34" charset="0"/>
                <a:cs typeface="Georgia"/>
              </a:rPr>
              <a:t>Major events:</a:t>
            </a:r>
            <a:endParaRPr lang="en-US" sz="2000" b="1" dirty="0">
              <a:solidFill>
                <a:srgbClr val="44536A"/>
              </a:solidFill>
              <a:latin typeface="Myriad Pro" panose="020B0503030403020204" pitchFamily="34" charset="0"/>
              <a:cs typeface="Georgia"/>
            </a:endParaRP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Conferences</a:t>
            </a: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Gatherings</a:t>
            </a: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Reports</a:t>
            </a: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Photos</a:t>
            </a: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TV ads</a:t>
            </a:r>
          </a:p>
          <a:p>
            <a:pPr marL="285750" lvl="2" indent="-285750">
              <a:spcBef>
                <a:spcPts val="0"/>
              </a:spcBef>
              <a:buClr>
                <a:srgbClr val="B57BA8"/>
              </a:buClr>
              <a:buFont typeface="Wingdings" panose="05000000000000000000" pitchFamily="2" charset="2"/>
              <a:buChar char="§"/>
            </a:pPr>
            <a:r>
              <a:rPr lang="en-US" sz="2000" dirty="0">
                <a:solidFill>
                  <a:srgbClr val="B57BA8"/>
                </a:solidFill>
                <a:latin typeface="Myriad Pro" panose="020B0503030403020204" pitchFamily="34" charset="0"/>
                <a:cs typeface="Georgia"/>
              </a:rPr>
              <a:t>Anything planned that galvanizes advocacy</a:t>
            </a:r>
          </a:p>
          <a:p>
            <a:pPr marL="1200150" lvl="2" indent="-285750">
              <a:spcBef>
                <a:spcPts val="0"/>
              </a:spcBef>
              <a:buClr>
                <a:srgbClr val="B57BA8"/>
              </a:buClr>
              <a:buFont typeface="Wingdings" panose="05000000000000000000" pitchFamily="2" charset="2"/>
              <a:buChar char="ü"/>
            </a:pPr>
            <a:endParaRPr lang="en-US" dirty="0">
              <a:solidFill>
                <a:srgbClr val="B57BA8"/>
              </a:solidFill>
              <a:latin typeface="Myriad Pro" panose="020B0503030403020204" pitchFamily="34" charset="0"/>
              <a:cs typeface="Georgia"/>
            </a:endParaRPr>
          </a:p>
        </p:txBody>
      </p:sp>
      <p:sp>
        <p:nvSpPr>
          <p:cNvPr id="4" name="Slide Number Placeholder 3"/>
          <p:cNvSpPr>
            <a:spLocks noGrp="1"/>
          </p:cNvSpPr>
          <p:nvPr>
            <p:ph type="sldNum" sz="quarter" idx="12"/>
          </p:nvPr>
        </p:nvSpPr>
        <p:spPr/>
        <p:txBody>
          <a:bodyPr/>
          <a:lstStyle/>
          <a:p>
            <a:fld id="{77F7B353-C914-4745-90EB-3A5F71BBADAB}" type="slidenum">
              <a:rPr lang="en-US" smtClean="0"/>
              <a:t>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AG1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80183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AG1: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1550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48650"/>
            <a:ext cx="10972800" cy="892254"/>
          </a:xfrm>
        </p:spPr>
        <p:txBody>
          <a:bodyPr>
            <a:normAutofit fontScale="90000"/>
          </a:bodyPr>
          <a:lstStyle/>
          <a:p>
            <a:r>
              <a:rPr lang="en-US" sz="3000" b="1" dirty="0">
                <a:solidFill>
                  <a:schemeClr val="tx1"/>
                </a:solidFill>
              </a:rPr>
              <a:t>AG2: </a:t>
            </a:r>
            <a:r>
              <a:rPr lang="en-US" sz="3000" b="1" i="1" dirty="0">
                <a:solidFill>
                  <a:schemeClr val="tx1"/>
                </a:solidFill>
              </a:rPr>
              <a:t>There are high-level advocates or influential individuals who have taken on breastfeeding as a cause that they are promoting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normAutofit fontScale="92500"/>
          </a:bodyPr>
          <a:lstStyle/>
          <a:p>
            <a:pPr marL="0" indent="0">
              <a:buNone/>
            </a:pPr>
            <a:r>
              <a:rPr lang="en-US" dirty="0"/>
              <a:t>This benchmark assesses whether there are champion(s) that have publicly been promoting breastfeeding as an important cause for the country.  The champion(s) can be </a:t>
            </a:r>
            <a:r>
              <a:rPr lang="en-US" u="sng" dirty="0"/>
              <a:t>non-governmental </a:t>
            </a:r>
            <a:r>
              <a:rPr lang="en-US" dirty="0"/>
              <a:t>high-level advocates or influential individuals who are highly visible people, are seen frequently (at least 3 times within the year) promoting breastfeeding, and/or who are recognized/respected people whose opinions are valued and generate advocacy.  These individuals can include traditional, religious, social leaders, public figures, social media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a:t>
            </a:fld>
            <a:endParaRPr lang="en-US" dirty="0"/>
          </a:p>
        </p:txBody>
      </p:sp>
    </p:spTree>
    <p:extLst>
      <p:ext uri="{BB962C8B-B14F-4D97-AF65-F5344CB8AC3E}">
        <p14:creationId xmlns:p14="http://schemas.microsoft.com/office/powerpoint/2010/main" val="3920525339"/>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B47A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1296</Words>
  <Application>Microsoft Office PowerPoint</Application>
  <PresentationFormat>Widescreen</PresentationFormat>
  <Paragraphs>145</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.AppleSystemUIFont</vt:lpstr>
      <vt:lpstr>.LucidaGrandeUI</vt:lpstr>
      <vt:lpstr>Arial</vt:lpstr>
      <vt:lpstr>Calibri</vt:lpstr>
      <vt:lpstr>Calibri Light</vt:lpstr>
      <vt:lpstr>Georgia</vt:lpstr>
      <vt:lpstr>LucidaGrande</vt:lpstr>
      <vt:lpstr>Myriad Pro</vt:lpstr>
      <vt:lpstr>Wingdings</vt:lpstr>
      <vt:lpstr>Office Theme</vt:lpstr>
      <vt:lpstr>PowerPoint Presentation</vt:lpstr>
      <vt:lpstr>PowerPoint Presentation</vt:lpstr>
      <vt:lpstr>AG1: There have been major events that have drawn media attention to breastfeeding issues. </vt:lpstr>
      <vt:lpstr>AG1: There have been major events that have drawn media attention to breastfeeding issues. </vt:lpstr>
      <vt:lpstr>AG1: Methodology used for data collection</vt:lpstr>
      <vt:lpstr>AG1: Findings</vt:lpstr>
      <vt:lpstr>PowerPoint Presentation</vt:lpstr>
      <vt:lpstr>AG1: Gaps and recommendations</vt:lpstr>
      <vt:lpstr>AG2: There are high-level advocates or influential individuals who have taken on breastfeeding as a cause that they are promoting</vt:lpstr>
      <vt:lpstr>PowerPoint Presentation</vt:lpstr>
      <vt:lpstr>AG2: Methodology used for data collection</vt:lpstr>
      <vt:lpstr>AG2: Findings</vt:lpstr>
      <vt:lpstr>PowerPoint Presentation</vt:lpstr>
      <vt:lpstr>AG2: Gaps and recommendations</vt:lpstr>
      <vt:lpstr>AG3: There is a national advocacy strategy based on sound formative research.</vt:lpstr>
      <vt:lpstr>AG3: There is a national advocacy strategy based on sound formative research.</vt:lpstr>
      <vt:lpstr>AG3: Methodology used for data collection</vt:lpstr>
      <vt:lpstr>AG3: Findings</vt:lpstr>
      <vt:lpstr>PowerPoint Presentation</vt:lpstr>
      <vt:lpstr>AG3: Gaps and recommendations</vt:lpstr>
      <vt:lpstr>AG4: A national cohesive network(s) of advocates exists to increase political and financial commitments to breastfeeding.</vt:lpstr>
      <vt:lpstr>AG4: A national cohesive network(s) of advocates exists to increase political and financial commitments to breastfeeding.</vt:lpstr>
      <vt:lpstr>AG4: Methodology used for data collection</vt:lpstr>
      <vt:lpstr>AG4: Findings</vt:lpstr>
      <vt:lpstr>PowerPoint Presentation</vt:lpstr>
      <vt:lpstr>AG4: Gaps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Harding, Kassandra</cp:lastModifiedBy>
  <cp:revision>58</cp:revision>
  <dcterms:created xsi:type="dcterms:W3CDTF">2016-10-26T16:35:43Z</dcterms:created>
  <dcterms:modified xsi:type="dcterms:W3CDTF">2018-03-13T15:07:19Z</dcterms:modified>
</cp:coreProperties>
</file>